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69" r:id="rId4"/>
    <p:sldId id="287" r:id="rId5"/>
    <p:sldId id="285" r:id="rId6"/>
    <p:sldId id="286" r:id="rId7"/>
    <p:sldId id="264" r:id="rId8"/>
    <p:sldId id="288" r:id="rId9"/>
    <p:sldId id="266" r:id="rId10"/>
    <p:sldId id="289" r:id="rId11"/>
    <p:sldId id="267" r:id="rId12"/>
    <p:sldId id="268" r:id="rId13"/>
    <p:sldId id="296" r:id="rId14"/>
    <p:sldId id="270" r:id="rId15"/>
    <p:sldId id="297" r:id="rId16"/>
    <p:sldId id="271" r:id="rId17"/>
    <p:sldId id="291" r:id="rId18"/>
    <p:sldId id="272" r:id="rId19"/>
    <p:sldId id="292" r:id="rId20"/>
    <p:sldId id="298" r:id="rId21"/>
    <p:sldId id="277" r:id="rId22"/>
    <p:sldId id="293" r:id="rId23"/>
    <p:sldId id="275" r:id="rId24"/>
    <p:sldId id="274" r:id="rId25"/>
    <p:sldId id="276" r:id="rId26"/>
    <p:sldId id="294" r:id="rId27"/>
    <p:sldId id="260" r:id="rId28"/>
    <p:sldId id="295" r:id="rId29"/>
    <p:sldId id="299" r:id="rId30"/>
    <p:sldId id="265" r:id="rId31"/>
    <p:sldId id="263" r:id="rId32"/>
    <p:sldId id="258" r:id="rId33"/>
    <p:sldId id="257" r:id="rId34"/>
    <p:sldId id="273" r:id="rId35"/>
    <p:sldId id="259" r:id="rId36"/>
    <p:sldId id="279" r:id="rId37"/>
    <p:sldId id="300" r:id="rId38"/>
    <p:sldId id="280" r:id="rId39"/>
    <p:sldId id="282" r:id="rId40"/>
    <p:sldId id="302" r:id="rId41"/>
    <p:sldId id="303" r:id="rId42"/>
    <p:sldId id="301" r:id="rId43"/>
    <p:sldId id="284" r:id="rId44"/>
    <p:sldId id="304" r:id="rId45"/>
    <p:sldId id="305" r:id="rId46"/>
    <p:sldId id="261" r:id="rId47"/>
    <p:sldId id="278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125" autoAdjust="0"/>
  </p:normalViewPr>
  <p:slideViewPr>
    <p:cSldViewPr snapToGrid="0">
      <p:cViewPr varScale="1">
        <p:scale>
          <a:sx n="104" d="100"/>
          <a:sy n="104" d="100"/>
        </p:scale>
        <p:origin x="87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20T14:20:52.18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 0,'-2'150,"5"164,16-212,-16-80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20T14:21:05.2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4309 3,'-134'-2,"-144"5,254 0,0 1,-41 14,44-11,0-2,0 0,-39 4,-463-7,254-5,-2244 3,2484 2,-54 9,-21 2,-12-13,93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0T14:21:09.4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0,'2335'0'0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cs.wikipedia.org/wiki/Evangelium_podle_Luk%C3%A1%C5%A1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List_Filipsk%C3%BDm" TargetMode="External"/><Relationship Id="rId3" Type="http://schemas.openxmlformats.org/officeDocument/2006/relationships/hyperlink" Target="https://cs.wikipedia.org/wiki/List_%C5%98%C3%ADman%C5%AFm" TargetMode="External"/><Relationship Id="rId7" Type="http://schemas.openxmlformats.org/officeDocument/2006/relationships/hyperlink" Target="https://cs.wikipedia.org/wiki/List_Efezsk%C3%BDm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/index.php?title=List_Galat%C5%AFm&amp;action=edit&amp;redlink=1" TargetMode="External"/><Relationship Id="rId11" Type="http://schemas.openxmlformats.org/officeDocument/2006/relationships/hyperlink" Target="https://cs.wikipedia.org/wiki/List_%C5%BDid%C5%AFm" TargetMode="External"/><Relationship Id="rId5" Type="http://schemas.openxmlformats.org/officeDocument/2006/relationships/hyperlink" Target="https://cs.wikipedia.org/wiki/Druh%C3%BD_list_Korintsk%C3%BDm" TargetMode="External"/><Relationship Id="rId10" Type="http://schemas.openxmlformats.org/officeDocument/2006/relationships/hyperlink" Target="https://cs.wikipedia.org/wiki/Prvn%C3%AD_list_Tesalonick%C3%BDm" TargetMode="External"/><Relationship Id="rId4" Type="http://schemas.openxmlformats.org/officeDocument/2006/relationships/hyperlink" Target="https://cs.wikipedia.org/wiki/Prvn%C3%AD_list_Korintsk%C3%BDm" TargetMode="External"/><Relationship Id="rId9" Type="http://schemas.openxmlformats.org/officeDocument/2006/relationships/hyperlink" Target="https://cs.wikipedia.org/wiki/List_Kolosk%C3%BDm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customXml" Target="../ink/ink2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67BF5-818B-4A6D-81A8-D9B9E5476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Textová </a:t>
            </a:r>
            <a:r>
              <a:rPr lang="cs-CZ" dirty="0"/>
              <a:t>spolehlivost</a:t>
            </a:r>
            <a:r>
              <a:rPr lang="sk-SK" dirty="0"/>
              <a:t> NZ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704F9A4-0656-45C1-9E16-A6B427CB34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Realita nebo </a:t>
            </a:r>
            <a:r>
              <a:rPr lang="sk-SK" dirty="0" err="1"/>
              <a:t>fikce</a:t>
            </a:r>
            <a:r>
              <a:rPr lang="sk-SK" dirty="0"/>
              <a:t>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3094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80BB8E6-85AA-88C2-B325-515AB9475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79" y="2023719"/>
            <a:ext cx="9603275" cy="1049235"/>
          </a:xfrm>
        </p:spPr>
        <p:txBody>
          <a:bodyPr/>
          <a:lstStyle/>
          <a:p>
            <a:pPr algn="ctr"/>
            <a:r>
              <a:rPr lang="cs-CZ" dirty="0"/>
              <a:t>Marek</a:t>
            </a:r>
          </a:p>
        </p:txBody>
      </p:sp>
    </p:spTree>
    <p:extLst>
      <p:ext uri="{BB962C8B-B14F-4D97-AF65-F5344CB8AC3E}">
        <p14:creationId xmlns:p14="http://schemas.microsoft.com/office/powerpoint/2010/main" val="2052179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B14265-873D-4EEB-8BF2-51477580D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Marek: fragment 137: </a:t>
            </a:r>
            <a:br>
              <a:rPr lang="cs-CZ" dirty="0"/>
            </a:br>
            <a:r>
              <a:rPr lang="cs-CZ" dirty="0"/>
              <a:t>útržek 4 veršů 1. kapitoly (200 – 220)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119ACB-72E3-4736-89D7-14D8D4057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224" y="3451341"/>
            <a:ext cx="6503818" cy="2072664"/>
          </a:xfrm>
        </p:spPr>
        <p:txBody>
          <a:bodyPr/>
          <a:lstStyle/>
          <a:p>
            <a:r>
              <a:rPr lang="cs-CZ" dirty="0"/>
              <a:t>Nejstarší fragment Markova evangelia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7170" name="Picture 2" descr="The Text of the Gospels: First Century Mark: Better Pictures">
            <a:extLst>
              <a:ext uri="{FF2B5EF4-FFF2-40B4-BE49-F238E27FC236}">
                <a16:creationId xmlns:a16="http://schemas.microsoft.com/office/drawing/2014/main" id="{95152838-D1D4-4F89-876E-E913E7B11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44" y="1953134"/>
            <a:ext cx="8257032" cy="394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940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904A2E-7DAE-413A-9FFD-C9EC71346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Nejstarší jakž-takž ucelený text Markova evangelia: papyrus 45 </a:t>
            </a:r>
            <a:r>
              <a:rPr lang="cs-CZ" dirty="0" err="1"/>
              <a:t>Chester</a:t>
            </a:r>
            <a:r>
              <a:rPr lang="cs-CZ" dirty="0"/>
              <a:t> Beaty (250 – 280)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5826AA-C4F2-4BAB-ACA2-887973E4F5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Fragmenty kapitol 4 – 9 + 11 – 12</a:t>
            </a:r>
          </a:p>
          <a:p>
            <a:r>
              <a:rPr lang="cs-CZ" dirty="0"/>
              <a:t>Velice důležitý papyrus: </a:t>
            </a:r>
            <a:r>
              <a:rPr lang="cs-CZ" sz="1600" dirty="0"/>
              <a:t>a.) nejranější svědek ucelenějšího textu Marka</a:t>
            </a:r>
          </a:p>
          <a:p>
            <a:r>
              <a:rPr lang="cs-CZ" sz="1600" dirty="0"/>
              <a:t>                                           b.) nejranější svědek uceleného textu Skutků (k. 4 – 17)</a:t>
            </a:r>
          </a:p>
          <a:p>
            <a:r>
              <a:rPr lang="cs-CZ" sz="1600" dirty="0"/>
              <a:t>                                           c. ) po 3 – 4 kapitoly z dalších evangelií v jediném kodexu</a:t>
            </a:r>
          </a:p>
          <a:p>
            <a:endParaRPr lang="cs-CZ" sz="1600" dirty="0"/>
          </a:p>
          <a:p>
            <a:pPr marL="0" indent="0" algn="ctr">
              <a:buNone/>
            </a:pPr>
            <a:r>
              <a:rPr lang="cs-CZ" b="1" dirty="0"/>
              <a:t>Nejstarší doklad s částmi textu všech evangelií a Skutků</a:t>
            </a:r>
          </a:p>
        </p:txBody>
      </p:sp>
      <p:pic>
        <p:nvPicPr>
          <p:cNvPr id="3074" name="Picture 2" descr="Papyrus 45 - Wikipedia">
            <a:extLst>
              <a:ext uri="{FF2B5EF4-FFF2-40B4-BE49-F238E27FC236}">
                <a16:creationId xmlns:a16="http://schemas.microsoft.com/office/drawing/2014/main" id="{28295901-7C92-FAAB-0F06-9482FF698E7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6" r="32446"/>
          <a:stretch>
            <a:fillRect/>
          </a:stretch>
        </p:blipFill>
        <p:spPr bwMode="auto">
          <a:xfrm>
            <a:off x="7943273" y="1122542"/>
            <a:ext cx="3177309" cy="386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093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DA27AEF-17C6-9752-9CAD-5A6875E5B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688" y="1968301"/>
            <a:ext cx="9603275" cy="1049235"/>
          </a:xfrm>
        </p:spPr>
        <p:txBody>
          <a:bodyPr/>
          <a:lstStyle/>
          <a:p>
            <a:pPr algn="ctr"/>
            <a:r>
              <a:rPr lang="cs-CZ" dirty="0" err="1"/>
              <a:t>matouš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9184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59B65C-4E8A-4013-AE48-E4ECA574E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Nejstarší fragment Matoušova evangelia</a:t>
            </a:r>
            <a:br>
              <a:rPr lang="cs-CZ" dirty="0"/>
            </a:br>
            <a:r>
              <a:rPr lang="cs-CZ" dirty="0"/>
              <a:t>p104 (r.125 – 170): </a:t>
            </a:r>
            <a:r>
              <a:rPr lang="cs-CZ" dirty="0" err="1"/>
              <a:t>Mt</a:t>
            </a:r>
            <a:r>
              <a:rPr lang="cs-CZ" dirty="0"/>
              <a:t> 21:34 - 37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775A953-E6EC-4F85-A5D1-A8DEB8239E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9934" y="2780824"/>
            <a:ext cx="2886456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6B79C30-9091-4ABD-BCC5-D5ACF2D033E3}"/>
              </a:ext>
            </a:extLst>
          </p:cNvPr>
          <p:cNvSpPr txBox="1"/>
          <p:nvPr/>
        </p:nvSpPr>
        <p:spPr>
          <a:xfrm>
            <a:off x="1609344" y="57332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err="1"/>
              <a:t>Nejstarší</a:t>
            </a:r>
            <a:r>
              <a:rPr lang="sk-SK" dirty="0"/>
              <a:t> fragment </a:t>
            </a:r>
            <a:r>
              <a:rPr lang="sk-SK" dirty="0" err="1"/>
              <a:t>ze</a:t>
            </a:r>
            <a:r>
              <a:rPr lang="sk-SK" dirty="0"/>
              <a:t> synoptických </a:t>
            </a:r>
            <a:r>
              <a:rPr lang="sk-SK" dirty="0" err="1"/>
              <a:t>evangelií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8181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A13871-52B7-E901-AED6-70027460B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Magdalénské fragmenty (r. 180 – 220)</a:t>
            </a:r>
            <a:br>
              <a:rPr lang="cs-CZ" dirty="0"/>
            </a:br>
            <a:r>
              <a:rPr lang="cs-CZ" dirty="0" err="1"/>
              <a:t>Mt</a:t>
            </a:r>
            <a:r>
              <a:rPr lang="cs-CZ" dirty="0"/>
              <a:t> 26: 7nn (Marie pomazává Ježíše)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66785E2-7DC5-718A-D690-6287142E61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2207876"/>
            <a:ext cx="9604375" cy="306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404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9770D2-61FC-452B-9588-F07AB3888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První</a:t>
            </a:r>
            <a:r>
              <a:rPr lang="sk-SK" dirty="0"/>
              <a:t> </a:t>
            </a:r>
            <a:r>
              <a:rPr lang="sk-SK" dirty="0" err="1"/>
              <a:t>ucelen</a:t>
            </a:r>
            <a:r>
              <a:rPr lang="cs-CZ" dirty="0" err="1"/>
              <a:t>ější</a:t>
            </a:r>
            <a:r>
              <a:rPr lang="sk-SK" dirty="0"/>
              <a:t> text </a:t>
            </a:r>
            <a:r>
              <a:rPr lang="sk-SK" dirty="0" err="1"/>
              <a:t>Matoušova</a:t>
            </a:r>
            <a:r>
              <a:rPr lang="sk-SK" dirty="0"/>
              <a:t> </a:t>
            </a:r>
            <a:r>
              <a:rPr lang="sk-SK" dirty="0" err="1"/>
              <a:t>evangelia</a:t>
            </a:r>
            <a:br>
              <a:rPr lang="sk-SK" dirty="0"/>
            </a:br>
            <a:r>
              <a:rPr lang="sk-SK" dirty="0" err="1"/>
              <a:t>kodexy</a:t>
            </a:r>
            <a:r>
              <a:rPr lang="sk-SK" dirty="0"/>
              <a:t> z </a:t>
            </a:r>
            <a:r>
              <a:rPr lang="sk-SK" dirty="0" err="1"/>
              <a:t>pomezí</a:t>
            </a:r>
            <a:r>
              <a:rPr lang="sk-SK" dirty="0"/>
              <a:t> 4. a 5. </a:t>
            </a:r>
            <a:r>
              <a:rPr lang="sk-SK" dirty="0" err="1"/>
              <a:t>století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222BFE-2CBF-409E-B4B7-9E5C2F28F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papyrech nacházíme do 5. století jenom části jednotlivých kapitol</a:t>
            </a:r>
          </a:p>
          <a:p>
            <a:r>
              <a:rPr lang="cs-CZ" dirty="0"/>
              <a:t>Nikdy však ne víc něž jednu kapitolu v jednom papyru</a:t>
            </a:r>
          </a:p>
          <a:p>
            <a:r>
              <a:rPr lang="cs-CZ" dirty="0"/>
              <a:t>Teprve kodexy </a:t>
            </a:r>
            <a:r>
              <a:rPr lang="cs-CZ" dirty="0" err="1"/>
              <a:t>Alexandrinus</a:t>
            </a:r>
            <a:r>
              <a:rPr lang="cs-CZ" dirty="0"/>
              <a:t>, </a:t>
            </a:r>
            <a:r>
              <a:rPr lang="cs-CZ" dirty="0" err="1"/>
              <a:t>Bezae</a:t>
            </a:r>
            <a:r>
              <a:rPr lang="cs-CZ" dirty="0"/>
              <a:t>, </a:t>
            </a:r>
            <a:r>
              <a:rPr lang="cs-CZ" dirty="0" err="1"/>
              <a:t>Vaticanus</a:t>
            </a:r>
            <a:r>
              <a:rPr lang="cs-CZ" dirty="0"/>
              <a:t> a </a:t>
            </a:r>
            <a:r>
              <a:rPr lang="cs-CZ" dirty="0" err="1"/>
              <a:t>jné</a:t>
            </a:r>
            <a:r>
              <a:rPr lang="cs-CZ" dirty="0"/>
              <a:t> mají celý text evangelia</a:t>
            </a:r>
          </a:p>
        </p:txBody>
      </p:sp>
    </p:spTree>
    <p:extLst>
      <p:ext uri="{BB962C8B-B14F-4D97-AF65-F5344CB8AC3E}">
        <p14:creationId xmlns:p14="http://schemas.microsoft.com/office/powerpoint/2010/main" val="569721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AF8877D-6075-7D5D-536A-B01F87D7D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943" y="2069901"/>
            <a:ext cx="9603275" cy="1049235"/>
          </a:xfrm>
        </p:spPr>
        <p:txBody>
          <a:bodyPr/>
          <a:lstStyle/>
          <a:p>
            <a:pPr algn="ctr"/>
            <a:r>
              <a:rPr lang="cs-CZ" dirty="0"/>
              <a:t>Lukáš</a:t>
            </a:r>
          </a:p>
        </p:txBody>
      </p:sp>
    </p:spTree>
    <p:extLst>
      <p:ext uri="{BB962C8B-B14F-4D97-AF65-F5344CB8AC3E}">
        <p14:creationId xmlns:p14="http://schemas.microsoft.com/office/powerpoint/2010/main" val="3390614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B47223-222F-4591-A7D2-444B11100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Lukášovo evangelium</a:t>
            </a:r>
            <a:br>
              <a:rPr lang="cs-CZ" dirty="0"/>
            </a:br>
            <a:r>
              <a:rPr lang="cs-CZ" sz="2700" dirty="0" err="1"/>
              <a:t>Bodmerův</a:t>
            </a:r>
            <a:r>
              <a:rPr lang="cs-CZ" sz="2700" dirty="0"/>
              <a:t> papyrus 75 (175 – 200) </a:t>
            </a:r>
            <a:r>
              <a:rPr lang="cs-CZ" sz="27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Evangelium podle Lukáše"/>
              </a:rPr>
              <a:t>Lukáš</a:t>
            </a:r>
            <a:r>
              <a:rPr lang="cs-CZ" sz="27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3–18,22–24; </a:t>
            </a:r>
            <a:endParaRPr lang="cs-CZ" sz="2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32C405-79AF-4555-A833-8C067D70A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3678" y="2085005"/>
            <a:ext cx="4462322" cy="1150204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Nejstarší papyrus s uceleným textem evangelií</a:t>
            </a:r>
          </a:p>
          <a:p>
            <a:r>
              <a:rPr lang="cs-CZ" dirty="0"/>
              <a:t>Nejdůležitější svědek raného kopírování evangelia Lukášova </a:t>
            </a:r>
          </a:p>
          <a:p>
            <a:r>
              <a:rPr lang="cs-CZ" dirty="0"/>
              <a:t>2. nejranější ucelený text Janova evangelia: obsahuje prvních 15 kapitol</a:t>
            </a:r>
          </a:p>
        </p:txBody>
      </p:sp>
      <p:pic>
        <p:nvPicPr>
          <p:cNvPr id="10242" name="Picture 2" descr="This History&amp;#39;s for You; This Record is True — Community Church">
            <a:extLst>
              <a:ext uri="{FF2B5EF4-FFF2-40B4-BE49-F238E27FC236}">
                <a16:creationId xmlns:a16="http://schemas.microsoft.com/office/drawing/2014/main" id="{67BD784F-FA0F-475B-83A2-32291FEC9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232" y="2085005"/>
            <a:ext cx="4248912" cy="318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116852F-EB34-4355-9767-0E0F5FEFAC80}"/>
              </a:ext>
            </a:extLst>
          </p:cNvPr>
          <p:cNvSpPr txBox="1"/>
          <p:nvPr/>
        </p:nvSpPr>
        <p:spPr>
          <a:xfrm>
            <a:off x="1563624" y="3858768"/>
            <a:ext cx="424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Extrémně důležitý papyrus pro výzkum raného kopírování textu, spolu s papyrem 66 – nejstarším uceleným textem Janova evangelia</a:t>
            </a:r>
          </a:p>
        </p:txBody>
      </p:sp>
    </p:spTree>
    <p:extLst>
      <p:ext uri="{BB962C8B-B14F-4D97-AF65-F5344CB8AC3E}">
        <p14:creationId xmlns:p14="http://schemas.microsoft.com/office/powerpoint/2010/main" val="3220532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6005E50-79AB-6E69-213A-C887C601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051" y="2042192"/>
            <a:ext cx="9603275" cy="1049235"/>
          </a:xfrm>
        </p:spPr>
        <p:txBody>
          <a:bodyPr/>
          <a:lstStyle/>
          <a:p>
            <a:pPr algn="ctr"/>
            <a:r>
              <a:rPr lang="cs-CZ" dirty="0"/>
              <a:t>Jan</a:t>
            </a:r>
          </a:p>
        </p:txBody>
      </p:sp>
    </p:spTree>
    <p:extLst>
      <p:ext uri="{BB962C8B-B14F-4D97-AF65-F5344CB8AC3E}">
        <p14:creationId xmlns:p14="http://schemas.microsoft.com/office/powerpoint/2010/main" val="2349150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3E14E4-4DA3-4643-BC28-35177DF6D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15" y="684447"/>
            <a:ext cx="9603275" cy="1049235"/>
          </a:xfrm>
        </p:spPr>
        <p:txBody>
          <a:bodyPr/>
          <a:lstStyle/>
          <a:p>
            <a:pPr algn="ctr"/>
            <a:r>
              <a:rPr lang="cs-CZ" dirty="0"/>
              <a:t>Hlavní popularizátoři debaty o spolehlivosti dnešního textu NZ</a:t>
            </a:r>
          </a:p>
        </p:txBody>
      </p:sp>
      <p:pic>
        <p:nvPicPr>
          <p:cNvPr id="3074" name="Picture 2" descr="Bart D. Ehrman, 2018–2019 - National Humanities Center">
            <a:extLst>
              <a:ext uri="{FF2B5EF4-FFF2-40B4-BE49-F238E27FC236}">
                <a16:creationId xmlns:a16="http://schemas.microsoft.com/office/drawing/2014/main" id="{A4457F6F-78EB-40CA-8B2D-716901557C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115" y="2455037"/>
            <a:ext cx="2759710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extual Criticism">
            <a:extLst>
              <a:ext uri="{FF2B5EF4-FFF2-40B4-BE49-F238E27FC236}">
                <a16:creationId xmlns:a16="http://schemas.microsoft.com/office/drawing/2014/main" id="{27B46AC2-B2A8-4175-854A-807BBE371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21" y="2455037"/>
            <a:ext cx="2455258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6EBEE1B-26BE-58FF-16A3-2A9BAD667878}"/>
              </a:ext>
            </a:extLst>
          </p:cNvPr>
          <p:cNvSpPr txBox="1"/>
          <p:nvPr/>
        </p:nvSpPr>
        <p:spPr>
          <a:xfrm>
            <a:off x="2194115" y="2041236"/>
            <a:ext cx="269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BART EHRMANN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A4FFF91-C8D1-DF3F-52B7-9D84B63E318F}"/>
              </a:ext>
            </a:extLst>
          </p:cNvPr>
          <p:cNvSpPr txBox="1"/>
          <p:nvPr/>
        </p:nvSpPr>
        <p:spPr>
          <a:xfrm>
            <a:off x="8190421" y="2041236"/>
            <a:ext cx="2455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DANIEL WALLACE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87FB2EB-3619-D6C4-A60B-5161A990CC24}"/>
              </a:ext>
            </a:extLst>
          </p:cNvPr>
          <p:cNvSpPr/>
          <p:nvPr/>
        </p:nvSpPr>
        <p:spPr>
          <a:xfrm>
            <a:off x="2436952" y="5130151"/>
            <a:ext cx="2206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Skeptik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10FE782-C90E-CC5C-6CC8-364AFD8A8B3E}"/>
              </a:ext>
            </a:extLst>
          </p:cNvPr>
          <p:cNvSpPr/>
          <p:nvPr/>
        </p:nvSpPr>
        <p:spPr>
          <a:xfrm>
            <a:off x="7964508" y="5407150"/>
            <a:ext cx="40667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Barte nepřeháněj to!</a:t>
            </a:r>
            <a:endParaRPr lang="cs-CZ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4407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3AC36-B430-6B2B-B274-9951FD1CC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9B2CAF-2302-93AA-6E80-12FD2AC15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Nejstarší dosud nalezené fragmenty NZ </a:t>
            </a:r>
            <a:br>
              <a:rPr lang="cs-CZ" dirty="0"/>
            </a:br>
            <a:r>
              <a:rPr lang="cs-CZ" dirty="0"/>
              <a:t>(rok 125 – 170)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7513FE-75FE-0603-F010-335D3CF3B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7232" y="1928813"/>
            <a:ext cx="8889120" cy="3178201"/>
          </a:xfrm>
        </p:spPr>
        <p:txBody>
          <a:bodyPr/>
          <a:lstStyle/>
          <a:p>
            <a:r>
              <a:rPr lang="cs-CZ" dirty="0" err="1"/>
              <a:t>Rylandův</a:t>
            </a:r>
            <a:r>
              <a:rPr lang="cs-CZ" dirty="0"/>
              <a:t> papyrus (p52)                                Papyrus </a:t>
            </a:r>
            <a:r>
              <a:rPr lang="cs-CZ" dirty="0" err="1"/>
              <a:t>Oxyrynchus</a:t>
            </a:r>
            <a:r>
              <a:rPr lang="cs-CZ" dirty="0"/>
              <a:t> (p90)</a:t>
            </a:r>
          </a:p>
          <a:p>
            <a:r>
              <a:rPr lang="cs-CZ" dirty="0" err="1">
                <a:solidFill>
                  <a:srgbClr val="3C4043"/>
                </a:solidFill>
                <a:latin typeface="arial" panose="020B0604020202020204" pitchFamily="34" charset="0"/>
              </a:rPr>
              <a:t>Jn</a:t>
            </a:r>
            <a:r>
              <a:rPr lang="cs-CZ" b="0" i="0" dirty="0"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 18:31–33, 18:37–38</a:t>
            </a:r>
            <a:r>
              <a:rPr lang="cs-CZ" dirty="0"/>
              <a:t>                                      </a:t>
            </a:r>
            <a:r>
              <a:rPr lang="cs-CZ" b="0" i="1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Jn</a:t>
            </a:r>
            <a:r>
              <a:rPr lang="cs-CZ" b="0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18:36-19:7</a:t>
            </a:r>
            <a:endParaRPr lang="cs-CZ" i="1" dirty="0"/>
          </a:p>
        </p:txBody>
      </p:sp>
      <p:pic>
        <p:nvPicPr>
          <p:cNvPr id="8194" name="Picture 2" descr="Papyrus 90 - Wikipedia">
            <a:extLst>
              <a:ext uri="{FF2B5EF4-FFF2-40B4-BE49-F238E27FC236}">
                <a16:creationId xmlns:a16="http://schemas.microsoft.com/office/drawing/2014/main" id="{7635A229-91C3-C32A-D206-409EB1A55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593" y="2784117"/>
            <a:ext cx="2292918" cy="385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apyrus 52 – Wikipedie">
            <a:extLst>
              <a:ext uri="{FF2B5EF4-FFF2-40B4-BE49-F238E27FC236}">
                <a16:creationId xmlns:a16="http://schemas.microsoft.com/office/drawing/2014/main" id="{A0884DDC-2A27-7B87-BB6D-5927E06D1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08" y="2784117"/>
            <a:ext cx="2383486" cy="375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988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058EA7-1F44-4F12-A289-83DADF19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Nejstarší ucelený text jednoho z evangelií: </a:t>
            </a:r>
            <a:br>
              <a:rPr lang="cs-CZ" dirty="0"/>
            </a:br>
            <a:r>
              <a:rPr lang="cs-CZ" dirty="0" err="1"/>
              <a:t>Bodmer</a:t>
            </a:r>
            <a:r>
              <a:rPr lang="cs-CZ" dirty="0"/>
              <a:t> IX (p66) – (cca140 – 170)</a:t>
            </a:r>
          </a:p>
        </p:txBody>
      </p:sp>
      <p:pic>
        <p:nvPicPr>
          <p:cNvPr id="15362" name="Picture 2" descr="Papyrus 66 - Wikipedia">
            <a:extLst>
              <a:ext uri="{FF2B5EF4-FFF2-40B4-BE49-F238E27FC236}">
                <a16:creationId xmlns:a16="http://schemas.microsoft.com/office/drawing/2014/main" id="{656C0B67-B3BF-4F6E-A84C-3380FDB6D1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724" y="2228849"/>
            <a:ext cx="2859596" cy="327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A45FC81-2C7F-4D3D-95F4-8A1DCCE879E9}"/>
              </a:ext>
            </a:extLst>
          </p:cNvPr>
          <p:cNvSpPr txBox="1"/>
          <p:nvPr/>
        </p:nvSpPr>
        <p:spPr>
          <a:xfrm>
            <a:off x="7461504" y="3110407"/>
            <a:ext cx="23957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1:1–6:11, </a:t>
            </a: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6:35b–14:26, 29–30; 15:2–26; </a:t>
            </a: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16:2–4, 6–7; 16:10–20:20,22–23; </a:t>
            </a: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20:25–21:9, 12, 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6333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EC30827-8973-E2E0-79CC-9A3415127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Jak jsme na tom s listy a epištolami?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5D38CB3-B579-2CE4-7F82-8CA17461E7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/>
              <a:t>Co nejstaršího se našlo</a:t>
            </a:r>
            <a:r>
              <a:rPr lang="cs-CZ" sz="1600" dirty="0"/>
              <a:t>? Z jaké doby máme aspoň nějak ucelený text nějakého listu/ epištoly?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5564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90C746-258E-4A8D-B7CC-4CECE0628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Nejstarší sbírka a ucelený text listů: </a:t>
            </a:r>
            <a:br>
              <a:rPr lang="cs-CZ" dirty="0"/>
            </a:br>
            <a:r>
              <a:rPr lang="cs-CZ" dirty="0"/>
              <a:t>důležitý papyrus 46 (krátce po r. 200)</a:t>
            </a:r>
          </a:p>
        </p:txBody>
      </p:sp>
      <p:pic>
        <p:nvPicPr>
          <p:cNvPr id="13314" name="Picture 2" descr="Pictures of Papyrus 46 - 2Co Page 18">
            <a:extLst>
              <a:ext uri="{FF2B5EF4-FFF2-40B4-BE49-F238E27FC236}">
                <a16:creationId xmlns:a16="http://schemas.microsoft.com/office/drawing/2014/main" id="{5ED7B509-1819-41A3-81F9-3FDA1466DA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752" y="1942973"/>
            <a:ext cx="2368102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CC377E9-4A27-44F4-B904-F29D3375295B}"/>
              </a:ext>
            </a:extLst>
          </p:cNvPr>
          <p:cNvSpPr txBox="1"/>
          <p:nvPr/>
        </p:nvSpPr>
        <p:spPr>
          <a:xfrm>
            <a:off x="2247138" y="2019592"/>
            <a:ext cx="61036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0" i="0" strike="noStrike" dirty="0">
                <a:effectLst/>
                <a:latin typeface="+mj-lt"/>
                <a:hlinkClick r:id="rId3" tooltip="List Římanů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 Římanům</a:t>
            </a:r>
            <a:r>
              <a:rPr lang="cs-CZ" b="0" i="0" dirty="0">
                <a:effectLst/>
                <a:latin typeface="+mj-lt"/>
              </a:rPr>
              <a:t> 5–6,8–16; </a:t>
            </a:r>
          </a:p>
          <a:p>
            <a:pPr algn="ctr"/>
            <a:r>
              <a:rPr lang="cs-CZ" b="0" i="0" strike="noStrike" dirty="0">
                <a:effectLst/>
                <a:latin typeface="+mj-lt"/>
                <a:hlinkClick r:id="rId4" tooltip="První list Korintský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První list Korintským</a:t>
            </a:r>
            <a:r>
              <a:rPr lang="cs-CZ" b="0" i="0" dirty="0">
                <a:effectLst/>
                <a:latin typeface="+mj-lt"/>
              </a:rPr>
              <a:t>; </a:t>
            </a:r>
          </a:p>
          <a:p>
            <a:pPr algn="ctr"/>
            <a:r>
              <a:rPr lang="cs-CZ" b="0" i="0" strike="noStrike" dirty="0">
                <a:effectLst/>
                <a:latin typeface="+mj-lt"/>
                <a:hlinkClick r:id="rId5" tooltip="Druhý list Korintský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Druhý list Korintským</a:t>
            </a:r>
            <a:r>
              <a:rPr lang="cs-CZ" b="0" i="0" dirty="0">
                <a:effectLst/>
                <a:latin typeface="+mj-lt"/>
              </a:rPr>
              <a:t>;</a:t>
            </a:r>
            <a:br>
              <a:rPr lang="cs-CZ" dirty="0">
                <a:latin typeface="+mj-lt"/>
              </a:rPr>
            </a:br>
            <a:r>
              <a:rPr lang="cs-CZ" b="0" i="0" strike="noStrike" dirty="0">
                <a:effectLst/>
                <a:latin typeface="+mj-lt"/>
                <a:hlinkClick r:id="rId6" tooltip="List Galatům (stránka neexistuj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 </a:t>
            </a:r>
            <a:r>
              <a:rPr lang="cs-CZ" b="0" i="0" strike="noStrike" dirty="0" err="1">
                <a:effectLst/>
                <a:latin typeface="+mj-lt"/>
                <a:hlinkClick r:id="rId6" tooltip="List Galatům (stránka neexistuj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Galatům</a:t>
            </a:r>
            <a:r>
              <a:rPr lang="cs-CZ" b="0" i="0" dirty="0">
                <a:effectLst/>
                <a:latin typeface="+mj-lt"/>
              </a:rPr>
              <a:t>; </a:t>
            </a:r>
          </a:p>
          <a:p>
            <a:pPr algn="ctr"/>
            <a:r>
              <a:rPr lang="cs-CZ" b="0" i="0" strike="noStrike" dirty="0">
                <a:effectLst/>
                <a:latin typeface="+mj-lt"/>
                <a:hlinkClick r:id="rId7" tooltip="List Efezský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 Efezským</a:t>
            </a:r>
            <a:r>
              <a:rPr lang="cs-CZ" b="0" i="0" dirty="0">
                <a:effectLst/>
                <a:latin typeface="+mj-lt"/>
              </a:rPr>
              <a:t>; </a:t>
            </a:r>
          </a:p>
          <a:p>
            <a:pPr algn="ctr"/>
            <a:r>
              <a:rPr lang="cs-CZ" b="0" i="0" strike="noStrike" dirty="0">
                <a:effectLst/>
                <a:latin typeface="+mj-lt"/>
                <a:hlinkClick r:id="rId8" tooltip="List Filipský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 Filipským</a:t>
            </a:r>
            <a:r>
              <a:rPr lang="cs-CZ" b="0" i="0" dirty="0">
                <a:effectLst/>
                <a:latin typeface="+mj-lt"/>
              </a:rPr>
              <a:t>; </a:t>
            </a:r>
          </a:p>
          <a:p>
            <a:pPr algn="ctr"/>
            <a:r>
              <a:rPr lang="cs-CZ" b="0" i="0" strike="noStrike" dirty="0">
                <a:effectLst/>
                <a:latin typeface="+mj-lt"/>
                <a:hlinkClick r:id="rId9" tooltip="List Koloský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 </a:t>
            </a:r>
            <a:r>
              <a:rPr lang="cs-CZ" b="0" i="0" strike="noStrike" dirty="0" err="1">
                <a:effectLst/>
                <a:latin typeface="+mj-lt"/>
                <a:hlinkClick r:id="rId9" tooltip="List Koloský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Koloským</a:t>
            </a:r>
            <a:r>
              <a:rPr lang="cs-CZ" b="0" i="0" dirty="0">
                <a:effectLst/>
                <a:latin typeface="+mj-lt"/>
              </a:rPr>
              <a:t>; </a:t>
            </a:r>
          </a:p>
          <a:p>
            <a:pPr algn="ctr"/>
            <a:r>
              <a:rPr lang="cs-CZ" b="0" i="0" strike="noStrike" dirty="0">
                <a:effectLst/>
                <a:latin typeface="+mj-lt"/>
                <a:hlinkClick r:id="rId10" tooltip="První list Tesalonický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První list </a:t>
            </a:r>
            <a:r>
              <a:rPr lang="cs-CZ" b="0" i="0" strike="noStrike" dirty="0" err="1">
                <a:effectLst/>
                <a:latin typeface="+mj-lt"/>
                <a:hlinkClick r:id="rId10" tooltip="První list Tesalonický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Tesalonickým</a:t>
            </a:r>
            <a:r>
              <a:rPr lang="cs-CZ" b="0" i="0" dirty="0">
                <a:effectLst/>
                <a:latin typeface="+mj-lt"/>
              </a:rPr>
              <a:t>; </a:t>
            </a:r>
          </a:p>
          <a:p>
            <a:pPr algn="ctr"/>
            <a:r>
              <a:rPr lang="cs-CZ" b="0" i="0" dirty="0">
                <a:effectLst/>
                <a:latin typeface="+mj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 Židům</a:t>
            </a:r>
            <a:endParaRPr lang="cs-CZ" b="0" i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2233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275D16-5DD5-4751-A4F8-D319CE68F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Listy a epištoly ve 3.st: (po roce 250)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84CEC0-4D46-455C-B612-459407C68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146" y="1878572"/>
            <a:ext cx="6732301" cy="3450613"/>
          </a:xfrm>
        </p:spPr>
        <p:txBody>
          <a:bodyPr/>
          <a:lstStyle/>
          <a:p>
            <a:r>
              <a:rPr lang="cs-CZ" dirty="0"/>
              <a:t>Nejlépe doloženým listem před r. 250 .st. je paradoxně list Židům: p13: (2-5, 10 – 12) a list Jakubův (útržky z 1.,2. a 3. kapitoly)</a:t>
            </a:r>
          </a:p>
          <a:p>
            <a:r>
              <a:rPr lang="cs-CZ" dirty="0"/>
              <a:t>Po roce 250 zase 1Tes. A Římským (jenom fragmenty z kapitol – ne ucelenější text</a:t>
            </a:r>
          </a:p>
          <a:p>
            <a:r>
              <a:rPr lang="cs-CZ" dirty="0"/>
              <a:t>Nejstarší fragment Pavlových listů je </a:t>
            </a:r>
            <a:r>
              <a:rPr lang="cs-CZ" dirty="0" err="1"/>
              <a:t>Rylandův</a:t>
            </a:r>
            <a:r>
              <a:rPr lang="cs-CZ" dirty="0"/>
              <a:t> papyrus 32 s úryvky z 1. a 2. kapitoly listu Titovi: 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1:11-15; 2:3-8</a:t>
            </a:r>
            <a:r>
              <a:rPr lang="cs-CZ" dirty="0"/>
              <a:t> (konec 2./začátek 3. století) </a:t>
            </a:r>
          </a:p>
        </p:txBody>
      </p:sp>
      <p:pic>
        <p:nvPicPr>
          <p:cNvPr id="12290" name="Picture 2" descr="Titus 1:11-15">
            <a:extLst>
              <a:ext uri="{FF2B5EF4-FFF2-40B4-BE49-F238E27FC236}">
                <a16:creationId xmlns:a16="http://schemas.microsoft.com/office/drawing/2014/main" id="{FCA1EC23-9416-44C8-98D4-B9AD110C1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19" y="2029968"/>
            <a:ext cx="212494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590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774B9B-0BBF-44BC-8048-D3CBB3A4A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Janovy dopisy: </a:t>
            </a:r>
            <a:br>
              <a:rPr lang="cs-CZ" dirty="0"/>
            </a:br>
            <a:r>
              <a:rPr lang="cs-CZ" dirty="0"/>
              <a:t>Papyrus </a:t>
            </a:r>
            <a:r>
              <a:rPr lang="cs-CZ" dirty="0" err="1"/>
              <a:t>Oxyrynchus</a:t>
            </a:r>
            <a:r>
              <a:rPr lang="cs-CZ" dirty="0"/>
              <a:t> 402 </a:t>
            </a:r>
            <a:r>
              <a:rPr lang="cs-CZ" dirty="0" err="1"/>
              <a:t>aka</a:t>
            </a:r>
            <a:r>
              <a:rPr lang="cs-CZ" dirty="0"/>
              <a:t> p9 (r. 275 – 325)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41AC78-9DBE-4F6B-AF40-46EFB74B7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595" y="1853754"/>
            <a:ext cx="9603275" cy="3450613"/>
          </a:xfrm>
        </p:spPr>
        <p:txBody>
          <a:bodyPr/>
          <a:lstStyle/>
          <a:p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4:11-12,14-17</a:t>
            </a:r>
            <a:endParaRPr lang="cs-CZ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184CD1C1-D5B9-4265-8AA7-98AA59299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054" y="2062162"/>
            <a:ext cx="229552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9A2E2E59-D22A-41BE-B11F-D8E6FDA8D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232" y="2062162"/>
            <a:ext cx="23145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909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72A5DD-9923-E1D4-A131-3A283CBD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888" y="2023719"/>
            <a:ext cx="9603275" cy="1049235"/>
          </a:xfrm>
        </p:spPr>
        <p:txBody>
          <a:bodyPr/>
          <a:lstStyle/>
          <a:p>
            <a:pPr algn="ctr"/>
            <a:r>
              <a:rPr lang="cs-CZ" dirty="0"/>
              <a:t>Zjevení </a:t>
            </a:r>
            <a:r>
              <a:rPr lang="cs-CZ" dirty="0" err="1"/>
              <a:t>janovo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5119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53913D-D46E-44EB-A7F0-C4A9A153A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969417"/>
          </a:xfrm>
        </p:spPr>
        <p:txBody>
          <a:bodyPr>
            <a:normAutofit/>
          </a:bodyPr>
          <a:lstStyle/>
          <a:p>
            <a:pPr algn="ctr">
              <a:lnSpc>
                <a:spcPct val="114000"/>
              </a:lnSpc>
            </a:pPr>
            <a:r>
              <a:rPr lang="cs-CZ" dirty="0"/>
              <a:t>Papyrus </a:t>
            </a:r>
            <a:r>
              <a:rPr lang="cs-CZ" dirty="0" err="1"/>
              <a:t>oxyrynchus</a:t>
            </a:r>
            <a:r>
              <a:rPr lang="cs-CZ" dirty="0"/>
              <a:t> 115 (r. 225 -275)</a:t>
            </a:r>
            <a:br>
              <a:rPr lang="cs-CZ" dirty="0"/>
            </a:br>
            <a:r>
              <a:rPr lang="cs-CZ" sz="2000" dirty="0"/>
              <a:t>Nejstarší fragment Janovy Apokalypsy</a:t>
            </a:r>
            <a:endParaRPr lang="cs-CZ" dirty="0"/>
          </a:p>
        </p:txBody>
      </p:sp>
      <p:pic>
        <p:nvPicPr>
          <p:cNvPr id="1026" name="Picture 2" descr="Red arrow points to χιϛ (616), &quot;number of the beast&quot; in P115">
            <a:extLst>
              <a:ext uri="{FF2B5EF4-FFF2-40B4-BE49-F238E27FC236}">
                <a16:creationId xmlns:a16="http://schemas.microsoft.com/office/drawing/2014/main" id="{233353D5-3908-4FC5-AA7A-AB14FFFD44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2068862"/>
            <a:ext cx="2688907" cy="30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161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FD4C69-E52A-C4F4-97C6-E85E1C344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63419"/>
            <a:ext cx="9603275" cy="1290336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Papyrus </a:t>
            </a:r>
            <a:r>
              <a:rPr lang="cs-CZ" dirty="0" err="1"/>
              <a:t>chester</a:t>
            </a:r>
            <a:r>
              <a:rPr lang="cs-CZ" dirty="0"/>
              <a:t> beaty č. 45 (r. 250 – 280)</a:t>
            </a:r>
            <a:br>
              <a:rPr lang="cs-CZ" dirty="0"/>
            </a:br>
            <a:br>
              <a:rPr lang="cs-CZ" dirty="0"/>
            </a:br>
            <a:r>
              <a:rPr lang="cs-CZ" sz="2000" dirty="0"/>
              <a:t>ten samý papyrus, na němž je nejstarší ucelený text marka</a:t>
            </a:r>
            <a:endParaRPr lang="cs-CZ" dirty="0"/>
          </a:p>
        </p:txBody>
      </p:sp>
      <p:pic>
        <p:nvPicPr>
          <p:cNvPr id="4098" name="Picture 2" descr="Papyrus 45 - Wikipedia">
            <a:extLst>
              <a:ext uri="{FF2B5EF4-FFF2-40B4-BE49-F238E27FC236}">
                <a16:creationId xmlns:a16="http://schemas.microsoft.com/office/drawing/2014/main" id="{64954313-74CC-7529-2C22-E2BE5CE0F7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701" y="2016125"/>
            <a:ext cx="7090922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760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C15C72A-1B1C-B6E3-3046-80321558E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Máme tedy kopie kopií </a:t>
            </a:r>
            <a:r>
              <a:rPr lang="cs-CZ" dirty="0" err="1"/>
              <a:t>kopií</a:t>
            </a:r>
            <a:r>
              <a:rPr lang="cs-CZ" dirty="0"/>
              <a:t> </a:t>
            </a:r>
            <a:r>
              <a:rPr lang="cs-CZ" dirty="0" err="1"/>
              <a:t>kopií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9A9B49D-8D34-8BCB-086B-D9D91DBA15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 jsou však tyto kopie spolehlivé? Kolik textu bylo staletími </a:t>
            </a:r>
            <a:r>
              <a:rPr lang="cs-CZ" dirty="0" err="1"/>
              <a:t>pridáno</a:t>
            </a:r>
            <a:r>
              <a:rPr lang="cs-CZ" dirty="0"/>
              <a:t> a výrazně se prokazatelně měnil text NZ?</a:t>
            </a:r>
          </a:p>
        </p:txBody>
      </p:sp>
    </p:spTree>
    <p:extLst>
      <p:ext uri="{BB962C8B-B14F-4D97-AF65-F5344CB8AC3E}">
        <p14:creationId xmlns:p14="http://schemas.microsoft.com/office/powerpoint/2010/main" val="3691814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6B5B65-43C2-4B8D-9054-51B9BB0C8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Nejstarší dosud nalezené fragmenty NZ </a:t>
            </a:r>
            <a:br>
              <a:rPr lang="cs-CZ" dirty="0"/>
            </a:br>
            <a:r>
              <a:rPr lang="cs-CZ" dirty="0"/>
              <a:t>(rok 125 – 170)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E28F0A-B786-43A7-900F-832AEF704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7232" y="1928813"/>
            <a:ext cx="8889120" cy="3178201"/>
          </a:xfrm>
        </p:spPr>
        <p:txBody>
          <a:bodyPr/>
          <a:lstStyle/>
          <a:p>
            <a:r>
              <a:rPr lang="cs-CZ" dirty="0" err="1"/>
              <a:t>Rylandův</a:t>
            </a:r>
            <a:r>
              <a:rPr lang="cs-CZ" dirty="0"/>
              <a:t> papyrus (p52)                                Papyrus </a:t>
            </a:r>
            <a:r>
              <a:rPr lang="cs-CZ" dirty="0" err="1"/>
              <a:t>Oxyrynchus</a:t>
            </a:r>
            <a:r>
              <a:rPr lang="cs-CZ" dirty="0"/>
              <a:t> (p90)</a:t>
            </a:r>
          </a:p>
          <a:p>
            <a:r>
              <a:rPr lang="cs-CZ" dirty="0" err="1">
                <a:solidFill>
                  <a:srgbClr val="3C4043"/>
                </a:solidFill>
                <a:latin typeface="arial" panose="020B0604020202020204" pitchFamily="34" charset="0"/>
              </a:rPr>
              <a:t>Jn</a:t>
            </a:r>
            <a:r>
              <a:rPr lang="cs-CZ" b="0" i="0" dirty="0"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 18:31–33, 18:37–38</a:t>
            </a:r>
            <a:r>
              <a:rPr lang="cs-CZ" dirty="0"/>
              <a:t>                                      </a:t>
            </a:r>
            <a:r>
              <a:rPr lang="cs-CZ" b="0" i="1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Jn</a:t>
            </a:r>
            <a:r>
              <a:rPr lang="cs-CZ" b="0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18:36-19:7</a:t>
            </a:r>
            <a:endParaRPr lang="cs-CZ" i="1" dirty="0"/>
          </a:p>
        </p:txBody>
      </p:sp>
      <p:pic>
        <p:nvPicPr>
          <p:cNvPr id="8194" name="Picture 2" descr="Papyrus 90 - Wikipedia">
            <a:extLst>
              <a:ext uri="{FF2B5EF4-FFF2-40B4-BE49-F238E27FC236}">
                <a16:creationId xmlns:a16="http://schemas.microsoft.com/office/drawing/2014/main" id="{1FC60648-1BC5-4811-A134-82A78B3D9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593" y="2784117"/>
            <a:ext cx="2292918" cy="385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apyrus 52 – Wikipedie">
            <a:extLst>
              <a:ext uri="{FF2B5EF4-FFF2-40B4-BE49-F238E27FC236}">
                <a16:creationId xmlns:a16="http://schemas.microsoft.com/office/drawing/2014/main" id="{9D230841-5FC7-491E-A1C0-BA57B9A2D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08" y="2784117"/>
            <a:ext cx="2383486" cy="375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423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640ACA-A54D-4E6A-AA57-102272707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Najstarší kompletný text NZ spisu: </a:t>
            </a:r>
            <a:br>
              <a:rPr lang="sk-SK" dirty="0"/>
            </a:br>
            <a:r>
              <a:rPr lang="sk-SK" dirty="0"/>
              <a:t>papyrus 46: listy Pavlove + </a:t>
            </a:r>
            <a:r>
              <a:rPr lang="sk-SK" dirty="0" err="1"/>
              <a:t>Židům</a:t>
            </a:r>
            <a:r>
              <a:rPr lang="sk-SK" dirty="0"/>
              <a:t> . 200 – 220)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FD21003-CAB3-4568-A380-08DA6511B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0975" y="1975105"/>
            <a:ext cx="9604375" cy="3029142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7F00A19-03F5-4607-AA63-D7567E96BA9F}"/>
              </a:ext>
            </a:extLst>
          </p:cNvPr>
          <p:cNvSpPr txBox="1"/>
          <p:nvPr/>
        </p:nvSpPr>
        <p:spPr>
          <a:xfrm>
            <a:off x="1938528" y="5340096"/>
            <a:ext cx="8997696" cy="37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11 rukopisů se obecně považuje za rukopisy z 2. století.  </a:t>
            </a:r>
            <a:r>
              <a:rPr lang="cs-CZ" dirty="0" err="1"/>
              <a:t>Wallace</a:t>
            </a:r>
            <a:r>
              <a:rPr lang="cs-CZ" dirty="0"/>
              <a:t> k nim radí ještě další 2 = 13</a:t>
            </a:r>
          </a:p>
        </p:txBody>
      </p:sp>
    </p:spTree>
    <p:extLst>
      <p:ext uri="{BB962C8B-B14F-4D97-AF65-F5344CB8AC3E}">
        <p14:creationId xmlns:p14="http://schemas.microsoft.com/office/powerpoint/2010/main" val="898773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CEE957-AC08-4C5B-A528-03029C4A7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Statistika řeckých manuskriptů podle staletí</a:t>
            </a:r>
          </a:p>
        </p:txBody>
      </p:sp>
      <p:pic>
        <p:nvPicPr>
          <p:cNvPr id="4098" name="Picture 2" descr="What is the Gregory-Aland Numbering System? – BibleQuestions.info">
            <a:extLst>
              <a:ext uri="{FF2B5EF4-FFF2-40B4-BE49-F238E27FC236}">
                <a16:creationId xmlns:a16="http://schemas.microsoft.com/office/drawing/2014/main" id="{DC744E12-E2F3-4EE5-9974-171CE53C54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1287" y="2178844"/>
            <a:ext cx="714375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076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F82795-C3CC-43E1-A42F-9B6B0C292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Problém mezery mezi originálem a první </a:t>
            </a:r>
            <a:r>
              <a:rPr lang="cs-CZ" dirty="0" err="1"/>
              <a:t>kópií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17F67A-ABF9-4B54-99C8-2CEA2FF7A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The</a:t>
            </a:r>
            <a:r>
              <a:rPr lang="cs-CZ" dirty="0"/>
              <a:t> gap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testimony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absolute</a:t>
            </a:r>
            <a:r>
              <a:rPr lang="cs-CZ" dirty="0"/>
              <a:t> </a:t>
            </a:r>
            <a:r>
              <a:rPr lang="cs-CZ" dirty="0" err="1"/>
              <a:t>necessity</a:t>
            </a:r>
            <a:r>
              <a:rPr lang="cs-CZ" dirty="0"/>
              <a:t> by </a:t>
            </a:r>
            <a:r>
              <a:rPr lang="cs-CZ" dirty="0" err="1"/>
              <a:t>ancient</a:t>
            </a:r>
            <a:r>
              <a:rPr lang="cs-CZ" dirty="0"/>
              <a:t> </a:t>
            </a:r>
            <a:r>
              <a:rPr lang="cs-CZ" dirty="0" err="1"/>
              <a:t>writers</a:t>
            </a:r>
            <a:r>
              <a:rPr lang="cs-CZ" dirty="0"/>
              <a:t>, but </a:t>
            </a:r>
            <a:r>
              <a:rPr lang="cs-CZ" dirty="0" err="1"/>
              <a:t>almost</a:t>
            </a:r>
            <a:r>
              <a:rPr lang="cs-CZ" dirty="0"/>
              <a:t> </a:t>
            </a:r>
            <a:r>
              <a:rPr lang="cs-CZ" dirty="0" err="1"/>
              <a:t>entirely</a:t>
            </a:r>
            <a:r>
              <a:rPr lang="cs-CZ" dirty="0"/>
              <a:t> </a:t>
            </a:r>
            <a:r>
              <a:rPr lang="cs-CZ" dirty="0" err="1"/>
              <a:t>unknown</a:t>
            </a:r>
            <a:r>
              <a:rPr lang="cs-CZ" dirty="0"/>
              <a:t> to New Testament“ – (D.  </a:t>
            </a:r>
            <a:r>
              <a:rPr lang="cs-CZ" dirty="0" err="1"/>
              <a:t>Wallace</a:t>
            </a:r>
            <a:r>
              <a:rPr lang="cs-CZ" dirty="0"/>
              <a:t> vs B. </a:t>
            </a:r>
            <a:r>
              <a:rPr lang="cs-CZ" dirty="0" err="1"/>
              <a:t>Ehrmann</a:t>
            </a:r>
            <a:r>
              <a:rPr lang="cs-CZ" dirty="0"/>
              <a:t>)</a:t>
            </a:r>
          </a:p>
          <a:p>
            <a:r>
              <a:rPr lang="cs-CZ" dirty="0"/>
              <a:t>Mezera ve svědectví je absolutní nutností u antických autorů, no téměř absolutní neznámou u spisů NZ</a:t>
            </a:r>
          </a:p>
        </p:txBody>
      </p:sp>
    </p:spTree>
    <p:extLst>
      <p:ext uri="{BB962C8B-B14F-4D97-AF65-F5344CB8AC3E}">
        <p14:creationId xmlns:p14="http://schemas.microsoft.com/office/powerpoint/2010/main" val="2631379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2593F2-6B1A-4C83-9649-0780F1A7A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Antičtí</a:t>
            </a:r>
            <a:r>
              <a:rPr lang="sk-SK" dirty="0"/>
              <a:t> auto</a:t>
            </a:r>
            <a:r>
              <a:rPr lang="cs-CZ" dirty="0" err="1"/>
              <a:t>ři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494A80-5A86-4A12-B399-120E6FF4D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Plínius</a:t>
            </a:r>
            <a:r>
              <a:rPr lang="cs-CZ" dirty="0"/>
              <a:t>: 700 let od originálu</a:t>
            </a:r>
          </a:p>
          <a:p>
            <a:r>
              <a:rPr lang="cs-CZ" dirty="0" err="1"/>
              <a:t>Plutarchos</a:t>
            </a:r>
            <a:r>
              <a:rPr lang="cs-CZ" dirty="0"/>
              <a:t>: 800 let od originálu</a:t>
            </a:r>
          </a:p>
          <a:p>
            <a:r>
              <a:rPr lang="cs-CZ" dirty="0" err="1"/>
              <a:t>Josefus</a:t>
            </a:r>
            <a:r>
              <a:rPr lang="cs-CZ" dirty="0"/>
              <a:t> Flavius: 800 let od originálu</a:t>
            </a:r>
          </a:p>
          <a:p>
            <a:r>
              <a:rPr lang="cs-CZ" dirty="0" err="1"/>
              <a:t>Pausanius</a:t>
            </a:r>
            <a:r>
              <a:rPr lang="cs-CZ" dirty="0"/>
              <a:t>: 1400 let od originálu</a:t>
            </a:r>
          </a:p>
          <a:p>
            <a:r>
              <a:rPr lang="cs-CZ" dirty="0" err="1"/>
              <a:t>Herodotus</a:t>
            </a:r>
            <a:r>
              <a:rPr lang="cs-CZ" dirty="0"/>
              <a:t>: 1500 let od originálu</a:t>
            </a:r>
          </a:p>
          <a:p>
            <a:r>
              <a:rPr lang="cs-CZ" dirty="0" err="1"/>
              <a:t>Xenofon</a:t>
            </a:r>
            <a:r>
              <a:rPr lang="cs-CZ" dirty="0"/>
              <a:t>: 1800 let od originálu</a:t>
            </a:r>
          </a:p>
        </p:txBody>
      </p:sp>
    </p:spTree>
    <p:extLst>
      <p:ext uri="{BB962C8B-B14F-4D97-AF65-F5344CB8AC3E}">
        <p14:creationId xmlns:p14="http://schemas.microsoft.com/office/powerpoint/2010/main" val="18603429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C4DB67-C9F0-4093-9959-AF7423442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Počet nalezených rukopisů latinských historiků</a:t>
            </a:r>
          </a:p>
        </p:txBody>
      </p:sp>
      <p:pic>
        <p:nvPicPr>
          <p:cNvPr id="11266" name="Picture 2" descr="The Reliability of the New Testament — Jordan Valley Church">
            <a:extLst>
              <a:ext uri="{FF2B5EF4-FFF2-40B4-BE49-F238E27FC236}">
                <a16:creationId xmlns:a16="http://schemas.microsoft.com/office/drawing/2014/main" id="{46540625-F17A-4DAC-8750-C4A54362BD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04" y="1907689"/>
            <a:ext cx="8055864" cy="364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652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315ABA80-A506-4104-AFE7-6414282BC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8608" y="472882"/>
            <a:ext cx="6658033" cy="4919729"/>
          </a:xfrm>
        </p:spPr>
      </p:pic>
    </p:spTree>
    <p:extLst>
      <p:ext uri="{BB962C8B-B14F-4D97-AF65-F5344CB8AC3E}">
        <p14:creationId xmlns:p14="http://schemas.microsoft.com/office/powerpoint/2010/main" val="327332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E42941-1518-4274-AA4D-959094633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Ježíš miluje Pavla: 16 způsobů jak to říct</a:t>
            </a:r>
          </a:p>
        </p:txBody>
      </p:sp>
      <p:pic>
        <p:nvPicPr>
          <p:cNvPr id="19" name="Zástupný obsah 18">
            <a:extLst>
              <a:ext uri="{FF2B5EF4-FFF2-40B4-BE49-F238E27FC236}">
                <a16:creationId xmlns:a16="http://schemas.microsoft.com/office/drawing/2014/main" id="{871965B4-05E5-4939-BBF2-634EF31DE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5697" y="2093913"/>
            <a:ext cx="2834931" cy="3371850"/>
          </a:xfrm>
        </p:spPr>
      </p:pic>
    </p:spTree>
    <p:extLst>
      <p:ext uri="{BB962C8B-B14F-4D97-AF65-F5344CB8AC3E}">
        <p14:creationId xmlns:p14="http://schemas.microsoft.com/office/powerpoint/2010/main" val="53783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301DD4-B9B3-FDA8-7C62-F35966FC6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25" y="2153028"/>
            <a:ext cx="9603275" cy="1049235"/>
          </a:xfrm>
        </p:spPr>
        <p:txBody>
          <a:bodyPr/>
          <a:lstStyle/>
          <a:p>
            <a:r>
              <a:rPr lang="cs-CZ" dirty="0" err="1"/>
              <a:t>VýznamnÁ</a:t>
            </a:r>
            <a:r>
              <a:rPr lang="cs-CZ" dirty="0"/>
              <a:t> doplnění většího textu</a:t>
            </a:r>
          </a:p>
        </p:txBody>
      </p:sp>
    </p:spTree>
    <p:extLst>
      <p:ext uri="{BB962C8B-B14F-4D97-AF65-F5344CB8AC3E}">
        <p14:creationId xmlns:p14="http://schemas.microsoft.com/office/powerpoint/2010/main" val="3233007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506DD6-309D-4C89-AD28-12397638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 err="1"/>
              <a:t>pericopa</a:t>
            </a:r>
            <a:r>
              <a:rPr lang="cs-CZ" dirty="0"/>
              <a:t> </a:t>
            </a:r>
            <a:r>
              <a:rPr lang="cs-CZ" dirty="0" err="1"/>
              <a:t>adulterae</a:t>
            </a:r>
            <a:r>
              <a:rPr lang="cs-CZ" dirty="0"/>
              <a:t> (</a:t>
            </a:r>
            <a:r>
              <a:rPr lang="cs-CZ" dirty="0" err="1"/>
              <a:t>jn</a:t>
            </a:r>
            <a:r>
              <a:rPr lang="cs-CZ" dirty="0"/>
              <a:t> 8: 3 -11): žena hříšnice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43B11D-A721-4E45-A4CA-1A9D036C9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Dydimus</a:t>
            </a:r>
            <a:r>
              <a:rPr lang="cs-CZ" dirty="0"/>
              <a:t> Slepý (Alexandria po r. 350): </a:t>
            </a:r>
            <a:r>
              <a:rPr lang="sk-SK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Poznáme aj isté evanjeliá, v ktorých nachádzame príbeh o žene, ktorá zhrešila, priviedli ju k Ježišovi, mala byť ukameňovaná a Ježiš riekol kameňujúcim tie známe slová...</a:t>
            </a:r>
          </a:p>
          <a:p>
            <a:r>
              <a:rPr lang="sk-SK" sz="1800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Nejstarší</a:t>
            </a:r>
            <a:r>
              <a:rPr lang="sk-SK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doklad tohto </a:t>
            </a:r>
            <a:r>
              <a:rPr lang="sk-SK" sz="1800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příběhu</a:t>
            </a:r>
            <a:r>
              <a:rPr lang="sk-SK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sk-SK" sz="1800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Codex</a:t>
            </a:r>
            <a:r>
              <a:rPr lang="sk-SK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Bezae</a:t>
            </a:r>
            <a:r>
              <a:rPr lang="sk-SK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(D) z 5. </a:t>
            </a:r>
            <a:r>
              <a:rPr lang="sk-SK" sz="1800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století</a:t>
            </a:r>
            <a:r>
              <a:rPr lang="sk-SK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sk-SK" sz="1800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Naprosto</a:t>
            </a:r>
            <a:r>
              <a:rPr lang="sk-SK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odlišný </a:t>
            </a:r>
            <a:r>
              <a:rPr lang="sk-SK" sz="1800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styl</a:t>
            </a:r>
            <a:r>
              <a:rPr lang="sk-SK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a slovní zásoba</a:t>
            </a:r>
          </a:p>
          <a:p>
            <a:r>
              <a:rPr lang="sk-SK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Verše </a:t>
            </a:r>
            <a:r>
              <a:rPr lang="sk-SK" sz="1800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před</a:t>
            </a:r>
            <a:r>
              <a:rPr lang="sk-SK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a po tomto </a:t>
            </a:r>
            <a:r>
              <a:rPr lang="sk-SK" sz="1800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příběhu</a:t>
            </a:r>
            <a:r>
              <a:rPr lang="sk-SK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jsou</a:t>
            </a:r>
            <a:r>
              <a:rPr lang="sk-SK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doloženy</a:t>
            </a:r>
            <a:r>
              <a:rPr lang="sk-SK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nejstaršími</a:t>
            </a:r>
            <a:r>
              <a:rPr lang="sk-SK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papyry</a:t>
            </a:r>
            <a:r>
              <a:rPr lang="sk-SK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p66 a p75, </a:t>
            </a:r>
            <a:r>
              <a:rPr lang="sk-SK" sz="1800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sk-SK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kterých</a:t>
            </a:r>
            <a:r>
              <a:rPr lang="sk-SK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však </a:t>
            </a:r>
            <a:r>
              <a:rPr lang="sk-SK" sz="1800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pericopa</a:t>
            </a:r>
            <a:r>
              <a:rPr lang="sk-SK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adultarae</a:t>
            </a:r>
            <a:r>
              <a:rPr lang="sk-SK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chybí.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val="37271303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CB616B2-A2F5-492A-975B-78432668C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474853" y="-1445985"/>
            <a:ext cx="6878287" cy="9729684"/>
          </a:xfrm>
        </p:spPr>
      </p:pic>
      <p:sp>
        <p:nvSpPr>
          <p:cNvPr id="6" name="Šipka: dolů 5">
            <a:extLst>
              <a:ext uri="{FF2B5EF4-FFF2-40B4-BE49-F238E27FC236}">
                <a16:creationId xmlns:a16="http://schemas.microsoft.com/office/drawing/2014/main" id="{04FECBF3-444F-4DB3-B730-6E318B693BAC}"/>
              </a:ext>
            </a:extLst>
          </p:cNvPr>
          <p:cNvSpPr/>
          <p:nvPr/>
        </p:nvSpPr>
        <p:spPr>
          <a:xfrm>
            <a:off x="5207267" y="2541069"/>
            <a:ext cx="48127" cy="2791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C2C59612-8DA7-42DA-B428-4025A3B36F80}"/>
              </a:ext>
            </a:extLst>
          </p:cNvPr>
          <p:cNvCxnSpPr/>
          <p:nvPr/>
        </p:nvCxnSpPr>
        <p:spPr>
          <a:xfrm>
            <a:off x="5207267" y="5322771"/>
            <a:ext cx="5678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113F711C-41CE-4FCD-A441-57A9E1524E2F}"/>
              </a:ext>
            </a:extLst>
          </p:cNvPr>
          <p:cNvCxnSpPr/>
          <p:nvPr/>
        </p:nvCxnSpPr>
        <p:spPr>
          <a:xfrm>
            <a:off x="7642459" y="4754880"/>
            <a:ext cx="29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0FFD6B4F-4777-48BA-A4B4-3723392E3E19}"/>
              </a:ext>
            </a:extLst>
          </p:cNvPr>
          <p:cNvCxnSpPr/>
          <p:nvPr/>
        </p:nvCxnSpPr>
        <p:spPr>
          <a:xfrm>
            <a:off x="5775158" y="4918509"/>
            <a:ext cx="4331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9239C979-1FC7-4234-A6B8-D94551C927E1}"/>
              </a:ext>
            </a:extLst>
          </p:cNvPr>
          <p:cNvCxnSpPr/>
          <p:nvPr/>
        </p:nvCxnSpPr>
        <p:spPr>
          <a:xfrm>
            <a:off x="5207267" y="5409398"/>
            <a:ext cx="7122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05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604DE-2E42-90E1-B5DF-B57541950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206" y="803564"/>
            <a:ext cx="5532328" cy="2156533"/>
          </a:xfrm>
        </p:spPr>
        <p:txBody>
          <a:bodyPr/>
          <a:lstStyle/>
          <a:p>
            <a:pPr algn="just"/>
            <a:r>
              <a:rPr lang="cs-CZ" dirty="0"/>
              <a:t>Téměř 180 let nemáme ucelenější text ani jediné kapitoly NZ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A568C392-3EB9-4CDD-1152-219D1EF3E1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916" r="13916"/>
          <a:stretch>
            <a:fillRect/>
          </a:stretch>
        </p:blipFill>
        <p:spPr/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3A57D31-1BDC-6F58-9846-2DCEE6C52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220" y="3055705"/>
            <a:ext cx="5524404" cy="2003742"/>
          </a:xfrm>
        </p:spPr>
        <p:txBody>
          <a:bodyPr/>
          <a:lstStyle/>
          <a:p>
            <a:pPr algn="ctr"/>
            <a:endParaRPr lang="cs-CZ" dirty="0"/>
          </a:p>
          <a:p>
            <a:pPr algn="ctr"/>
            <a:r>
              <a:rPr lang="cs-CZ" sz="3600" dirty="0" err="1">
                <a:solidFill>
                  <a:srgbClr val="C00000"/>
                </a:solidFill>
              </a:rPr>
              <a:t>Argumentum</a:t>
            </a:r>
            <a:r>
              <a:rPr lang="cs-CZ" sz="3600" dirty="0">
                <a:solidFill>
                  <a:srgbClr val="C00000"/>
                </a:solidFill>
              </a:rPr>
              <a:t> á </a:t>
            </a:r>
            <a:r>
              <a:rPr lang="cs-CZ" sz="3600" dirty="0" err="1">
                <a:solidFill>
                  <a:srgbClr val="C00000"/>
                </a:solidFill>
              </a:rPr>
              <a:t>silenció</a:t>
            </a:r>
            <a:endParaRPr lang="cs-CZ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415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873ECA-2DF4-FEBB-45D6-38AF7DD26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Závěr </a:t>
            </a:r>
            <a:r>
              <a:rPr lang="cs-CZ" dirty="0" err="1"/>
              <a:t>markova</a:t>
            </a:r>
            <a:r>
              <a:rPr lang="cs-CZ" dirty="0"/>
              <a:t> evangelia – dodatek z konce 5. / začátku 6.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6A71DA-D425-E3EF-BD7A-6519E31A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Dva nejstarší kodexy, které máme s celým textem Markova evangelia, z druhé poloviny 4. století, se končí větou o ženách u hrobu: „a nikomu nic neřekly, neboť se bály.“ </a:t>
            </a:r>
          </a:p>
          <a:p>
            <a:r>
              <a:rPr lang="cs-CZ" dirty="0"/>
              <a:t>Chybí tu zvěst o vzkříšení. Marek původně asi nechal otevřený závěr evangelia, aby si pohanští věřící položili otázku: „Skloní se i tvá víra před strachem, nebo donutí strach sklonit se před ní?“ </a:t>
            </a:r>
          </a:p>
        </p:txBody>
      </p:sp>
    </p:spTree>
    <p:extLst>
      <p:ext uri="{BB962C8B-B14F-4D97-AF65-F5344CB8AC3E}">
        <p14:creationId xmlns:p14="http://schemas.microsoft.com/office/powerpoint/2010/main" val="50455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6F639FBB-22F4-D363-1416-8832E0FBC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076" y="141143"/>
            <a:ext cx="6276975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E4BAEC2B-33EC-6EDD-4CF7-4B571FF0FDF5}"/>
                  </a:ext>
                </a:extLst>
              </p14:cNvPr>
              <p14:cNvContentPartPr/>
              <p14:nvPr/>
            </p14:nvContentPartPr>
            <p14:xfrm>
              <a:off x="6935327" y="720302"/>
              <a:ext cx="9360" cy="211680"/>
            </p14:xfrm>
          </p:contentPart>
        </mc:Choice>
        <mc:Fallback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E4BAEC2B-33EC-6EDD-4CF7-4B571FF0FDF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17687" y="684302"/>
                <a:ext cx="4500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EEB6C52A-C423-EF1C-929D-009B31420AB2}"/>
                  </a:ext>
                </a:extLst>
              </p14:cNvPr>
              <p14:cNvContentPartPr/>
              <p14:nvPr/>
            </p14:nvContentPartPr>
            <p14:xfrm>
              <a:off x="6909407" y="978062"/>
              <a:ext cx="1551240" cy="29160"/>
            </p14:xfrm>
          </p:contentPart>
        </mc:Choice>
        <mc:Fallback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EEB6C52A-C423-EF1C-929D-009B31420AB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91767" y="942422"/>
                <a:ext cx="15868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3D355BD6-8CA8-EF89-1BE6-F1B61061E903}"/>
                  </a:ext>
                </a:extLst>
              </p14:cNvPr>
              <p14:cNvContentPartPr/>
              <p14:nvPr/>
            </p14:nvContentPartPr>
            <p14:xfrm>
              <a:off x="6252767" y="1182182"/>
              <a:ext cx="840960" cy="360"/>
            </p14:xfrm>
          </p:contentPart>
        </mc:Choice>
        <mc:Fallback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3D355BD6-8CA8-EF89-1BE6-F1B61061E90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34767" y="1146182"/>
                <a:ext cx="8766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90649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A8AEF-0E26-4653-ED8C-415A9CCD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233" y="2060665"/>
            <a:ext cx="9603275" cy="1049235"/>
          </a:xfrm>
        </p:spPr>
        <p:txBody>
          <a:bodyPr/>
          <a:lstStyle/>
          <a:p>
            <a:r>
              <a:rPr lang="cs-CZ" dirty="0"/>
              <a:t>Významné změnění textu (varia </a:t>
            </a:r>
            <a:r>
              <a:rPr lang="cs-CZ" dirty="0" err="1"/>
              <a:t>lectionis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21938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1131E-FDF3-497F-8568-D46A28727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587" y="0"/>
            <a:ext cx="9603275" cy="1049235"/>
          </a:xfrm>
        </p:spPr>
        <p:txBody>
          <a:bodyPr/>
          <a:lstStyle/>
          <a:p>
            <a:pPr algn="ctr"/>
            <a:r>
              <a:rPr lang="cs-CZ" dirty="0"/>
              <a:t>Marek 1:41: Rozzlobený Ježíš?</a:t>
            </a:r>
            <a:br>
              <a:rPr lang="cs-CZ" dirty="0"/>
            </a:br>
            <a:r>
              <a:rPr lang="cs-CZ" dirty="0" err="1"/>
              <a:t>Codex</a:t>
            </a:r>
            <a:r>
              <a:rPr lang="cs-CZ" dirty="0"/>
              <a:t> </a:t>
            </a:r>
            <a:r>
              <a:rPr lang="cs-CZ" dirty="0" err="1"/>
              <a:t>bezae</a:t>
            </a:r>
            <a:r>
              <a:rPr lang="cs-CZ" dirty="0"/>
              <a:t> + skupina minuskul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7E8902D3-6EB5-4C82-9E08-4972EE974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494764" y="-322604"/>
            <a:ext cx="5947777" cy="8413432"/>
          </a:xfrm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BA04E123-4FC8-4D97-B9C2-8D2075A93095}"/>
              </a:ext>
            </a:extLst>
          </p:cNvPr>
          <p:cNvCxnSpPr/>
          <p:nvPr/>
        </p:nvCxnSpPr>
        <p:spPr>
          <a:xfrm>
            <a:off x="9336505" y="5717406"/>
            <a:ext cx="8085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6772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7AF4358-807D-6782-17F9-EFE2AF70E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3227" y="357004"/>
            <a:ext cx="9544081" cy="801943"/>
          </a:xfrm>
        </p:spPr>
        <p:txBody>
          <a:bodyPr/>
          <a:lstStyle/>
          <a:p>
            <a:r>
              <a:rPr lang="cs-CZ" dirty="0"/>
              <a:t>Významná  varia </a:t>
            </a:r>
            <a:r>
              <a:rPr lang="cs-CZ" dirty="0" err="1"/>
              <a:t>lectionis</a:t>
            </a:r>
            <a:r>
              <a:rPr lang="cs-CZ" dirty="0"/>
              <a:t> – zásadně měnící význam textu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5F38F79-A914-96A2-4B3F-BB2485DB8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7191" y="1856509"/>
            <a:ext cx="9544082" cy="4137891"/>
          </a:xfrm>
        </p:spPr>
        <p:txBody>
          <a:bodyPr>
            <a:normAutofit fontScale="55000" lnSpcReduction="20000"/>
          </a:bodyPr>
          <a:lstStyle/>
          <a:p>
            <a:r>
              <a:rPr lang="cs-CZ" b="1" dirty="0"/>
              <a:t>▶ 1. </a:t>
            </a:r>
            <a:r>
              <a:rPr lang="cs-CZ" b="1" dirty="0" err="1"/>
              <a:t>Mk</a:t>
            </a:r>
            <a:r>
              <a:rPr lang="cs-CZ" b="1" dirty="0"/>
              <a:t> 1,41 — Ježíš „pohnut soucitem“ / „rozhněván“</a:t>
            </a:r>
          </a:p>
          <a:p>
            <a:r>
              <a:rPr lang="cs-CZ" dirty="0"/>
              <a:t>(Christologie, obraz Ježíšových emocí)</a:t>
            </a:r>
          </a:p>
          <a:p>
            <a:r>
              <a:rPr lang="cs-CZ" b="1" dirty="0"/>
              <a:t>▶ 2. J 1,18 — „jednorozený Bůh“ / „jednorozený Syn“</a:t>
            </a:r>
          </a:p>
          <a:p>
            <a:r>
              <a:rPr lang="cs-CZ" dirty="0"/>
              <a:t>(Božství Krista)</a:t>
            </a:r>
          </a:p>
          <a:p>
            <a:r>
              <a:rPr lang="cs-CZ" b="1" dirty="0"/>
              <a:t>▶ 3. Jud 5 — „Ježíš vyvedl lid z Egypta“ / „Pán“ / „Bůh“</a:t>
            </a:r>
          </a:p>
          <a:p>
            <a:r>
              <a:rPr lang="cs-CZ" dirty="0"/>
              <a:t>(Preexistence Krista v dějinách spásy)</a:t>
            </a:r>
          </a:p>
          <a:p>
            <a:r>
              <a:rPr lang="cs-CZ" b="1" dirty="0"/>
              <a:t>▶ 4. 1 Tim 3,16 — „On byl zjeven“ / „Bůh byl zjeven“</a:t>
            </a:r>
          </a:p>
          <a:p>
            <a:r>
              <a:rPr lang="cs-CZ" dirty="0"/>
              <a:t>(Christologický výrok)</a:t>
            </a:r>
          </a:p>
          <a:p>
            <a:r>
              <a:rPr lang="cs-CZ" b="1" dirty="0"/>
              <a:t>▶ 5. </a:t>
            </a:r>
            <a:r>
              <a:rPr lang="cs-CZ" b="1" dirty="0" err="1"/>
              <a:t>Lk</a:t>
            </a:r>
            <a:r>
              <a:rPr lang="cs-CZ" b="1" dirty="0"/>
              <a:t> 3,22 — „T</a:t>
            </a:r>
            <a:r>
              <a:rPr lang="cs-CZ" dirty="0"/>
              <a:t>y jsi můj Syn, </a:t>
            </a:r>
            <a:r>
              <a:rPr lang="cs-CZ" b="1" dirty="0"/>
              <a:t>já jsem tě dnes zplodil“  vs </a:t>
            </a:r>
            <a:r>
              <a:rPr lang="cs-CZ" dirty="0"/>
              <a:t>Ty jsi můj milovaný Syn, v tobě mám zalíbení“ (většina)</a:t>
            </a:r>
            <a:endParaRPr lang="cs-CZ" b="1" dirty="0"/>
          </a:p>
          <a:p>
            <a:r>
              <a:rPr lang="cs-CZ" dirty="0"/>
              <a:t>(</a:t>
            </a:r>
            <a:r>
              <a:rPr lang="cs-CZ" dirty="0" err="1"/>
              <a:t>Adopcionistická</a:t>
            </a:r>
            <a:r>
              <a:rPr lang="cs-CZ" dirty="0"/>
              <a:t> varianta)</a:t>
            </a:r>
          </a:p>
          <a:p>
            <a:r>
              <a:rPr lang="cs-CZ" b="1" dirty="0"/>
              <a:t>▶ 6. </a:t>
            </a:r>
            <a:r>
              <a:rPr lang="cs-CZ" b="1" dirty="0" err="1"/>
              <a:t>Mt</a:t>
            </a:r>
            <a:r>
              <a:rPr lang="cs-CZ" b="1" dirty="0"/>
              <a:t> 24,36 </a:t>
            </a:r>
            <a:r>
              <a:rPr lang="cs-CZ" dirty="0"/>
              <a:t>— „o té hodině neví ani andělé</a:t>
            </a:r>
            <a:r>
              <a:rPr lang="cs-CZ" b="1" dirty="0"/>
              <a:t>, ani Syn</a:t>
            </a:r>
            <a:r>
              <a:rPr lang="cs-CZ" dirty="0"/>
              <a:t>, jenom Otec“ </a:t>
            </a:r>
            <a:r>
              <a:rPr lang="cs-CZ" b="1" dirty="0"/>
              <a:t>(vynechané v době ariánských sporů)</a:t>
            </a:r>
          </a:p>
          <a:p>
            <a:r>
              <a:rPr lang="cs-CZ" dirty="0"/>
              <a:t>(Řešení Ježíšova poznání)</a:t>
            </a:r>
          </a:p>
          <a:p>
            <a:r>
              <a:rPr lang="cs-CZ" b="1" dirty="0"/>
              <a:t>▶ 7. </a:t>
            </a:r>
            <a:r>
              <a:rPr lang="cs-CZ" b="1" dirty="0" err="1"/>
              <a:t>Zj</a:t>
            </a:r>
            <a:r>
              <a:rPr lang="cs-CZ" b="1" dirty="0"/>
              <a:t> 13,18 — 666 / 616: číslo šelmy 616 místo 666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02601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B407E-A008-DA4D-8585-BCC40021B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E3472CA-E9F1-636D-A67E-85A5C9CAE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3227" y="357004"/>
            <a:ext cx="9544081" cy="801943"/>
          </a:xfrm>
        </p:spPr>
        <p:txBody>
          <a:bodyPr/>
          <a:lstStyle/>
          <a:p>
            <a:r>
              <a:rPr lang="cs-CZ" dirty="0"/>
              <a:t>Další podstatná varia </a:t>
            </a:r>
            <a:r>
              <a:rPr lang="cs-CZ" dirty="0" err="1"/>
              <a:t>lectionis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F739243-CE70-1A0B-48CC-EAA245A14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7191" y="1856509"/>
            <a:ext cx="9544082" cy="4137891"/>
          </a:xfrm>
        </p:spPr>
        <p:txBody>
          <a:bodyPr numCol="2">
            <a:normAutofit fontScale="62500" lnSpcReduction="20000"/>
          </a:bodyPr>
          <a:lstStyle/>
          <a:p>
            <a:r>
              <a:rPr lang="cs-CZ" b="1" dirty="0"/>
              <a:t>▶ 8. </a:t>
            </a:r>
            <a:r>
              <a:rPr lang="cs-CZ" b="1" dirty="0" err="1"/>
              <a:t>Lk</a:t>
            </a:r>
            <a:r>
              <a:rPr lang="cs-CZ" b="1" dirty="0"/>
              <a:t> 23,34a — „Otče, odpusť jim…“</a:t>
            </a:r>
          </a:p>
          <a:p>
            <a:r>
              <a:rPr lang="cs-CZ" dirty="0"/>
              <a:t>Některé rukopisy tuto větu vůbec </a:t>
            </a:r>
            <a:r>
              <a:rPr lang="cs-CZ" b="1" dirty="0"/>
              <a:t>neobsahují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/>
              <a:t>Je to teologicky citlivé: jde o slavný výrok Ježíše na kříži.</a:t>
            </a:r>
          </a:p>
          <a:p>
            <a:r>
              <a:rPr lang="cs-CZ" b="1" dirty="0"/>
              <a:t>▶ 9. </a:t>
            </a:r>
            <a:r>
              <a:rPr lang="cs-CZ" b="1" dirty="0" err="1"/>
              <a:t>Lk</a:t>
            </a:r>
            <a:r>
              <a:rPr lang="cs-CZ" b="1" dirty="0"/>
              <a:t> 22,43–44 — anděl a „pot jako krůpěje krve“</a:t>
            </a:r>
          </a:p>
          <a:p>
            <a:r>
              <a:rPr lang="cs-CZ" dirty="0"/>
              <a:t>Opět část rukopisů </a:t>
            </a:r>
            <a:r>
              <a:rPr lang="cs-CZ" i="1" dirty="0"/>
              <a:t>vypouští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/>
              <a:t>Má výrazný dopad na obraz Ježíšovy lidské úzkosti.</a:t>
            </a:r>
          </a:p>
          <a:p>
            <a:r>
              <a:rPr lang="cs-CZ" b="1" dirty="0"/>
              <a:t>▶ 10. J 7,53–8,11 — cizoložnice</a:t>
            </a:r>
          </a:p>
          <a:p>
            <a:r>
              <a:rPr lang="cs-CZ" dirty="0"/>
              <a:t>Známý text zřejmě </a:t>
            </a:r>
            <a:r>
              <a:rPr lang="cs-CZ" b="1" dirty="0"/>
              <a:t>nepatří do původního Janova evangelia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/>
              <a:t>Významově zásadní etický příběh.</a:t>
            </a:r>
          </a:p>
          <a:p>
            <a:r>
              <a:rPr lang="cs-CZ" b="1" dirty="0"/>
              <a:t>▶ 11. </a:t>
            </a:r>
            <a:r>
              <a:rPr lang="cs-CZ" b="1" dirty="0" err="1"/>
              <a:t>Lk</a:t>
            </a:r>
            <a:r>
              <a:rPr lang="cs-CZ" b="1" dirty="0"/>
              <a:t> 2,14 — „na zemi pokoj mezi lidmi jeho zalíbení“ vs. „dobré vůle“</a:t>
            </a:r>
          </a:p>
          <a:p>
            <a:r>
              <a:rPr lang="cs-CZ" dirty="0"/>
              <a:t>Rozdíl je známější z Vulgáty vs. řeckých rukopisů.</a:t>
            </a:r>
            <a:br>
              <a:rPr lang="cs-CZ" dirty="0"/>
            </a:br>
            <a:r>
              <a:rPr lang="cs-CZ" dirty="0"/>
              <a:t>Mění se, zda jde o Boží vyvolení nebo všeobecnou milost.</a:t>
            </a:r>
          </a:p>
          <a:p>
            <a:endParaRPr lang="cs-CZ" dirty="0"/>
          </a:p>
          <a:p>
            <a:r>
              <a:rPr lang="cs-CZ" b="1" dirty="0"/>
              <a:t>▶ 12. 1 </a:t>
            </a:r>
            <a:r>
              <a:rPr lang="cs-CZ" b="1" dirty="0" err="1"/>
              <a:t>Kor</a:t>
            </a:r>
            <a:r>
              <a:rPr lang="cs-CZ" b="1" dirty="0"/>
              <a:t> 14,34–35 — „ženy ať mlčí v církvi“ (umístění textu)</a:t>
            </a:r>
          </a:p>
          <a:p>
            <a:r>
              <a:rPr lang="cs-CZ" dirty="0"/>
              <a:t>Některé rukopisy mají tyto verše </a:t>
            </a:r>
            <a:r>
              <a:rPr lang="cs-CZ" b="1" dirty="0"/>
              <a:t>jinde v kapitole</a:t>
            </a:r>
            <a:r>
              <a:rPr lang="cs-CZ" dirty="0"/>
              <a:t>, což naznačuje pozdější vložení. To mění celou interpretaci.</a:t>
            </a:r>
          </a:p>
          <a:p>
            <a:r>
              <a:rPr lang="cs-CZ" b="1" dirty="0"/>
              <a:t>▶ 14. </a:t>
            </a:r>
            <a:r>
              <a:rPr lang="cs-CZ" b="1" dirty="0" err="1"/>
              <a:t>Heb</a:t>
            </a:r>
            <a:r>
              <a:rPr lang="cs-CZ" b="1" dirty="0"/>
              <a:t> 2,9 — „milostí Boží“ / „bez Boha“</a:t>
            </a:r>
          </a:p>
          <a:p>
            <a:r>
              <a:rPr lang="el-GR" dirty="0"/>
              <a:t>χάριτι θεοῦ = „</a:t>
            </a:r>
            <a:r>
              <a:rPr lang="cs-CZ" dirty="0"/>
              <a:t>milostí Boží“ (většina)</a:t>
            </a:r>
          </a:p>
          <a:p>
            <a:r>
              <a:rPr lang="el-GR" dirty="0"/>
              <a:t>χωρὶς θεοῦ = „</a:t>
            </a:r>
            <a:r>
              <a:rPr lang="cs-CZ" dirty="0"/>
              <a:t>kromě Boha“, „bez Boha“ (</a:t>
            </a:r>
            <a:r>
              <a:rPr lang="cs-CZ" dirty="0" err="1"/>
              <a:t>Origens</a:t>
            </a:r>
            <a:r>
              <a:rPr lang="cs-CZ" dirty="0"/>
              <a:t>, některé MSS)</a:t>
            </a:r>
            <a:br>
              <a:rPr lang="cs-CZ" dirty="0"/>
            </a:br>
            <a:r>
              <a:rPr lang="cs-CZ" dirty="0"/>
              <a:t>To druhé otevírá otázku Kristova utrpení „odděleného od Boha“.</a:t>
            </a:r>
          </a:p>
          <a:p>
            <a:r>
              <a:rPr lang="cs-CZ" b="1" dirty="0"/>
              <a:t>▶ 15. </a:t>
            </a:r>
            <a:r>
              <a:rPr lang="cs-CZ" b="1" dirty="0" err="1"/>
              <a:t>Mk</a:t>
            </a:r>
            <a:r>
              <a:rPr lang="cs-CZ" b="1" dirty="0"/>
              <a:t> 9,29 — „modlitbou“ / „modlitbou a postem“</a:t>
            </a:r>
          </a:p>
          <a:p>
            <a:r>
              <a:rPr lang="cs-CZ" dirty="0"/>
              <a:t>Týká se disciplíny exorcismu.</a:t>
            </a:r>
          </a:p>
          <a:p>
            <a:r>
              <a:rPr lang="cs-CZ" b="1" dirty="0"/>
              <a:t>▶ 16. </a:t>
            </a:r>
            <a:r>
              <a:rPr lang="cs-CZ" b="1" dirty="0" err="1"/>
              <a:t>Zj</a:t>
            </a:r>
            <a:r>
              <a:rPr lang="cs-CZ" b="1" dirty="0"/>
              <a:t> 1,5 — „který nás miluje“ / „který nás miloval“</a:t>
            </a:r>
          </a:p>
          <a:p>
            <a:r>
              <a:rPr lang="cs-CZ" dirty="0"/>
              <a:t>Rozdíl mezi </a:t>
            </a:r>
            <a:r>
              <a:rPr lang="cs-CZ" b="1" dirty="0"/>
              <a:t>trvalou</a:t>
            </a:r>
            <a:r>
              <a:rPr lang="cs-CZ" dirty="0"/>
              <a:t> a </a:t>
            </a:r>
            <a:r>
              <a:rPr lang="cs-CZ" b="1" dirty="0"/>
              <a:t>minulou</a:t>
            </a:r>
            <a:r>
              <a:rPr lang="cs-CZ" dirty="0"/>
              <a:t> Boží láskou v pozdravu církvím.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77052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E55DD2-DFD3-4BE0-A8CA-D314D17E0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Statistika textových variant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025D663-A4F8-479D-84EE-0530EAF628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26158"/>
            <a:ext cx="7132319" cy="441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932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DB8834-F8CC-4690-A520-5722FD72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PercentUální</a:t>
            </a:r>
            <a:r>
              <a:rPr lang="cs-CZ" dirty="0"/>
              <a:t>  vyhodnocení </a:t>
            </a:r>
            <a:br>
              <a:rPr lang="cs-CZ" dirty="0"/>
            </a:br>
            <a:r>
              <a:rPr lang="cs-CZ" dirty="0"/>
              <a:t>vsuvek/ vynechávek textu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BA0393-5C36-4316-870E-628A73561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Daniel </a:t>
            </a:r>
            <a:r>
              <a:rPr lang="cs-CZ" dirty="0" err="1"/>
              <a:t>Wallace</a:t>
            </a:r>
            <a:r>
              <a:rPr lang="cs-CZ" dirty="0"/>
              <a:t>: </a:t>
            </a:r>
          </a:p>
          <a:p>
            <a:pPr marL="0" indent="0" algn="ctr">
              <a:buNone/>
            </a:pPr>
            <a:r>
              <a:rPr lang="cs-CZ" b="1" dirty="0"/>
              <a:t>Do nástupu </a:t>
            </a:r>
            <a:r>
              <a:rPr lang="cs-CZ" b="1" dirty="0" err="1"/>
              <a:t>érasmiánského</a:t>
            </a:r>
            <a:r>
              <a:rPr lang="cs-CZ" b="1" dirty="0"/>
              <a:t> humanismu se k textu NZ přidali necelé 2% textu navíc a pouze 16 veršů celého NZ má významné změny ve znění textu</a:t>
            </a:r>
          </a:p>
          <a:p>
            <a:pPr marL="0" indent="0" algn="ctr">
              <a:buNone/>
            </a:pPr>
            <a:r>
              <a:rPr lang="cs-CZ" sz="4000" b="1" dirty="0">
                <a:solidFill>
                  <a:srgbClr val="C00000"/>
                </a:solidFill>
              </a:rPr>
              <a:t>2% vsuvek a 16 podstatných varia </a:t>
            </a:r>
            <a:r>
              <a:rPr lang="cs-CZ" sz="4000" b="1" dirty="0" err="1">
                <a:solidFill>
                  <a:srgbClr val="C00000"/>
                </a:solidFill>
              </a:rPr>
              <a:t>lectionis</a:t>
            </a:r>
            <a:r>
              <a:rPr lang="cs-CZ" sz="4000" b="1" dirty="0">
                <a:solidFill>
                  <a:srgbClr val="C00000"/>
                </a:solidFill>
              </a:rPr>
              <a:t> za 1400 let.</a:t>
            </a:r>
          </a:p>
        </p:txBody>
      </p:sp>
    </p:spTree>
    <p:extLst>
      <p:ext uri="{BB962C8B-B14F-4D97-AF65-F5344CB8AC3E}">
        <p14:creationId xmlns:p14="http://schemas.microsoft.com/office/powerpoint/2010/main" val="3392373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81007A-7EA8-AC61-FB39-CF0D1E6DD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Teze Barta </a:t>
            </a:r>
            <a:r>
              <a:rPr lang="cs-CZ" dirty="0" err="1"/>
              <a:t>Ehrmanna</a:t>
            </a:r>
            <a:r>
              <a:rPr lang="cs-CZ" dirty="0"/>
              <a:t> </a:t>
            </a:r>
          </a:p>
        </p:txBody>
      </p:sp>
      <p:pic>
        <p:nvPicPr>
          <p:cNvPr id="1026" name="Picture 2" descr="Misquoting Jesus: The Story Behind Who Changed the Bible and Why: Ehrman,  Bart D.: 9780060859510: Books - Amazon.ca">
            <a:extLst>
              <a:ext uri="{FF2B5EF4-FFF2-40B4-BE49-F238E27FC236}">
                <a16:creationId xmlns:a16="http://schemas.microsoft.com/office/drawing/2014/main" id="{30A592F2-ECF0-49E1-0F0A-3CA971F008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2080780"/>
            <a:ext cx="2265093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DC308AF-AE81-40BF-B92E-7D5F5625326A}"/>
              </a:ext>
            </a:extLst>
          </p:cNvPr>
          <p:cNvSpPr txBox="1"/>
          <p:nvPr/>
        </p:nvSpPr>
        <p:spPr>
          <a:xfrm>
            <a:off x="4008582" y="2447637"/>
            <a:ext cx="7166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„All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today</a:t>
            </a:r>
            <a:r>
              <a:rPr lang="cs-CZ" dirty="0"/>
              <a:t> are just </a:t>
            </a:r>
            <a:r>
              <a:rPr lang="cs-CZ" dirty="0" err="1"/>
              <a:t>copies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copies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copies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copies</a:t>
            </a:r>
            <a:r>
              <a:rPr lang="cs-CZ" dirty="0"/>
              <a:t>.“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AF4BA6D-8CFE-6341-EFF7-3D3559BF592E}"/>
              </a:ext>
            </a:extLst>
          </p:cNvPr>
          <p:cNvSpPr txBox="1"/>
          <p:nvPr/>
        </p:nvSpPr>
        <p:spPr>
          <a:xfrm>
            <a:off x="4008582" y="3842542"/>
            <a:ext cx="7046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/>
              <a:t>„</a:t>
            </a:r>
            <a:r>
              <a:rPr lang="cs-CZ" dirty="0" err="1"/>
              <a:t>Every</a:t>
            </a:r>
            <a:r>
              <a:rPr lang="cs-CZ" dirty="0"/>
              <a:t> </a:t>
            </a:r>
            <a:r>
              <a:rPr lang="cs-CZ" dirty="0" err="1"/>
              <a:t>transcriber</a:t>
            </a:r>
            <a:r>
              <a:rPr lang="cs-CZ" dirty="0"/>
              <a:t> </a:t>
            </a:r>
            <a:r>
              <a:rPr lang="cs-CZ" dirty="0" err="1"/>
              <a:t>copied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teyt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mistakes</a:t>
            </a:r>
            <a:r>
              <a:rPr lang="cs-CZ" dirty="0"/>
              <a:t> done by his </a:t>
            </a:r>
            <a:r>
              <a:rPr lang="cs-CZ" dirty="0" err="1"/>
              <a:t>predecessors</a:t>
            </a:r>
            <a:r>
              <a:rPr lang="cs-CZ" dirty="0"/>
              <a:t>, </a:t>
            </a:r>
            <a:r>
              <a:rPr lang="cs-CZ" dirty="0" err="1"/>
              <a:t>yet</a:t>
            </a:r>
            <a:r>
              <a:rPr lang="cs-CZ" dirty="0"/>
              <a:t> </a:t>
            </a:r>
            <a:r>
              <a:rPr lang="cs-CZ" dirty="0" err="1"/>
              <a:t>adding</a:t>
            </a:r>
            <a:r>
              <a:rPr lang="cs-CZ" dirty="0"/>
              <a:t> his </a:t>
            </a:r>
            <a:r>
              <a:rPr lang="cs-CZ" dirty="0" err="1"/>
              <a:t>own</a:t>
            </a:r>
            <a:r>
              <a:rPr lang="cs-CZ" dirty="0"/>
              <a:t> </a:t>
            </a:r>
            <a:r>
              <a:rPr lang="cs-CZ" dirty="0" err="1"/>
              <a:t>ones</a:t>
            </a:r>
            <a:r>
              <a:rPr lang="cs-CZ" dirty="0"/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2578389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733C95C-3EB7-CEFC-F9A3-4AC1A6411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839" y="1762932"/>
            <a:ext cx="8643154" cy="1012929"/>
          </a:xfrm>
        </p:spPr>
        <p:txBody>
          <a:bodyPr/>
          <a:lstStyle/>
          <a:p>
            <a:pPr algn="ctr"/>
            <a:r>
              <a:rPr lang="cs-CZ" dirty="0"/>
              <a:t>Jak jsme na tom s texty evangelií?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C7CCBBD-2A0C-2259-8862-49915B83E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1948" y="4369614"/>
            <a:ext cx="8630446" cy="1012929"/>
          </a:xfrm>
        </p:spPr>
        <p:txBody>
          <a:bodyPr/>
          <a:lstStyle/>
          <a:p>
            <a:pPr algn="ctr"/>
            <a:r>
              <a:rPr lang="cs-CZ" dirty="0"/>
              <a:t>Co se tedy nejstaršího dochovalo z textů evangelií </a:t>
            </a:r>
          </a:p>
        </p:txBody>
      </p:sp>
    </p:spTree>
    <p:extLst>
      <p:ext uri="{BB962C8B-B14F-4D97-AF65-F5344CB8AC3E}">
        <p14:creationId xmlns:p14="http://schemas.microsoft.com/office/powerpoint/2010/main" val="1635796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77C09C-AB05-40E9-826D-910600648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24" y="731367"/>
            <a:ext cx="9603275" cy="1049235"/>
          </a:xfrm>
        </p:spPr>
        <p:txBody>
          <a:bodyPr/>
          <a:lstStyle/>
          <a:p>
            <a:pPr algn="ctr"/>
            <a:r>
              <a:rPr lang="sk-SK" dirty="0"/>
              <a:t>Teória prameňov a Synoptická analýza: </a:t>
            </a:r>
            <a:br>
              <a:rPr lang="sk-SK" dirty="0"/>
            </a:br>
            <a:r>
              <a:rPr lang="sk-SK" dirty="0" err="1"/>
              <a:t>ZweiquellenTheorie</a:t>
            </a:r>
            <a:endParaRPr lang="cs-CZ" dirty="0"/>
          </a:p>
        </p:txBody>
      </p:sp>
      <p:pic>
        <p:nvPicPr>
          <p:cNvPr id="5122" name="Picture 2" descr="Jesusbilder - Biblischer Christus - Jesus in den Evangelien - Entstehung  der Evangelien">
            <a:extLst>
              <a:ext uri="{FF2B5EF4-FFF2-40B4-BE49-F238E27FC236}">
                <a16:creationId xmlns:a16="http://schemas.microsoft.com/office/drawing/2014/main" id="{A54A2A3E-5C20-4D83-8CE5-B6CB7175F7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24" y="1897253"/>
            <a:ext cx="4725531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2 Quelen - Theorie">
            <a:extLst>
              <a:ext uri="{FF2B5EF4-FFF2-40B4-BE49-F238E27FC236}">
                <a16:creationId xmlns:a16="http://schemas.microsoft.com/office/drawing/2014/main" id="{7DD27E12-325A-4605-B412-93887D031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974" y="1915541"/>
            <a:ext cx="4695825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277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1224AB-B9A2-B8BF-1D09-B9B9D63D8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Ústní tradice a kniha </a:t>
            </a:r>
            <a:r>
              <a:rPr lang="cs-CZ" dirty="0" err="1"/>
              <a:t>Logií</a:t>
            </a:r>
            <a:r>
              <a:rPr lang="cs-CZ" dirty="0"/>
              <a:t> (výroků) Páně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1027BF-CED4-94CE-EC08-578A40709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„Matouš sepsal výroky [</a:t>
            </a:r>
            <a:r>
              <a:rPr lang="cs-CZ" dirty="0" err="1"/>
              <a:t>logia</a:t>
            </a:r>
            <a:r>
              <a:rPr lang="cs-CZ" dirty="0"/>
              <a:t>] v hebrejské řeči a každý je překládal, jak nejlépe dovedl.“</a:t>
            </a:r>
            <a:br>
              <a:rPr lang="cs-CZ" dirty="0"/>
            </a:br>
            <a:r>
              <a:rPr lang="cs-CZ" dirty="0"/>
              <a:t>(</a:t>
            </a:r>
            <a:r>
              <a:rPr lang="cs-CZ" i="1" dirty="0" err="1"/>
              <a:t>Eus</a:t>
            </a:r>
            <a:r>
              <a:rPr lang="cs-CZ" i="1" dirty="0"/>
              <a:t>. HE</a:t>
            </a:r>
            <a:r>
              <a:rPr lang="cs-CZ" dirty="0"/>
              <a:t> III,39,16)</a:t>
            </a:r>
          </a:p>
        </p:txBody>
      </p:sp>
      <p:pic>
        <p:nvPicPr>
          <p:cNvPr id="2050" name="Picture 2" descr="Who Was Eusebius? | TheCollector">
            <a:extLst>
              <a:ext uri="{FF2B5EF4-FFF2-40B4-BE49-F238E27FC236}">
                <a16:creationId xmlns:a16="http://schemas.microsoft.com/office/drawing/2014/main" id="{C5731619-7F16-B2A8-CFC9-9232D2C68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16" y="3595677"/>
            <a:ext cx="5105140" cy="29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ARLY CHRISTIANITY: Papias of Hierapolis (c. 60-135 AD) – Enjoyed the  Lord's Sayings - Updated American Standard Version">
            <a:extLst>
              <a:ext uri="{FF2B5EF4-FFF2-40B4-BE49-F238E27FC236}">
                <a16:creationId xmlns:a16="http://schemas.microsoft.com/office/drawing/2014/main" id="{A38AF51C-6DB4-FDC9-863C-0D5AA7ABB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377" y="3595677"/>
            <a:ext cx="5381483" cy="302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756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315DD-E09B-46E4-9200-646C12D8C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Iraeneus</a:t>
            </a:r>
            <a:r>
              <a:rPr lang="sk-SK" dirty="0"/>
              <a:t> z </a:t>
            </a:r>
            <a:r>
              <a:rPr lang="sk-SK" dirty="0" err="1"/>
              <a:t>lyonu</a:t>
            </a:r>
            <a:r>
              <a:rPr lang="sk-SK" dirty="0"/>
              <a:t>:  </a:t>
            </a:r>
            <a:r>
              <a:rPr lang="sk-SK" dirty="0" err="1"/>
              <a:t>Adversus</a:t>
            </a:r>
            <a:r>
              <a:rPr lang="sk-SK" dirty="0"/>
              <a:t> </a:t>
            </a:r>
            <a:r>
              <a:rPr lang="sk-SK" dirty="0" err="1"/>
              <a:t>Haeresis</a:t>
            </a:r>
            <a:r>
              <a:rPr lang="sk-SK" dirty="0"/>
              <a:t> 3.1.1</a:t>
            </a:r>
            <a:br>
              <a:rPr lang="sk-SK" dirty="0"/>
            </a:br>
            <a:r>
              <a:rPr lang="sk-SK" dirty="0"/>
              <a:t>(cca rok 180)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3B5CED-7F5D-496A-8D70-56067C2FC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16449"/>
            <a:ext cx="9626323" cy="3325541"/>
          </a:xfrm>
        </p:spPr>
        <p:txBody>
          <a:bodyPr/>
          <a:lstStyle/>
          <a:p>
            <a:pPr algn="ctr"/>
            <a:r>
              <a:rPr lang="sk-SK" dirty="0"/>
              <a:t>„</a:t>
            </a:r>
            <a:r>
              <a:rPr lang="sk-SK" i="1" dirty="0" err="1"/>
              <a:t>Matouš</a:t>
            </a:r>
            <a:r>
              <a:rPr lang="sk-SK" i="1" dirty="0"/>
              <a:t> </a:t>
            </a:r>
            <a:r>
              <a:rPr lang="sk-SK" i="1" dirty="0" err="1"/>
              <a:t>shotovil</a:t>
            </a:r>
            <a:r>
              <a:rPr lang="sk-SK" i="1" dirty="0"/>
              <a:t> </a:t>
            </a:r>
            <a:r>
              <a:rPr lang="sk-SK" i="1" dirty="0" err="1"/>
              <a:t>psané</a:t>
            </a:r>
            <a:r>
              <a:rPr lang="sk-SK" i="1" dirty="0"/>
              <a:t> </a:t>
            </a:r>
            <a:r>
              <a:rPr lang="sk-SK" i="1" dirty="0" err="1"/>
              <a:t>evagelium</a:t>
            </a:r>
            <a:r>
              <a:rPr lang="sk-SK" i="1" dirty="0"/>
              <a:t> </a:t>
            </a:r>
            <a:r>
              <a:rPr lang="sk-SK" i="1" dirty="0" err="1"/>
              <a:t>mezi</a:t>
            </a:r>
            <a:r>
              <a:rPr lang="sk-SK" i="1" dirty="0"/>
              <a:t> Hebreji v </a:t>
            </a:r>
            <a:r>
              <a:rPr lang="sk-SK" i="1" dirty="0" err="1"/>
              <a:t>jejich</a:t>
            </a:r>
            <a:r>
              <a:rPr lang="sk-SK" i="1" dirty="0"/>
              <a:t> vlastní </a:t>
            </a:r>
            <a:r>
              <a:rPr lang="sk-SK" i="1" dirty="0" err="1"/>
              <a:t>řeči</a:t>
            </a:r>
            <a:r>
              <a:rPr lang="sk-SK" i="1" dirty="0"/>
              <a:t> v </a:t>
            </a:r>
            <a:r>
              <a:rPr lang="sk-SK" i="1" dirty="0" err="1"/>
              <a:t>dob</a:t>
            </a:r>
            <a:r>
              <a:rPr lang="cs-CZ" i="1" dirty="0"/>
              <a:t>ě, kdy Peter a Pavol kázali v Římě.“</a:t>
            </a:r>
            <a:endParaRPr lang="cs-CZ" dirty="0"/>
          </a:p>
          <a:p>
            <a:pPr algn="ctr"/>
            <a:r>
              <a:rPr lang="cs-CZ" dirty="0"/>
              <a:t>Teorie pramenů, textové kritika a synoptická analýza to však jednoznačně vyvrací. </a:t>
            </a:r>
          </a:p>
        </p:txBody>
      </p:sp>
      <p:pic>
        <p:nvPicPr>
          <p:cNvPr id="6146" name="Picture 2" descr="St. Irenaeus of Lyons / Православие.Ru">
            <a:extLst>
              <a:ext uri="{FF2B5EF4-FFF2-40B4-BE49-F238E27FC236}">
                <a16:creationId xmlns:a16="http://schemas.microsoft.com/office/drawing/2014/main" id="{7E0EB2D5-7412-4BC3-9CE7-5A98AB019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954" y="3647420"/>
            <a:ext cx="1909572" cy="240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994546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8961</TotalTime>
  <Words>1665</Words>
  <Application>Microsoft Office PowerPoint</Application>
  <PresentationFormat>Širokoúhlá obrazovka</PresentationFormat>
  <Paragraphs>144</Paragraphs>
  <Slides>47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2" baseType="lpstr">
      <vt:lpstr>Arial</vt:lpstr>
      <vt:lpstr>Arial</vt:lpstr>
      <vt:lpstr>Calibri</vt:lpstr>
      <vt:lpstr>Gill Sans MT</vt:lpstr>
      <vt:lpstr>Galerie</vt:lpstr>
      <vt:lpstr>Textová spolehlivost NZ</vt:lpstr>
      <vt:lpstr>Hlavní popularizátoři debaty o spolehlivosti dnešního textu NZ</vt:lpstr>
      <vt:lpstr>Nejstarší dosud nalezené fragmenty NZ  (rok 125 – 170)  </vt:lpstr>
      <vt:lpstr>Téměř 180 let nemáme ucelenější text ani jediné kapitoly NZ</vt:lpstr>
      <vt:lpstr>Teze Barta Ehrmanna </vt:lpstr>
      <vt:lpstr>Jak jsme na tom s texty evangelií?</vt:lpstr>
      <vt:lpstr>Teória prameňov a Synoptická analýza:  ZweiquellenTheorie</vt:lpstr>
      <vt:lpstr>Ústní tradice a kniha Logií (výroků) Páně  </vt:lpstr>
      <vt:lpstr>Iraeneus z lyonu:  Adversus Haeresis 3.1.1 (cca rok 180)</vt:lpstr>
      <vt:lpstr>Marek</vt:lpstr>
      <vt:lpstr>Marek: fragment 137:  útržek 4 veršů 1. kapitoly (200 – 220)</vt:lpstr>
      <vt:lpstr>Nejstarší jakž-takž ucelený text Markova evangelia: papyrus 45 Chester Beaty (250 – 280)</vt:lpstr>
      <vt:lpstr>matouš</vt:lpstr>
      <vt:lpstr>Nejstarší fragment Matoušova evangelia p104 (r.125 – 170): Mt 21:34 - 37</vt:lpstr>
      <vt:lpstr>Magdalénské fragmenty (r. 180 – 220) Mt 26: 7nn (Marie pomazává Ježíše)</vt:lpstr>
      <vt:lpstr>První ucelenější text Matoušova evangelia kodexy z pomezí 4. a 5. století</vt:lpstr>
      <vt:lpstr>Lukáš</vt:lpstr>
      <vt:lpstr>Lukášovo evangelium Bodmerův papyrus 75 (175 – 200) Lukáš 3–18,22–24; </vt:lpstr>
      <vt:lpstr>Jan</vt:lpstr>
      <vt:lpstr>Nejstarší dosud nalezené fragmenty NZ  (rok 125 – 170)  </vt:lpstr>
      <vt:lpstr>Nejstarší ucelený text jednoho z evangelií:  Bodmer IX (p66) – (cca140 – 170)</vt:lpstr>
      <vt:lpstr>Jak jsme na tom s listy a epištolami?</vt:lpstr>
      <vt:lpstr>Nejstarší sbírka a ucelený text listů:  důležitý papyrus 46 (krátce po r. 200)</vt:lpstr>
      <vt:lpstr>Listy a epištoly ve 3.st: (po roce 250) </vt:lpstr>
      <vt:lpstr>Janovy dopisy:  Papyrus Oxyrynchus 402 aka p9 (r. 275 – 325)</vt:lpstr>
      <vt:lpstr>Zjevení janovo</vt:lpstr>
      <vt:lpstr>Papyrus oxyrynchus 115 (r. 225 -275) Nejstarší fragment Janovy Apokalypsy</vt:lpstr>
      <vt:lpstr>Papyrus chester beaty č. 45 (r. 250 – 280)  ten samý papyrus, na němž je nejstarší ucelený text marka</vt:lpstr>
      <vt:lpstr>Máme tedy kopie kopií kopií kopií</vt:lpstr>
      <vt:lpstr>Najstarší kompletný text NZ spisu:  papyrus 46: listy Pavlove + Židům . 200 – 220)</vt:lpstr>
      <vt:lpstr>Statistika řeckých manuskriptů podle staletí</vt:lpstr>
      <vt:lpstr>Problém mezery mezi originálem a první kópií</vt:lpstr>
      <vt:lpstr>Antičtí autoři</vt:lpstr>
      <vt:lpstr>Počet nalezených rukopisů latinských historiků</vt:lpstr>
      <vt:lpstr>Prezentace aplikace PowerPoint</vt:lpstr>
      <vt:lpstr>Ježíš miluje Pavla: 16 způsobů jak to říct</vt:lpstr>
      <vt:lpstr>VýznamnÁ doplnění většího textu</vt:lpstr>
      <vt:lpstr> pericopa adulterae (jn 8: 3 -11): žena hříšnice</vt:lpstr>
      <vt:lpstr>Prezentace aplikace PowerPoint</vt:lpstr>
      <vt:lpstr>Závěr markova evangelia – dodatek z konce 5. / začátku 6. století</vt:lpstr>
      <vt:lpstr>Prezentace aplikace PowerPoint</vt:lpstr>
      <vt:lpstr>Významné změnění textu (varia lectionis)</vt:lpstr>
      <vt:lpstr>Marek 1:41: Rozzlobený Ježíš? Codex bezae + skupina minuskul</vt:lpstr>
      <vt:lpstr>Prezentace aplikace PowerPoint</vt:lpstr>
      <vt:lpstr>Prezentace aplikace PowerPoint</vt:lpstr>
      <vt:lpstr>Statistika textových variant</vt:lpstr>
      <vt:lpstr>PercentUální  vyhodnocení  vsuvek/ vynechávek textu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Textová spolehlivost NZ</dc:title>
  <dc:creator>Michal Devečka</dc:creator>
  <cp:lastModifiedBy>Michal Devečka</cp:lastModifiedBy>
  <cp:revision>3</cp:revision>
  <dcterms:created xsi:type="dcterms:W3CDTF">2021-12-04T12:07:51Z</dcterms:created>
  <dcterms:modified xsi:type="dcterms:W3CDTF">2025-11-20T14:38:37Z</dcterms:modified>
</cp:coreProperties>
</file>