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1" r:id="rId4"/>
    <p:sldId id="275" r:id="rId5"/>
    <p:sldId id="257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3" r:id="rId15"/>
    <p:sldId id="272" r:id="rId16"/>
    <p:sldId id="276" r:id="rId17"/>
    <p:sldId id="278" r:id="rId18"/>
    <p:sldId id="277" r:id="rId19"/>
    <p:sldId id="270" r:id="rId20"/>
    <p:sldId id="26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4C2F7-8B7F-C8A7-4DD6-1697EA56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Šaul</a:t>
            </a:r>
            <a:r>
              <a:rPr lang="cs-CZ" dirty="0"/>
              <a:t> / Pavel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E6FD09-2512-FE7E-4B67-962770B09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Říman, chasida, farizej, učenec, horlivec, apoštol pohanů</a:t>
            </a:r>
          </a:p>
        </p:txBody>
      </p:sp>
      <p:pic>
        <p:nvPicPr>
          <p:cNvPr id="5122" name="Picture 2" descr="Paul the Apostle - Wikipedia">
            <a:extLst>
              <a:ext uri="{FF2B5EF4-FFF2-40B4-BE49-F238E27FC236}">
                <a16:creationId xmlns:a16="http://schemas.microsoft.com/office/drawing/2014/main" id="{46B7EEF1-57EB-930C-EB93-8F2F3C6A620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72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6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4FA0E-EA36-C445-2E78-5EA8B02B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i="1" dirty="0"/>
              <a:t>Hebrej z </a:t>
            </a:r>
            <a:r>
              <a:rPr lang="cs-CZ" i="1" dirty="0" err="1"/>
              <a:t>hebrejů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1E9B8-5E32-F634-DC44-69A7C35B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Slovo </a:t>
            </a:r>
            <a:r>
              <a:rPr lang="cs-CZ" b="1" dirty="0"/>
              <a:t>„Hebrej“ (</a:t>
            </a:r>
            <a:r>
              <a:rPr lang="he-IL" b="1" dirty="0"/>
              <a:t>עִבְרִי, ʿ</a:t>
            </a:r>
            <a:r>
              <a:rPr lang="cs-CZ" b="1" dirty="0"/>
              <a:t> </a:t>
            </a:r>
            <a:r>
              <a:rPr lang="cs-CZ" b="1" dirty="0" err="1"/>
              <a:t>Ivrî</a:t>
            </a:r>
            <a:r>
              <a:rPr lang="cs-CZ" b="1" dirty="0"/>
              <a:t>)</a:t>
            </a:r>
            <a:r>
              <a:rPr lang="cs-CZ" dirty="0"/>
              <a:t> se původně pojilo s potomky </a:t>
            </a:r>
            <a:r>
              <a:rPr lang="cs-CZ" dirty="0" err="1"/>
              <a:t>Ebera</a:t>
            </a:r>
            <a:r>
              <a:rPr lang="cs-CZ" dirty="0"/>
              <a:t> (Genesis 10,21–25), ale zejména s těmi, kdo „přešli na druhou stranu“ (  </a:t>
            </a:r>
            <a:r>
              <a:rPr lang="he-IL" dirty="0"/>
              <a:t>עָבַר, ʿ</a:t>
            </a:r>
            <a:r>
              <a:rPr lang="cs-CZ" dirty="0"/>
              <a:t> </a:t>
            </a:r>
            <a:r>
              <a:rPr lang="cs-CZ" dirty="0" err="1"/>
              <a:t>abar</a:t>
            </a:r>
            <a:r>
              <a:rPr lang="cs-CZ" dirty="0"/>
              <a:t>) řeky Jordánu.</a:t>
            </a:r>
          </a:p>
          <a:p>
            <a:r>
              <a:rPr lang="cs-CZ" dirty="0"/>
              <a:t>Pavel se označuje za elitu elity v oddanosti a horlivosti zákonu: za takového který přešel ze světa na druhu stranu k Bohu ještě dokonce mezi těmi, co si pro svoji věrnost zákonu mysleli, že jsou Bohu nejblíže z celého Izraele (farizeové)</a:t>
            </a:r>
          </a:p>
        </p:txBody>
      </p:sp>
    </p:spTree>
    <p:extLst>
      <p:ext uri="{BB962C8B-B14F-4D97-AF65-F5344CB8AC3E}">
        <p14:creationId xmlns:p14="http://schemas.microsoft.com/office/powerpoint/2010/main" val="31728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91207-DC7D-4717-1448-AA481675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Jde-li o zákon, farizeus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687E3-37D7-1A13-6680-7097490C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80157" cy="345061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Hnutí farizeů čítalo v Pavlově době přes 6500 členů. </a:t>
            </a:r>
          </a:p>
          <a:p>
            <a:pPr algn="just"/>
            <a:r>
              <a:rPr lang="cs-CZ" dirty="0"/>
              <a:t>Bylo opozicí proti kritizované vrstvě saducejů spjatých s kultem a chrámem a snahou o dobré vztahy s Římem (velekněz byl přímo dosazován do úřadu římským prokurátorem) </a:t>
            </a:r>
          </a:p>
          <a:p>
            <a:pPr algn="just"/>
            <a:r>
              <a:rPr lang="cs-CZ" dirty="0"/>
              <a:t>Název pochází z hebrejského </a:t>
            </a:r>
            <a:r>
              <a:rPr lang="cs-CZ" i="1" dirty="0" err="1"/>
              <a:t>peruším</a:t>
            </a:r>
            <a:r>
              <a:rPr lang="cs-CZ" dirty="0"/>
              <a:t> (oddělení). Považovali se v rámci Izraele za oddělené pro Boha a jeho zákon, který svědomitě plnili. </a:t>
            </a:r>
          </a:p>
          <a:p>
            <a:pPr algn="just"/>
            <a:r>
              <a:rPr lang="cs-CZ" dirty="0"/>
              <a:t>Součástí jejich víry je teze, že dodrží-li celý Izrael byť pouze na jediný den všech 613 přikázání zákona, Bůh okamžitě pošle věrnému lidu mesiáše. </a:t>
            </a:r>
          </a:p>
          <a:p>
            <a:pPr algn="just"/>
            <a:r>
              <a:rPr lang="cs-CZ" dirty="0"/>
              <a:t>„Plot kolem Tóry“</a:t>
            </a:r>
          </a:p>
        </p:txBody>
      </p:sp>
      <p:pic>
        <p:nvPicPr>
          <p:cNvPr id="6146" name="Picture 2" descr="Garments Worn by a Pharisee in Jesus' Day — Watchtower ONLINE LIBRARY">
            <a:extLst>
              <a:ext uri="{FF2B5EF4-FFF2-40B4-BE49-F238E27FC236}">
                <a16:creationId xmlns:a16="http://schemas.microsoft.com/office/drawing/2014/main" id="{CCF0034D-21B5-EF56-2D56-D9B5861B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31" y="527874"/>
            <a:ext cx="2794037" cy="50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1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279506F-3B3C-05AA-87FA-5B0712C5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84" y="1129514"/>
            <a:ext cx="4218074" cy="1220495"/>
          </a:xfrm>
        </p:spPr>
        <p:txBody>
          <a:bodyPr>
            <a:normAutofit/>
          </a:bodyPr>
          <a:lstStyle/>
          <a:p>
            <a:r>
              <a:rPr lang="cs-CZ" dirty="0"/>
              <a:t>Farizejské jednání: Plot kolem tóry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93E4E98-4447-08F2-CD8F-AF4325BA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8" y="3145991"/>
            <a:ext cx="5663703" cy="25824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Talmud a </a:t>
            </a:r>
            <a:r>
              <a:rPr lang="cs-CZ" b="1" dirty="0" err="1"/>
              <a:t>Mišna</a:t>
            </a:r>
            <a:r>
              <a:rPr lang="cs-CZ" dirty="0"/>
              <a:t> – několik míst popisuje </a:t>
            </a:r>
            <a:r>
              <a:rPr lang="cs-CZ" b="1" dirty="0"/>
              <a:t>„</a:t>
            </a:r>
            <a:r>
              <a:rPr lang="cs-CZ" b="1" dirty="0" err="1"/>
              <a:t>siyag</a:t>
            </a:r>
            <a:r>
              <a:rPr lang="cs-CZ" b="1" dirty="0"/>
              <a:t> la-</a:t>
            </a:r>
            <a:r>
              <a:rPr lang="cs-CZ" b="1" dirty="0" err="1"/>
              <a:t>Torah</a:t>
            </a:r>
            <a:r>
              <a:rPr lang="cs-CZ" b="1" dirty="0"/>
              <a:t>“ (</a:t>
            </a:r>
            <a:r>
              <a:rPr lang="he-IL" b="1" dirty="0"/>
              <a:t>סִיַּיג לַתּוֹרָה)</a:t>
            </a:r>
            <a:r>
              <a:rPr lang="he-IL" dirty="0"/>
              <a:t>, </a:t>
            </a:r>
            <a:r>
              <a:rPr lang="cs-CZ" dirty="0"/>
              <a:t> </a:t>
            </a:r>
            <a:r>
              <a:rPr lang="cs-CZ" b="1" dirty="0"/>
              <a:t>) </a:t>
            </a:r>
            <a:r>
              <a:rPr lang="cs-CZ" dirty="0"/>
              <a:t>což znamená „plot kolem Tóry“. Např.:</a:t>
            </a:r>
          </a:p>
          <a:p>
            <a:pPr algn="just"/>
            <a:r>
              <a:rPr lang="cs-CZ" i="1" dirty="0" err="1"/>
              <a:t>Mekhilta</a:t>
            </a:r>
            <a:r>
              <a:rPr lang="cs-CZ" i="1" dirty="0"/>
              <a:t> de-</a:t>
            </a:r>
            <a:r>
              <a:rPr lang="cs-CZ" i="1" dirty="0" err="1"/>
              <a:t>Rabbi</a:t>
            </a:r>
            <a:r>
              <a:rPr lang="cs-CZ" i="1" dirty="0"/>
              <a:t> Ismael</a:t>
            </a:r>
            <a:r>
              <a:rPr lang="cs-CZ" dirty="0"/>
              <a:t> (r. 1, par. 7) – hovoří o opatřeních, která mají chránit před přímým porušením přikázání.</a:t>
            </a:r>
          </a:p>
          <a:p>
            <a:pPr algn="just"/>
            <a:r>
              <a:rPr lang="cs-CZ" i="1" dirty="0"/>
              <a:t>Talmud </a:t>
            </a:r>
            <a:r>
              <a:rPr lang="cs-CZ" i="1" dirty="0" err="1"/>
              <a:t>Bavli</a:t>
            </a:r>
            <a:r>
              <a:rPr lang="cs-CZ" i="1" dirty="0"/>
              <a:t>, </a:t>
            </a:r>
            <a:r>
              <a:rPr lang="cs-CZ" i="1" dirty="0" err="1"/>
              <a:t>Makot</a:t>
            </a:r>
            <a:r>
              <a:rPr lang="cs-CZ" i="1" dirty="0"/>
              <a:t> 23b</a:t>
            </a:r>
            <a:r>
              <a:rPr lang="cs-CZ" dirty="0"/>
              <a:t> – zmiňuje „</a:t>
            </a:r>
            <a:r>
              <a:rPr lang="cs-CZ" dirty="0" err="1"/>
              <a:t>siyag</a:t>
            </a:r>
            <a:r>
              <a:rPr lang="cs-CZ" dirty="0"/>
              <a:t>“ jako soubor dodatků a pravidel okolo přikázání, aby lidé nezhřešili.</a:t>
            </a:r>
          </a:p>
          <a:p>
            <a:pPr algn="just"/>
            <a:r>
              <a:rPr lang="cs-CZ" dirty="0"/>
              <a:t>Proto přikázání plnili nad rámec toho, co bylo zákonem stanoveno. Proto byli obdivováni lidmi.</a:t>
            </a:r>
          </a:p>
          <a:p>
            <a:endParaRPr lang="cs-CZ" dirty="0"/>
          </a:p>
        </p:txBody>
      </p:sp>
      <p:pic>
        <p:nvPicPr>
          <p:cNvPr id="7170" name="Picture 2" descr="When we can't simply agree to disagree... Or claiming my rabbinic authority  as community gate keeper">
            <a:extLst>
              <a:ext uri="{FF2B5EF4-FFF2-40B4-BE49-F238E27FC236}">
                <a16:creationId xmlns:a16="http://schemas.microsoft.com/office/drawing/2014/main" id="{54F87918-B8D7-DEF3-0DF7-689CCCD8BDA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/>
          <a:stretch>
            <a:fillRect/>
          </a:stretch>
        </p:blipFill>
        <p:spPr bwMode="auto">
          <a:xfrm>
            <a:off x="8138160" y="976549"/>
            <a:ext cx="2843784" cy="4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3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154A8-0F40-5D56-8379-C60EAB47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Syn farizeje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„</a:t>
            </a:r>
            <a:r>
              <a:rPr lang="cs-CZ" i="1" dirty="0"/>
              <a:t>Bratří já jsem farizeus, syn farizeje</a:t>
            </a:r>
            <a:r>
              <a:rPr lang="cs-CZ" dirty="0"/>
              <a:t>.“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0527DD-7AD5-E702-48AF-EEDC8605B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3145991"/>
            <a:ext cx="5885375" cy="275188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 tohoto místa víme, že jeho otec byl oddaný farizeus a tak se snažil vychovávat mladého </a:t>
            </a:r>
            <a:r>
              <a:rPr lang="cs-CZ" dirty="0" err="1"/>
              <a:t>Šaúla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Ve svobodném městě </a:t>
            </a:r>
            <a:r>
              <a:rPr lang="cs-CZ" dirty="0" err="1"/>
              <a:t>Tarsus</a:t>
            </a:r>
            <a:r>
              <a:rPr lang="cs-CZ" dirty="0"/>
              <a:t>, podřízeném přímo císaři, bylo obyvatelstvo osvobozeno od daní. Jeho rodina byla tedy hodně bohatá. </a:t>
            </a:r>
            <a:r>
              <a:rPr lang="cs-CZ" dirty="0" err="1"/>
              <a:t>Tarsus</a:t>
            </a:r>
            <a:r>
              <a:rPr lang="cs-CZ" dirty="0"/>
              <a:t> byl znám jako proslulé obchodní centrum</a:t>
            </a:r>
          </a:p>
          <a:p>
            <a:pPr algn="just"/>
            <a:r>
              <a:rPr lang="cs-CZ" dirty="0"/>
              <a:t>Otec farizeus tedy má zdroje a vůli k tomu, aby jeho syn dosáhl vzdělání v zákonu a jeho rodině přinesl čest a prestiž v některém z vysokých úřadů přímo v Jeruzalémě. </a:t>
            </a:r>
          </a:p>
          <a:p>
            <a:pPr algn="just"/>
            <a:r>
              <a:rPr lang="cs-CZ" dirty="0"/>
              <a:t>Byl-li </a:t>
            </a:r>
            <a:r>
              <a:rPr lang="cs-CZ" dirty="0" err="1"/>
              <a:t>Šaul</a:t>
            </a:r>
            <a:r>
              <a:rPr lang="cs-CZ" dirty="0"/>
              <a:t> prvorozeným vymodleným synem, byla to pro ultraortodoxního otce ještě více otázka věrnosti Bohu a prestiže, poslat jej studovat přímo do srdce celého náboženství – do Jeruzaléma. </a:t>
            </a:r>
          </a:p>
        </p:txBody>
      </p:sp>
      <p:pic>
        <p:nvPicPr>
          <p:cNvPr id="8194" name="Picture 2" descr="Jewish Israel Judaica Hebrew Art Oil Painting Rabbi and Sleepy Child  20&quot;x24&quot; | eBay">
            <a:extLst>
              <a:ext uri="{FF2B5EF4-FFF2-40B4-BE49-F238E27FC236}">
                <a16:creationId xmlns:a16="http://schemas.microsoft.com/office/drawing/2014/main" id="{A9B6D51D-E3A2-7AE4-7DF5-9400CB8C564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213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9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FC682-F328-0195-0E57-E7F97DA4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31" y="251689"/>
            <a:ext cx="5150762" cy="1302791"/>
          </a:xfrm>
        </p:spPr>
        <p:txBody>
          <a:bodyPr>
            <a:normAutofit fontScale="90000"/>
          </a:bodyPr>
          <a:lstStyle/>
          <a:p>
            <a:r>
              <a:rPr lang="cs-CZ" dirty="0"/>
              <a:t>„Rabínský etický </a:t>
            </a:r>
            <a:r>
              <a:rPr lang="cs-CZ" dirty="0" err="1"/>
              <a:t>kódex</a:t>
            </a:r>
            <a:r>
              <a:rPr lang="cs-CZ" dirty="0"/>
              <a:t>“:</a:t>
            </a:r>
            <a:br>
              <a:rPr lang="cs-CZ" dirty="0"/>
            </a:br>
            <a:r>
              <a:rPr lang="cs-CZ" dirty="0"/>
              <a:t>umět i řemeslo, které tě uživí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0A077-F1CD-E8E0-DDF6-102A4A32F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Saul se vod útlého mládí učil místnímu řemeslu, díky kterému byl </a:t>
            </a:r>
            <a:r>
              <a:rPr lang="cs-CZ" dirty="0" err="1"/>
              <a:t>Tarsus</a:t>
            </a:r>
            <a:r>
              <a:rPr lang="cs-CZ" dirty="0"/>
              <a:t> znám po celé říši: výrobě goretexové látky ze zvláštního druhu koz a šití stanů. Rabínský kodex přikazoval učencům umět i řemeslo na svoji obživu.</a:t>
            </a:r>
          </a:p>
          <a:p>
            <a:r>
              <a:rPr lang="cs-CZ" dirty="0"/>
              <a:t>Vlna těchto koz má speciální vlastnosti: propouští dým z ohniště směrem ven, avšak je silně vodě odpudivá. Lukrativní zboží pro cestovatele a pro armádu. </a:t>
            </a:r>
          </a:p>
          <a:p>
            <a:r>
              <a:rPr lang="cs-CZ" dirty="0"/>
              <a:t>K tomuto řemeslu se vrátil již jako Pavel během pobytu v </a:t>
            </a:r>
            <a:r>
              <a:rPr lang="cs-CZ" dirty="0" err="1"/>
              <a:t>Koritnu</a:t>
            </a:r>
            <a:r>
              <a:rPr lang="cs-CZ" dirty="0"/>
              <a:t>.  Priscilla a </a:t>
            </a:r>
            <a:r>
              <a:rPr lang="cs-CZ" dirty="0" err="1"/>
              <a:t>Akvila</a:t>
            </a:r>
            <a:r>
              <a:rPr lang="cs-CZ" dirty="0"/>
              <a:t> měli „</a:t>
            </a:r>
            <a:r>
              <a:rPr lang="cs-CZ" i="1" dirty="0" err="1"/>
              <a:t>homotechnon</a:t>
            </a:r>
            <a:r>
              <a:rPr lang="cs-CZ" dirty="0"/>
              <a:t>“ (stejné řemeslo). </a:t>
            </a:r>
          </a:p>
        </p:txBody>
      </p:sp>
      <p:pic>
        <p:nvPicPr>
          <p:cNvPr id="12290" name="Picture 2" descr="Paul Made Tents - YouTube">
            <a:extLst>
              <a:ext uri="{FF2B5EF4-FFF2-40B4-BE49-F238E27FC236}">
                <a16:creationId xmlns:a16="http://schemas.microsoft.com/office/drawing/2014/main" id="{65EE01EE-928B-D64F-961D-850CB030956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3" r="297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7A6720D-78E5-CFC2-3628-EA5CEAC92DF0}"/>
              </a:ext>
            </a:extLst>
          </p:cNvPr>
          <p:cNvSpPr txBox="1"/>
          <p:nvPr/>
        </p:nvSpPr>
        <p:spPr>
          <a:xfrm>
            <a:off x="1492231" y="2093976"/>
            <a:ext cx="536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Skénopoios</a:t>
            </a:r>
            <a:r>
              <a:rPr lang="cs-CZ" dirty="0"/>
              <a:t>: dělník stanů/přístřešků    (SK 18:3)</a:t>
            </a:r>
          </a:p>
        </p:txBody>
      </p:sp>
    </p:spTree>
    <p:extLst>
      <p:ext uri="{BB962C8B-B14F-4D97-AF65-F5344CB8AC3E}">
        <p14:creationId xmlns:p14="http://schemas.microsoft.com/office/powerpoint/2010/main" val="251647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7A48F7-68EB-B1F5-3627-30C664A0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4720994" cy="12387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Co o vzdělanosti v </a:t>
            </a:r>
            <a:r>
              <a:rPr lang="cs-CZ" dirty="0" err="1"/>
              <a:t>tarsu</a:t>
            </a:r>
            <a:r>
              <a:rPr lang="cs-CZ" dirty="0"/>
              <a:t> napsali římští historikové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CDE73B-1887-B424-F078-4C87DBC3990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89190" y="3145992"/>
            <a:ext cx="5569978" cy="26447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Historik </a:t>
            </a:r>
            <a:r>
              <a:rPr lang="cs-CZ" dirty="0" err="1"/>
              <a:t>Strabón</a:t>
            </a:r>
            <a:r>
              <a:rPr lang="cs-CZ" dirty="0"/>
              <a:t> chválí město pro vzdělanost a věhlas a oceňuje význam zdejších škol a zájem jeho obyvatel o vzdělání: </a:t>
            </a:r>
          </a:p>
          <a:p>
            <a:pPr algn="just"/>
            <a:r>
              <a:rPr lang="cs-CZ" dirty="0"/>
              <a:t>„</a:t>
            </a:r>
            <a:r>
              <a:rPr lang="cs-CZ" i="1" dirty="0"/>
              <a:t>Obyvatelé </a:t>
            </a:r>
            <a:r>
              <a:rPr lang="cs-CZ" i="1" dirty="0" err="1"/>
              <a:t>Tarsu</a:t>
            </a:r>
            <a:r>
              <a:rPr lang="cs-CZ" i="1" dirty="0"/>
              <a:t> jsou tak zaníceni pro filozofii a jsou natolik vzdělaní, že jejich město zastínilo i Atény, Alexandrii a další města…</a:t>
            </a:r>
            <a:r>
              <a:rPr lang="cs-CZ" dirty="0"/>
              <a:t>“ </a:t>
            </a:r>
          </a:p>
          <a:p>
            <a:pPr algn="just"/>
            <a:r>
              <a:rPr lang="cs-CZ" dirty="0"/>
              <a:t>Dále píše, že na rozdíl od jiných měst se v </a:t>
            </a:r>
            <a:r>
              <a:rPr lang="cs-CZ" dirty="0" err="1"/>
              <a:t>Tarsu</a:t>
            </a:r>
            <a:r>
              <a:rPr lang="cs-CZ" dirty="0"/>
              <a:t> věnují studiu zejména místní. Cizinci se tady prý zdržují jen neradi. „</a:t>
            </a:r>
            <a:r>
              <a:rPr lang="cs-CZ" i="1" dirty="0"/>
              <a:t>Domácí“ si navíc dokončují vzdělání jinde a po ukončení studií se do vlasti už nevracejí.“</a:t>
            </a: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9E4A01DF-7096-6646-8DE8-25DFCB9573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50" r="25950"/>
          <a:stretch>
            <a:fillRect/>
          </a:stretch>
        </p:blipFill>
        <p:spPr bwMode="auto">
          <a:xfrm>
            <a:off x="8124825" y="1122363"/>
            <a:ext cx="27908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1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BD6C6-1FE9-32BB-7E09-B0637EB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223914" cy="1174775"/>
          </a:xfrm>
        </p:spPr>
        <p:txBody>
          <a:bodyPr/>
          <a:lstStyle/>
          <a:p>
            <a:r>
              <a:rPr lang="cs-CZ" dirty="0"/>
              <a:t>Stoická metropole </a:t>
            </a:r>
            <a:r>
              <a:rPr lang="cs-CZ" dirty="0" err="1"/>
              <a:t>středozemí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C27475-44AC-A1E3-28A7-4488A892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582495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Tarsus</a:t>
            </a:r>
            <a:r>
              <a:rPr lang="cs-CZ" dirty="0"/>
              <a:t> byl </a:t>
            </a:r>
            <a:r>
              <a:rPr lang="cs-CZ" b="1" dirty="0"/>
              <a:t>městem stoiků (stoa: sloupořadí)</a:t>
            </a:r>
            <a:br>
              <a:rPr lang="cs-CZ" dirty="0"/>
            </a:br>
            <a:r>
              <a:rPr lang="cs-CZ" dirty="0"/>
              <a:t>Nejznámější postavy:</a:t>
            </a:r>
          </a:p>
          <a:p>
            <a:r>
              <a:rPr lang="cs-CZ" b="1" dirty="0" err="1"/>
              <a:t>Athenodoros</a:t>
            </a:r>
            <a:r>
              <a:rPr lang="cs-CZ" b="1" dirty="0"/>
              <a:t> </a:t>
            </a:r>
            <a:r>
              <a:rPr lang="cs-CZ" b="1" dirty="0" err="1"/>
              <a:t>Cananites</a:t>
            </a:r>
            <a:r>
              <a:rPr lang="cs-CZ" dirty="0"/>
              <a:t> – učitel císaře Augusta</a:t>
            </a:r>
          </a:p>
          <a:p>
            <a:r>
              <a:rPr lang="cs-CZ" b="1" dirty="0"/>
              <a:t>Nestor z </a:t>
            </a:r>
            <a:r>
              <a:rPr lang="cs-CZ" b="1" dirty="0" err="1"/>
              <a:t>Tarsu</a:t>
            </a:r>
            <a:r>
              <a:rPr lang="cs-CZ" dirty="0"/>
              <a:t> – významný stoický filozof</a:t>
            </a:r>
          </a:p>
          <a:p>
            <a:r>
              <a:rPr lang="cs-CZ" b="1" dirty="0" err="1"/>
              <a:t>Antipater</a:t>
            </a:r>
            <a:r>
              <a:rPr lang="cs-CZ" b="1" dirty="0"/>
              <a:t> z </a:t>
            </a:r>
            <a:r>
              <a:rPr lang="cs-CZ" b="1" dirty="0" err="1"/>
              <a:t>Tarsu</a:t>
            </a:r>
            <a:r>
              <a:rPr lang="cs-CZ" dirty="0"/>
              <a:t> – jeden z hlavních představitelů středo-stoicismu</a:t>
            </a:r>
          </a:p>
          <a:p>
            <a:r>
              <a:rPr lang="cs-CZ" b="1" dirty="0" err="1"/>
              <a:t>Diodoros</a:t>
            </a:r>
            <a:r>
              <a:rPr lang="cs-CZ" b="1" dirty="0"/>
              <a:t> z </a:t>
            </a:r>
            <a:r>
              <a:rPr lang="cs-CZ" b="1" dirty="0" err="1"/>
              <a:t>Tarsu</a:t>
            </a:r>
            <a:r>
              <a:rPr lang="cs-CZ" dirty="0"/>
              <a:t> – stoický logik</a:t>
            </a:r>
          </a:p>
          <a:p>
            <a:r>
              <a:rPr lang="cs-CZ" dirty="0"/>
              <a:t>Stoikové byli v </a:t>
            </a:r>
            <a:r>
              <a:rPr lang="cs-CZ" dirty="0" err="1"/>
              <a:t>Tarsu</a:t>
            </a:r>
            <a:r>
              <a:rPr lang="cs-CZ" dirty="0"/>
              <a:t> tak dominantní, že město bylo považováno téměř za </a:t>
            </a:r>
            <a:r>
              <a:rPr lang="cs-CZ" b="1" dirty="0"/>
              <a:t>stoickou metropoli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B3C1E28D-7032-D18E-537F-58A9EE716A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673" r="29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89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3A6E6-8CC8-B7C6-8C90-EB1108E8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Aristoteliánská</a:t>
            </a:r>
            <a:r>
              <a:rPr lang="cs-CZ" dirty="0"/>
              <a:t> škola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59960B-30BB-2C94-EACD-C79DAF07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Silná tradice, ve městě avšak převálcována stoickou.</a:t>
            </a:r>
          </a:p>
          <a:p>
            <a:r>
              <a:rPr lang="cs-CZ" dirty="0"/>
              <a:t>V II. St.: </a:t>
            </a:r>
            <a:r>
              <a:rPr lang="cs-CZ" dirty="0" err="1"/>
              <a:t>Ariston</a:t>
            </a:r>
            <a:r>
              <a:rPr lang="cs-CZ" dirty="0"/>
              <a:t> z </a:t>
            </a:r>
            <a:r>
              <a:rPr lang="cs-CZ" dirty="0" err="1"/>
              <a:t>Tarsu</a:t>
            </a:r>
            <a:r>
              <a:rPr lang="cs-CZ" dirty="0"/>
              <a:t> </a:t>
            </a:r>
          </a:p>
          <a:p>
            <a:r>
              <a:rPr lang="cs-CZ" dirty="0"/>
              <a:t>V době Pavla nedokázala konkurovat stoikům.</a:t>
            </a:r>
          </a:p>
        </p:txBody>
      </p:sp>
      <p:pic>
        <p:nvPicPr>
          <p:cNvPr id="17410" name="Picture 2" descr="Was Aristo an Agnostic Stoic? - by Donald J. Robertson">
            <a:extLst>
              <a:ext uri="{FF2B5EF4-FFF2-40B4-BE49-F238E27FC236}">
                <a16:creationId xmlns:a16="http://schemas.microsoft.com/office/drawing/2014/main" id="{227C0D09-0D36-9700-0CD9-01F9F3108A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3" r="297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3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D654C-6AD2-ECA7-3791-BB3769A7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rétoriky a gramatiky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02CAB3-568D-9F07-0157-5740A6A1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Rétorické školy se věnovaly umění profesionální argumentace a zejména výkladům textů Homéra</a:t>
            </a:r>
          </a:p>
          <a:p>
            <a:endParaRPr lang="cs-CZ" dirty="0"/>
          </a:p>
          <a:p>
            <a:r>
              <a:rPr lang="cs-CZ" dirty="0"/>
              <a:t>Pavel měl docela solidní rétorické znalosti. (por.  Třeba jeho argumentaci v Athénách na </a:t>
            </a:r>
            <a:r>
              <a:rPr lang="cs-CZ" dirty="0" err="1"/>
              <a:t>Areiově</a:t>
            </a:r>
            <a:r>
              <a:rPr lang="cs-CZ" dirty="0"/>
              <a:t> skále (areopagu)</a:t>
            </a:r>
          </a:p>
        </p:txBody>
      </p:sp>
      <p:pic>
        <p:nvPicPr>
          <p:cNvPr id="16386" name="Picture 2" descr="2.500+ Fotos, Bilder und lizenzfreie Bilder zu Homer - iStock | Homer  simpson, Odysseus, Sommer">
            <a:extLst>
              <a:ext uri="{FF2B5EF4-FFF2-40B4-BE49-F238E27FC236}">
                <a16:creationId xmlns:a16="http://schemas.microsoft.com/office/drawing/2014/main" id="{884B6AC7-1C90-0C70-941E-927C65A3412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7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7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FF7D7-167D-F8F3-B3BB-DBC148F0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398" y="553263"/>
            <a:ext cx="4995314" cy="1138199"/>
          </a:xfrm>
        </p:spPr>
        <p:txBody>
          <a:bodyPr/>
          <a:lstStyle/>
          <a:p>
            <a:pPr algn="ctr"/>
            <a:r>
              <a:rPr lang="cs-CZ" dirty="0"/>
              <a:t>„</a:t>
            </a:r>
            <a:r>
              <a:rPr lang="cs-CZ" i="1" dirty="0"/>
              <a:t>Sedával jsem u nohou </a:t>
            </a:r>
            <a:r>
              <a:rPr lang="cs-CZ" i="1" dirty="0" err="1"/>
              <a:t>Gamaliela</a:t>
            </a:r>
            <a:r>
              <a:rPr lang="cs-CZ" dirty="0"/>
              <a:t>“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FE01D8-BF2B-4E81-7950-91D54E234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81407" cy="2349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Ve věku 15. - 18 let se po rituálu bar </a:t>
            </a:r>
            <a:r>
              <a:rPr lang="cs-CZ" dirty="0" err="1"/>
              <a:t>micvah</a:t>
            </a:r>
            <a:r>
              <a:rPr lang="cs-CZ" dirty="0"/>
              <a:t> rozhodoval otec nad dalším vzděláním svého nadaného syna. (prvorozeného???)  </a:t>
            </a:r>
          </a:p>
          <a:p>
            <a:pPr algn="just"/>
            <a:r>
              <a:rPr lang="cs-CZ" dirty="0" err="1"/>
              <a:t>Gamaliel</a:t>
            </a:r>
            <a:r>
              <a:rPr lang="cs-CZ" dirty="0"/>
              <a:t> I. starší byl nejproslulejší učitel zákona Pavlovy doby a předseda nejvyššího soudu a velice respektovaný člen </a:t>
            </a:r>
            <a:r>
              <a:rPr lang="cs-CZ" dirty="0" err="1"/>
              <a:t>sanhedrinu</a:t>
            </a:r>
            <a:r>
              <a:rPr lang="cs-CZ" dirty="0"/>
              <a:t>. </a:t>
            </a:r>
            <a:r>
              <a:rPr lang="cs-CZ" b="1" dirty="0" err="1"/>
              <a:t>Mishna</a:t>
            </a:r>
            <a:r>
              <a:rPr lang="cs-CZ" b="1" dirty="0"/>
              <a:t> (</a:t>
            </a:r>
            <a:r>
              <a:rPr lang="cs-CZ" b="1" dirty="0" err="1"/>
              <a:t>Avot</a:t>
            </a:r>
            <a:r>
              <a:rPr lang="cs-CZ" b="1" dirty="0"/>
              <a:t> 1:5)</a:t>
            </a:r>
            <a:r>
              <a:rPr lang="cs-CZ" dirty="0"/>
              <a:t> uvádí </a:t>
            </a:r>
            <a:r>
              <a:rPr lang="cs-CZ" dirty="0" err="1"/>
              <a:t>Gamaliela</a:t>
            </a:r>
            <a:r>
              <a:rPr lang="cs-CZ" dirty="0"/>
              <a:t> jako „hlavu školy“ (</a:t>
            </a:r>
            <a:r>
              <a:rPr lang="cs-CZ" dirty="0" err="1"/>
              <a:t>nasi</a:t>
            </a:r>
            <a:r>
              <a:rPr lang="cs-CZ" dirty="0"/>
              <a:t>), což znamená, že byl vrcholným učitelem zákona a významnou autoritou mezi farizeji.</a:t>
            </a:r>
          </a:p>
          <a:p>
            <a:pPr algn="just"/>
            <a:r>
              <a:rPr lang="cs-CZ" dirty="0"/>
              <a:t>V porovnání s konkurenční školou </a:t>
            </a:r>
            <a:r>
              <a:rPr lang="cs-CZ" dirty="0" err="1"/>
              <a:t>rabbiho</a:t>
            </a:r>
            <a:r>
              <a:rPr lang="cs-CZ" dirty="0"/>
              <a:t> </a:t>
            </a:r>
            <a:r>
              <a:rPr lang="cs-CZ" dirty="0" err="1"/>
              <a:t>Šamaje</a:t>
            </a:r>
            <a:r>
              <a:rPr lang="cs-CZ" dirty="0"/>
              <a:t>, je jeho učení a výklad více tolerantní a umírněný v otázkách soudů a sporů.  Nebyla to však uzavřená škola v dnešním pojímání. Saul určitě poslouchal i názory a lekce bigotního </a:t>
            </a:r>
            <a:r>
              <a:rPr lang="cs-CZ" dirty="0" err="1"/>
              <a:t>rabbiho</a:t>
            </a:r>
            <a:r>
              <a:rPr lang="cs-CZ" dirty="0"/>
              <a:t> </a:t>
            </a:r>
            <a:r>
              <a:rPr lang="cs-CZ" dirty="0" err="1"/>
              <a:t>Šamaje</a:t>
            </a:r>
            <a:r>
              <a:rPr lang="cs-CZ" dirty="0"/>
              <a:t>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2CB994CD-C084-D43B-2DDC-B899DB8CCB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369" r="29369"/>
          <a:stretch>
            <a:fillRect/>
          </a:stretch>
        </p:blipFill>
        <p:spPr bwMode="auto">
          <a:xfrm>
            <a:off x="8096250" y="1122363"/>
            <a:ext cx="279241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2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8D76A-E41E-8A99-4E0A-1E486E56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Skutky 22: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47F0A-288B-97A6-AA88-DA3205C37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Já jsem Žid a narodil jsem se v </a:t>
            </a:r>
            <a:r>
              <a:rPr lang="cs-CZ" sz="4400" dirty="0" err="1"/>
              <a:t>Tarsu</a:t>
            </a:r>
            <a:r>
              <a:rPr lang="cs-CZ" sz="4400" dirty="0"/>
              <a:t> v </a:t>
            </a:r>
            <a:r>
              <a:rPr lang="cs-CZ" sz="4400" dirty="0" err="1"/>
              <a:t>Kilikii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0667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2FC1-6913-998E-8628-3C4957B9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5E3E2-53E5-6D46-3276-1EFC1E52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Skutky 22: 3 - 5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31396-FB53-0391-49D8-EDC9BAAB8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 jsem Žid a narodil jsem se v </a:t>
            </a:r>
            <a:r>
              <a:rPr lang="cs-CZ" dirty="0" err="1"/>
              <a:t>Tarsu</a:t>
            </a:r>
            <a:r>
              <a:rPr lang="cs-CZ" dirty="0"/>
              <a:t> v </a:t>
            </a:r>
            <a:r>
              <a:rPr lang="cs-CZ" dirty="0" err="1"/>
              <a:t>Kilikii</a:t>
            </a:r>
            <a:r>
              <a:rPr lang="cs-CZ" dirty="0"/>
              <a:t>, ale vychován jsem byl zde v Jeruzalémě. V </a:t>
            </a:r>
            <a:r>
              <a:rPr lang="cs-CZ" dirty="0" err="1"/>
              <a:t>Gamalielově</a:t>
            </a:r>
            <a:r>
              <a:rPr lang="cs-CZ" dirty="0"/>
              <a:t> škole jsem byl přesně vyučen zákonu našich otců. Byl jsem právě tak plný horlivosti pro Boha, jako jste dnes vy všichni.</a:t>
            </a:r>
          </a:p>
          <a:p>
            <a:r>
              <a:rPr lang="el-GR" dirty="0"/>
              <a:t>πεπαιδευμένος </a:t>
            </a:r>
            <a:r>
              <a:rPr lang="el-GR" b="1" dirty="0"/>
              <a:t>κατὰ</a:t>
            </a:r>
            <a:r>
              <a:rPr lang="el-GR" dirty="0"/>
              <a:t> </a:t>
            </a:r>
            <a:r>
              <a:rPr lang="el-GR" b="1" dirty="0"/>
              <a:t>ἀκρίβειαν</a:t>
            </a:r>
            <a:r>
              <a:rPr lang="el-GR" dirty="0"/>
              <a:t> τοῦ πατρῴου</a:t>
            </a:r>
            <a:r>
              <a:rPr lang="cs-CZ" dirty="0"/>
              <a:t> (</a:t>
            </a:r>
            <a:r>
              <a:rPr lang="cs-CZ" dirty="0" err="1"/>
              <a:t>akribeia</a:t>
            </a:r>
            <a:r>
              <a:rPr lang="cs-CZ" dirty="0"/>
              <a:t>: přesnost, přísnost)</a:t>
            </a:r>
          </a:p>
          <a:p>
            <a:r>
              <a:rPr lang="el-GR" b="1" dirty="0"/>
              <a:t>ζηλωτὴς</a:t>
            </a:r>
            <a:r>
              <a:rPr lang="el-GR" dirty="0"/>
              <a:t> ὑπάρχων τοῦ Θεοῦ</a:t>
            </a:r>
            <a:r>
              <a:rPr lang="cs-CZ" dirty="0"/>
              <a:t> (jsouce horlivec Boží – </a:t>
            </a:r>
            <a:r>
              <a:rPr lang="cs-CZ" dirty="0" err="1"/>
              <a:t>zéló</a:t>
            </a:r>
            <a:r>
              <a:rPr lang="cs-CZ" dirty="0"/>
              <a:t>: vřít) </a:t>
            </a:r>
          </a:p>
        </p:txBody>
      </p:sp>
    </p:spTree>
    <p:extLst>
      <p:ext uri="{BB962C8B-B14F-4D97-AF65-F5344CB8AC3E}">
        <p14:creationId xmlns:p14="http://schemas.microsoft.com/office/powerpoint/2010/main" val="103494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84968-DD0F-9045-35D1-77A1DA4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83" y="210312"/>
            <a:ext cx="5342786" cy="1197864"/>
          </a:xfrm>
        </p:spPr>
        <p:txBody>
          <a:bodyPr/>
          <a:lstStyle/>
          <a:p>
            <a:r>
              <a:rPr lang="cs-CZ" dirty="0"/>
              <a:t>Dráha do </a:t>
            </a:r>
            <a:r>
              <a:rPr lang="cs-CZ" dirty="0" err="1"/>
              <a:t>sanhedrinu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Výjimečný student </a:t>
            </a:r>
            <a:r>
              <a:rPr lang="cs-CZ" dirty="0" err="1"/>
              <a:t>Šaúl</a:t>
            </a:r>
            <a:endParaRPr lang="cs-C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E2ADEC-60B3-D266-3E25-E9B1178333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49808" y="2562480"/>
            <a:ext cx="635508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b="1" dirty="0">
                <a:latin typeface="Arial" panose="020B0604020202020204" pitchFamily="34" charset="0"/>
              </a:rPr>
              <a:t>Stát se </a:t>
            </a:r>
            <a:r>
              <a:rPr lang="cs-CZ" altLang="cs-CZ" b="1" dirty="0" err="1">
                <a:latin typeface="Arial" panose="020B0604020202020204" pitchFamily="34" charset="0"/>
              </a:rPr>
              <a:t>Gamielovým</a:t>
            </a:r>
            <a:r>
              <a:rPr lang="cs-CZ" altLang="cs-CZ" b="1" dirty="0">
                <a:latin typeface="Arial" panose="020B0604020202020204" pitchFamily="34" charset="0"/>
              </a:rPr>
              <a:t> žákem nebylo jenom tak: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dirty="0">
                <a:latin typeface="Arial" panose="020B0604020202020204" pitchFamily="34" charset="0"/>
              </a:rPr>
              <a:t>Jeho 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tudent byl považován za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nejlepší z nejlepších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dirty="0">
                <a:latin typeface="Arial" panose="020B0604020202020204" pitchFamily="34" charset="0"/>
              </a:rPr>
              <a:t>Musel být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doporučen rodinou s vlivem, respektem a prostředky,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byl připravován pro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vysoké náboženské funkce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přístup k takovému učiteli měl jen malý počet výjimečně talentovaných žáků.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Již jako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Gamalielův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studentje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členem nižší komory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sanhedrinu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(komory Izraelitů) za farizejskou stranu a má právo hlasovat. Názor této komory se předkládal nejvyššímu soudu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sanhedrinu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3317" name="Picture 5" descr="Sanhedrin - Devotion to Our Lady">
            <a:extLst>
              <a:ext uri="{FF2B5EF4-FFF2-40B4-BE49-F238E27FC236}">
                <a16:creationId xmlns:a16="http://schemas.microsoft.com/office/drawing/2014/main" id="{AE10EAEE-C030-0C28-1A37-5C72F0B19FD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11703"/>
          <a:stretch>
            <a:fillRect/>
          </a:stretch>
        </p:blipFill>
        <p:spPr bwMode="auto">
          <a:xfrm>
            <a:off x="8124825" y="1122363"/>
            <a:ext cx="27908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F16191-5E9C-50ED-FD6D-39E2137AF4C3}"/>
              </a:ext>
            </a:extLst>
          </p:cNvPr>
          <p:cNvSpPr txBox="1"/>
          <p:nvPr/>
        </p:nvSpPr>
        <p:spPr>
          <a:xfrm>
            <a:off x="1179576" y="1764792"/>
            <a:ext cx="55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i="1" dirty="0"/>
              <a:t>„… když se proti nim hlasovalo o smrti, i já jsem </a:t>
            </a:r>
            <a:r>
              <a:rPr lang="cs-CZ" b="1" i="1" dirty="0"/>
              <a:t>přidával svůj hlas</a:t>
            </a:r>
            <a:r>
              <a:rPr lang="cs-CZ" i="1" dirty="0"/>
              <a:t>.“ </a:t>
            </a:r>
            <a:r>
              <a:rPr lang="cs-CZ" dirty="0"/>
              <a:t>Sk 26:10</a:t>
            </a:r>
          </a:p>
        </p:txBody>
      </p:sp>
    </p:spTree>
    <p:extLst>
      <p:ext uri="{BB962C8B-B14F-4D97-AF65-F5344CB8AC3E}">
        <p14:creationId xmlns:p14="http://schemas.microsoft.com/office/powerpoint/2010/main" val="35085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80F7E-8564-2D3C-C9F7-CF6B3A77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Tarsos</a:t>
            </a:r>
            <a:r>
              <a:rPr lang="cs-CZ" dirty="0"/>
              <a:t> </a:t>
            </a:r>
            <a:r>
              <a:rPr lang="cs-CZ" dirty="0" err="1"/>
              <a:t>tés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kylikias</a:t>
            </a:r>
            <a:endParaRPr lang="cs-CZ" dirty="0"/>
          </a:p>
        </p:txBody>
      </p:sp>
      <p:pic>
        <p:nvPicPr>
          <p:cNvPr id="10242" name="Picture 2" descr="Tarsus, Birthplace and Hometown of Paul the Apostle, Southern Coast of  Turkey, 1st Century AD, Looking South">
            <a:extLst>
              <a:ext uri="{FF2B5EF4-FFF2-40B4-BE49-F238E27FC236}">
                <a16:creationId xmlns:a16="http://schemas.microsoft.com/office/drawing/2014/main" id="{4460C2BD-8E0B-2A4E-8212-DFD1E911A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91535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EEK 5. // September 20–24 // | by C.J. Schmidt | RELS 3325 – Paul of Tarsus  | Medium">
            <a:extLst>
              <a:ext uri="{FF2B5EF4-FFF2-40B4-BE49-F238E27FC236}">
                <a16:creationId xmlns:a16="http://schemas.microsoft.com/office/drawing/2014/main" id="{15E990ED-9E7E-D59A-EF86-A5CFF89E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" y="3299820"/>
            <a:ext cx="4773295" cy="27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arsus (BiblePlaces.com)">
            <a:extLst>
              <a:ext uri="{FF2B5EF4-FFF2-40B4-BE49-F238E27FC236}">
                <a16:creationId xmlns:a16="http://schemas.microsoft.com/office/drawing/2014/main" id="{3704BDFF-E970-9A77-92CA-4949D7E3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82" y="243540"/>
            <a:ext cx="4194048" cy="26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aul's Travels in Southern Galatia – Bible Mapper Atlas">
            <a:extLst>
              <a:ext uri="{FF2B5EF4-FFF2-40B4-BE49-F238E27FC236}">
                <a16:creationId xmlns:a16="http://schemas.microsoft.com/office/drawing/2014/main" id="{0724171F-2B6F-B4F4-C554-AEEC94A9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82" y="2913587"/>
            <a:ext cx="4194048" cy="32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3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0720-DCBB-E28B-BAB5-72757CD6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„Já jsem Žid z </a:t>
            </a:r>
            <a:r>
              <a:rPr lang="cs-CZ" dirty="0" err="1"/>
              <a:t>Tarsu</a:t>
            </a:r>
            <a:r>
              <a:rPr lang="cs-CZ" dirty="0"/>
              <a:t> v </a:t>
            </a:r>
            <a:r>
              <a:rPr lang="cs-CZ" dirty="0" err="1"/>
              <a:t>Kilikii</a:t>
            </a:r>
            <a:r>
              <a:rPr lang="cs-CZ" dirty="0"/>
              <a:t>, </a:t>
            </a:r>
            <a:r>
              <a:rPr lang="cs-CZ" b="1" dirty="0"/>
              <a:t>občan města nikoli nepatrného</a:t>
            </a:r>
            <a:r>
              <a:rPr lang="cs-CZ" dirty="0"/>
              <a:t>.“ (Sk 21,39)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D2A75-61FB-1F40-A63E-CC362CFF3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843" y="2047216"/>
            <a:ext cx="5753893" cy="345061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Už </a:t>
            </a:r>
            <a:r>
              <a:rPr lang="cs-CZ" b="1" dirty="0"/>
              <a:t>Pompeius</a:t>
            </a:r>
            <a:r>
              <a:rPr lang="cs-CZ" dirty="0"/>
              <a:t> po roce 67 př. n. l. udělil městu </a:t>
            </a:r>
            <a:r>
              <a:rPr lang="cs-CZ" b="1" dirty="0"/>
              <a:t>status “svobodného města”</a:t>
            </a:r>
            <a:r>
              <a:rPr lang="cs-CZ" dirty="0"/>
              <a:t>, což znamenalo:</a:t>
            </a:r>
          </a:p>
          <a:p>
            <a:r>
              <a:rPr lang="cs-CZ" b="1" dirty="0"/>
              <a:t>vnitřní samosprávu</a:t>
            </a:r>
            <a:endParaRPr lang="cs-CZ" dirty="0"/>
          </a:p>
          <a:p>
            <a:r>
              <a:rPr lang="cs-CZ" dirty="0"/>
              <a:t>vlastní </a:t>
            </a:r>
            <a:r>
              <a:rPr lang="cs-CZ" b="1" dirty="0"/>
              <a:t>magistráty a soudnictví</a:t>
            </a:r>
            <a:endParaRPr lang="cs-CZ" dirty="0"/>
          </a:p>
          <a:p>
            <a:r>
              <a:rPr lang="cs-CZ" b="1" dirty="0"/>
              <a:t>osvobození od některých daní</a:t>
            </a:r>
            <a:endParaRPr lang="cs-CZ" dirty="0"/>
          </a:p>
          <a:p>
            <a:r>
              <a:rPr lang="cs-CZ" dirty="0"/>
              <a:t>právo razit </a:t>
            </a:r>
            <a:r>
              <a:rPr lang="cs-CZ" b="1" dirty="0"/>
              <a:t>vlastní mince</a:t>
            </a:r>
            <a:endParaRPr lang="cs-CZ" dirty="0"/>
          </a:p>
          <a:p>
            <a:r>
              <a:rPr lang="cs-CZ" dirty="0"/>
              <a:t>určité prvky </a:t>
            </a:r>
            <a:r>
              <a:rPr lang="cs-CZ" b="1" dirty="0"/>
              <a:t>územní autonomie</a:t>
            </a:r>
            <a:r>
              <a:rPr lang="cs-CZ" dirty="0"/>
              <a:t>, pokud byly loajální Římu</a:t>
            </a:r>
          </a:p>
          <a:p>
            <a:r>
              <a:rPr lang="cs-CZ" dirty="0"/>
              <a:t>Později </a:t>
            </a:r>
            <a:r>
              <a:rPr lang="cs-CZ" b="1" dirty="0"/>
              <a:t>Augustus (27 př. n. l. – 14 n. l.)</a:t>
            </a:r>
            <a:r>
              <a:rPr lang="cs-CZ" dirty="0"/>
              <a:t> tento status potvrdil a ještě rozšířil.</a:t>
            </a:r>
          </a:p>
          <a:p>
            <a:r>
              <a:rPr lang="cs-CZ" i="1" dirty="0" err="1"/>
              <a:t>Asémeós</a:t>
            </a:r>
            <a:r>
              <a:rPr lang="cs-CZ" i="1" dirty="0"/>
              <a:t> </a:t>
            </a:r>
            <a:r>
              <a:rPr lang="cs-CZ" i="1" dirty="0" err="1"/>
              <a:t>poleós</a:t>
            </a:r>
            <a:r>
              <a:rPr lang="cs-CZ" i="1" dirty="0"/>
              <a:t> (města nepatrného): </a:t>
            </a:r>
            <a:r>
              <a:rPr lang="cs-CZ" dirty="0"/>
              <a:t>(</a:t>
            </a:r>
            <a:r>
              <a:rPr lang="cs-CZ" dirty="0" err="1"/>
              <a:t>sémeion</a:t>
            </a:r>
            <a:r>
              <a:rPr lang="cs-CZ" dirty="0"/>
              <a:t>: znak/ražba/význam): i právo razit vlastní mince = znak nejvyšší svobody a prosperity v celém impériu</a:t>
            </a:r>
          </a:p>
          <a:p>
            <a:endParaRPr lang="cs-CZ" dirty="0"/>
          </a:p>
        </p:txBody>
      </p:sp>
      <p:pic>
        <p:nvPicPr>
          <p:cNvPr id="14338" name="Picture 2" descr="The Coins of Tarsus">
            <a:extLst>
              <a:ext uri="{FF2B5EF4-FFF2-40B4-BE49-F238E27FC236}">
                <a16:creationId xmlns:a16="http://schemas.microsoft.com/office/drawing/2014/main" id="{F3594B09-EAF1-1860-B619-55551893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75" y="2015732"/>
            <a:ext cx="5082235" cy="22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7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47A2F-CC1B-C44F-461B-C8734D38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92024"/>
            <a:ext cx="5351930" cy="1055261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ultraortodoxní rodina</a:t>
            </a:r>
          </a:p>
        </p:txBody>
      </p:sp>
      <p:pic>
        <p:nvPicPr>
          <p:cNvPr id="1026" name="Picture 2" descr="Torah — Wikipédia">
            <a:extLst>
              <a:ext uri="{FF2B5EF4-FFF2-40B4-BE49-F238E27FC236}">
                <a16:creationId xmlns:a16="http://schemas.microsoft.com/office/drawing/2014/main" id="{1FAFCADC-B378-8A23-ED0A-E1BEAF4E08C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r="79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FCF39-CDC7-875A-9E21-2BA67BCB9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 dirty="0"/>
              <a:t>Smlouva s Bohem (obřezán 8. dne)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 důraz na obecnou vyvolenost v národu izraelském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rod prvního krále </a:t>
            </a:r>
            <a:r>
              <a:rPr lang="cs-CZ" dirty="0" err="1"/>
              <a:t>Šaula</a:t>
            </a:r>
            <a:r>
              <a:rPr lang="cs-CZ" dirty="0"/>
              <a:t> i slavného krále Davida a rod příštího mesiáše (absolutní prestiž po kmeni </a:t>
            </a:r>
            <a:r>
              <a:rPr lang="cs-CZ" dirty="0" err="1"/>
              <a:t>Lévi</a:t>
            </a:r>
            <a:r>
              <a:rPr lang="cs-CZ" dirty="0"/>
              <a:t>)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ještě větší zdůraznění věrnosti tradicím a víře (</a:t>
            </a:r>
            <a:r>
              <a:rPr lang="cs-CZ" dirty="0" err="1"/>
              <a:t>hebrej</a:t>
            </a:r>
            <a:r>
              <a:rPr lang="cs-CZ" dirty="0"/>
              <a:t> z Hebrejů)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– pocit absolutní vyvolenosti a svatosti v rámci Izraele (farizeové)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0737A02-C0B0-BAB6-95CE-720BF3DDB5C6}"/>
              </a:ext>
            </a:extLst>
          </p:cNvPr>
          <p:cNvSpPr txBox="1"/>
          <p:nvPr/>
        </p:nvSpPr>
        <p:spPr>
          <a:xfrm>
            <a:off x="1276440" y="1247285"/>
            <a:ext cx="595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„</a:t>
            </a:r>
            <a:r>
              <a:rPr lang="cs-CZ" i="1" dirty="0"/>
              <a:t>Zdá-li se někomu jinému, že může spoléhat na vnější věci, já tím víc: obřezán osmého dne, z rodu izraelského, z pokolení Benjamínova, Hebrej z Hebrejů; jde-li o zákon – farizeus</a:t>
            </a:r>
            <a:r>
              <a:rPr lang="cs-CZ" dirty="0"/>
              <a:t>“ (F 3:5)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22669B-8D68-DFE9-FF2B-F44F2E7B85D3}"/>
              </a:ext>
            </a:extLst>
          </p:cNvPr>
          <p:cNvSpPr txBox="1"/>
          <p:nvPr/>
        </p:nvSpPr>
        <p:spPr>
          <a:xfrm>
            <a:off x="1029912" y="2697480"/>
            <a:ext cx="627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Pavel se představuje v 5 bodech: 5 posvátná pro </a:t>
            </a:r>
            <a:r>
              <a:rPr lang="cs-CZ" b="1" dirty="0" err="1">
                <a:solidFill>
                  <a:srgbClr val="C00000"/>
                </a:solidFill>
              </a:rPr>
              <a:t>chasidím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3654C-00AD-D464-0611-107C7163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1.   „Obřezán 8. dne“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C63D1-4915-A4E2-4BE2-A27E190D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Židé nedávali jména chlapců, ihned po narození. To se dělávalo pouze u děvčat. V případě kluků se dle ustanovení Tóry se čekalo 8 dní a jméno se dávalo teprve u obřadu obřízky</a:t>
            </a:r>
          </a:p>
          <a:p>
            <a:pPr algn="ctr"/>
            <a:r>
              <a:rPr lang="cs-CZ" b="1" dirty="0"/>
              <a:t>„Každý mužského pohlaví mezi vámi, po všechna vaše pokolení, bude obřezán… osmého dne bude obřezán.“ (slova Abrahamovi)</a:t>
            </a:r>
            <a:br>
              <a:rPr lang="cs-CZ" dirty="0"/>
            </a:br>
            <a:r>
              <a:rPr lang="cs-CZ" dirty="0"/>
              <a:t>— </a:t>
            </a:r>
            <a:r>
              <a:rPr lang="cs-CZ" dirty="0" err="1"/>
              <a:t>Gn</a:t>
            </a:r>
            <a:r>
              <a:rPr lang="cs-CZ" dirty="0"/>
              <a:t> 17,12</a:t>
            </a:r>
          </a:p>
          <a:p>
            <a:r>
              <a:rPr lang="cs-CZ" dirty="0"/>
              <a:t>Proč právě 8 dní? : číslo 8 je symbolem nového začátku – prvního dne nového týdne po oslavě Boha v den </a:t>
            </a:r>
            <a:r>
              <a:rPr lang="cs-CZ" dirty="0" err="1"/>
              <a:t>šabbatu</a:t>
            </a:r>
            <a:r>
              <a:rPr lang="cs-CZ" dirty="0"/>
              <a:t> a oslavě nového stvoření z Boží moci: dalšího syna Izraele.</a:t>
            </a:r>
          </a:p>
        </p:txBody>
      </p:sp>
    </p:spTree>
    <p:extLst>
      <p:ext uri="{BB962C8B-B14F-4D97-AF65-F5344CB8AC3E}">
        <p14:creationId xmlns:p14="http://schemas.microsoft.com/office/powerpoint/2010/main" val="141477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81D42-248D-AFE0-4265-F76A24B6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29" y="1122542"/>
            <a:ext cx="5333642" cy="1028471"/>
          </a:xfrm>
        </p:spPr>
        <p:txBody>
          <a:bodyPr/>
          <a:lstStyle/>
          <a:p>
            <a:pPr algn="ctr"/>
            <a:r>
              <a:rPr lang="cs-CZ" dirty="0" err="1"/>
              <a:t>Filón</a:t>
            </a:r>
            <a:r>
              <a:rPr lang="cs-CZ" dirty="0"/>
              <a:t> Alexandrijský</a:t>
            </a:r>
            <a:br>
              <a:rPr lang="cs-CZ" dirty="0"/>
            </a:br>
            <a:r>
              <a:rPr lang="cs-CZ" dirty="0"/>
              <a:t>symbolika 8. dne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C92806-0A1C-19ED-FD00-87067C8B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90551" cy="27336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 </a:t>
            </a:r>
            <a:r>
              <a:rPr lang="cs-CZ" b="1" i="1" dirty="0"/>
              <a:t>De </a:t>
            </a:r>
            <a:r>
              <a:rPr lang="cs-CZ" b="1" i="1" dirty="0" err="1"/>
              <a:t>Circumcisione</a:t>
            </a:r>
            <a:r>
              <a:rPr lang="cs-CZ" b="1" dirty="0"/>
              <a:t> 11 (resp. § 5–6):</a:t>
            </a:r>
          </a:p>
          <a:p>
            <a:pPr algn="just"/>
            <a:r>
              <a:rPr lang="cs-CZ" dirty="0"/>
              <a:t>„Obřízka osmého dne je stanovena proto, že sedmý den, který završuje první cyklus stvoření, přináší člověku již určitý klid a upevnění života; a teprve po jeho dokončení, když začíná nový čas, osmidenní dítě je předáváno Bohu jako oběť prvotin. Osmý den je jakoby začátkem nového stvoření a znamená přechod k tomu, co je nad přírodním řádem.“</a:t>
            </a:r>
          </a:p>
          <a:p>
            <a:pPr algn="just"/>
            <a:r>
              <a:rPr lang="cs-CZ" b="1" i="1" dirty="0"/>
              <a:t>De </a:t>
            </a:r>
            <a:r>
              <a:rPr lang="cs-CZ" b="1" i="1" dirty="0" err="1"/>
              <a:t>Specialibus</a:t>
            </a:r>
            <a:r>
              <a:rPr lang="cs-CZ" b="1" i="1" dirty="0"/>
              <a:t> </a:t>
            </a:r>
            <a:r>
              <a:rPr lang="cs-CZ" b="1" i="1" dirty="0" err="1"/>
              <a:t>Legibus</a:t>
            </a:r>
            <a:r>
              <a:rPr lang="cs-CZ" b="1" dirty="0"/>
              <a:t> I, 1.2. (k obřízce osmého dne):</a:t>
            </a:r>
          </a:p>
          <a:p>
            <a:pPr algn="just"/>
            <a:r>
              <a:rPr lang="cs-CZ" dirty="0"/>
              <a:t>„Ať je obřízka vykonána osmého dne – neboť je vhodné, aby dítko nejprve prošlo jedním plným cyklem sedmi dnů, v nichž je obsažen řád světa, a teprve potom bylo zasvěceno tomu, co je svaté. Osmý den totiž představuje jakýsi přesah nad dokončený řád přírody.“</a:t>
            </a:r>
          </a:p>
          <a:p>
            <a:endParaRPr lang="cs-CZ" dirty="0"/>
          </a:p>
        </p:txBody>
      </p:sp>
      <p:pic>
        <p:nvPicPr>
          <p:cNvPr id="2050" name="Picture 2" descr="Antický svět">
            <a:extLst>
              <a:ext uri="{FF2B5EF4-FFF2-40B4-BE49-F238E27FC236}">
                <a16:creationId xmlns:a16="http://schemas.microsoft.com/office/drawing/2014/main" id="{777C6B0C-A0B7-614A-A6A7-1B38D33184C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62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6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2BDBA-50EA-4BFC-7925-A2D4AE48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1" y="526009"/>
            <a:ext cx="3824882" cy="1001039"/>
          </a:xfrm>
        </p:spPr>
        <p:txBody>
          <a:bodyPr/>
          <a:lstStyle/>
          <a:p>
            <a:r>
              <a:rPr lang="cs-CZ" dirty="0"/>
              <a:t>Výběr jména: </a:t>
            </a:r>
            <a:r>
              <a:rPr lang="cs-CZ" dirty="0" err="1"/>
              <a:t>šaúl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EF636-2A19-E916-4829-B96C30FC3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Saul dostává jméno po prvním králi Izraele (1 Sam 9:1). Jako ultraortodoxní potomek rodu Benjamínova. Proč rodiče nevybrali třeba jméno David, jakou chloubu na svůj rod? </a:t>
            </a:r>
          </a:p>
          <a:p>
            <a:pPr algn="just"/>
            <a:r>
              <a:rPr lang="cs-CZ" dirty="0"/>
              <a:t>Kořen </a:t>
            </a:r>
            <a:r>
              <a:rPr lang="he-IL" b="1" dirty="0"/>
              <a:t>ש-א-ל </a:t>
            </a:r>
            <a:r>
              <a:rPr lang="cs-CZ" b="1" dirty="0"/>
              <a:t>  š-’-l  </a:t>
            </a:r>
            <a:r>
              <a:rPr lang="cs-CZ" dirty="0"/>
              <a:t>znamená „ptát se, žádat, prosit“.</a:t>
            </a:r>
          </a:p>
          <a:p>
            <a:pPr algn="just"/>
            <a:r>
              <a:rPr lang="cs-CZ" dirty="0"/>
              <a:t>Saul byl zjevně vytoužené a vymodlené dítě, když dostává ze všech možných jmen právě jméno </a:t>
            </a:r>
            <a:r>
              <a:rPr lang="cs-CZ" dirty="0" err="1"/>
              <a:t>Šaúl</a:t>
            </a:r>
            <a:r>
              <a:rPr lang="cs-CZ" dirty="0"/>
              <a:t> (žádaný, vyprošený)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778B73-4BF8-6A8A-01D1-EFADB656B807}"/>
              </a:ext>
            </a:extLst>
          </p:cNvPr>
          <p:cNvSpPr txBox="1"/>
          <p:nvPr/>
        </p:nvSpPr>
        <p:spPr>
          <a:xfrm>
            <a:off x="2284532" y="170826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800" dirty="0"/>
              <a:t>שָׁאוּל</a:t>
            </a:r>
            <a:r>
              <a:rPr lang="cs-CZ" sz="4800" dirty="0"/>
              <a:t> </a:t>
            </a:r>
            <a:r>
              <a:rPr lang="syr-SY" sz="4800" dirty="0"/>
              <a:t>ܫܐܘܠ</a:t>
            </a:r>
            <a:endParaRPr lang="cs-CZ" sz="4800" dirty="0"/>
          </a:p>
        </p:txBody>
      </p:sp>
      <p:pic>
        <p:nvPicPr>
          <p:cNvPr id="3074" name="Picture 2" descr="Saul | Israel's First King &amp; Biblical Ruler | Britannica">
            <a:extLst>
              <a:ext uri="{FF2B5EF4-FFF2-40B4-BE49-F238E27FC236}">
                <a16:creationId xmlns:a16="http://schemas.microsoft.com/office/drawing/2014/main" id="{502C2462-BBD2-6CC9-FDD7-019ED112D7E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r="21967"/>
          <a:stretch>
            <a:fillRect/>
          </a:stretch>
        </p:blipFill>
        <p:spPr bwMode="auto">
          <a:xfrm>
            <a:off x="8243261" y="1122542"/>
            <a:ext cx="2791171" cy="38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4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ED380-6D1B-F8AF-D63E-FA2FB98A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i="1" dirty="0"/>
              <a:t>2.   z rodu izraelského, 3. z pokolení Benjamínova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916820C-DBBB-35A1-66B6-71082211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Rodiče pobývali v </a:t>
            </a:r>
            <a:r>
              <a:rPr lang="cs-CZ" dirty="0" err="1"/>
              <a:t>Tarsu</a:t>
            </a:r>
            <a:r>
              <a:rPr lang="cs-CZ" dirty="0"/>
              <a:t>, obrovské </a:t>
            </a:r>
            <a:r>
              <a:rPr lang="cs-CZ" dirty="0" err="1"/>
              <a:t>hellénistické</a:t>
            </a:r>
            <a:r>
              <a:rPr lang="cs-CZ" dirty="0"/>
              <a:t> metropole jižního Turecka (provincie </a:t>
            </a:r>
            <a:r>
              <a:rPr lang="cs-CZ" dirty="0" err="1"/>
              <a:t>Kylíkia</a:t>
            </a:r>
            <a:r>
              <a:rPr lang="cs-CZ" dirty="0"/>
              <a:t>) jako římští občané. Přesto si přísně drží víru a tradici a jsou na ni hrdi. Vedou k tomu od mládí i vymodleného syna </a:t>
            </a:r>
            <a:r>
              <a:rPr lang="cs-CZ" dirty="0" err="1"/>
              <a:t>Šaúla</a:t>
            </a:r>
            <a:r>
              <a:rPr lang="cs-CZ" dirty="0"/>
              <a:t>. </a:t>
            </a:r>
          </a:p>
          <a:p>
            <a:r>
              <a:rPr lang="cs-CZ" dirty="0" err="1"/>
              <a:t>Šaúl</a:t>
            </a:r>
            <a:r>
              <a:rPr lang="cs-CZ" dirty="0"/>
              <a:t> proto mohl pouze v mládí poslouchat debaty stoických filosofů na místní agoře, ale výchova mu bránila pustit se s nimi do řeči. </a:t>
            </a:r>
          </a:p>
          <a:p>
            <a:r>
              <a:rPr lang="cs-CZ" dirty="0"/>
              <a:t>Byl vychováván k hrdosti na svůj původ a zákon Boží i k morální a názorové vyhraněnosti a oddělenosti od </a:t>
            </a:r>
            <a:r>
              <a:rPr lang="cs-CZ" dirty="0" err="1"/>
              <a:t>hellénistické</a:t>
            </a:r>
            <a:r>
              <a:rPr lang="cs-CZ" dirty="0"/>
              <a:t> kultury.  Hrdý potomek rodu krále Saula a Davida.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95100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{D8D725B7-C912-4371-BACB-7102B94B76B1}TFc986dd65-aaf0-4d5c-bef9-9c391ee05f7bb0532bc9-f331158f2aee</Template>
  <TotalTime>470</TotalTime>
  <Words>1750</Words>
  <Application>Microsoft Office PowerPoint</Application>
  <PresentationFormat>Širokoúhlá obrazovka</PresentationFormat>
  <Paragraphs>102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Galerie</vt:lpstr>
      <vt:lpstr>Šaul / Pavel</vt:lpstr>
      <vt:lpstr>Skutky 22: 3</vt:lpstr>
      <vt:lpstr>Tarsos tés  kylikias</vt:lpstr>
      <vt:lpstr>„Já jsem Žid z Tarsu v Kilikii, občan města nikoli nepatrného.“ (Sk 21,39)</vt:lpstr>
      <vt:lpstr> ultraortodoxní rodina</vt:lpstr>
      <vt:lpstr>1.   „Obřezán 8. dne“</vt:lpstr>
      <vt:lpstr>Filón Alexandrijský symbolika 8. dne</vt:lpstr>
      <vt:lpstr>Výběr jména: šaúl</vt:lpstr>
      <vt:lpstr>2.   z rodu izraelského, 3. z pokolení Benjamínova</vt:lpstr>
      <vt:lpstr>3. Hebrej z hebrejů</vt:lpstr>
      <vt:lpstr>4. Jde-li o zákon, farizeus</vt:lpstr>
      <vt:lpstr>Farizejské jednání: Plot kolem tóry</vt:lpstr>
      <vt:lpstr>Syn farizeje  „Bratří já jsem farizeus, syn farizeje.“ </vt:lpstr>
      <vt:lpstr>„Rabínský etický kódex“: umět i řemeslo, které tě uživí</vt:lpstr>
      <vt:lpstr>Co o vzdělanosti v tarsu napsali římští historikové</vt:lpstr>
      <vt:lpstr>Stoická metropole středozemí</vt:lpstr>
      <vt:lpstr>Aristoteliánská škola</vt:lpstr>
      <vt:lpstr>Centrum rétoriky a gramatiky</vt:lpstr>
      <vt:lpstr>„Sedával jsem u nohou Gamaliela“</vt:lpstr>
      <vt:lpstr>Skutky 22: 3 - 5</vt:lpstr>
      <vt:lpstr>Dráha do sanhedrinu? Výjimečný student Šaúl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Devečka</dc:creator>
  <cp:lastModifiedBy>Michal Devečka</cp:lastModifiedBy>
  <cp:revision>3</cp:revision>
  <dcterms:created xsi:type="dcterms:W3CDTF">2025-11-25T07:59:20Z</dcterms:created>
  <dcterms:modified xsi:type="dcterms:W3CDTF">2025-11-25T15:49:47Z</dcterms:modified>
</cp:coreProperties>
</file>