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58" r:id="rId9"/>
    <p:sldId id="264" r:id="rId10"/>
    <p:sldId id="265" r:id="rId11"/>
    <p:sldId id="263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1426-1350-2FF7-9969-B40850DC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Saulovo obrácení před Damaškem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D12EFE-048B-A905-3057-FCB6BFE76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Saul byl povolán zvláštním způsobem. Text toho hodně prozrazuje</a:t>
            </a:r>
          </a:p>
        </p:txBody>
      </p:sp>
      <p:pic>
        <p:nvPicPr>
          <p:cNvPr id="1026" name="Picture 2" descr="Conversion Saves You-Acts 9:1-43 – West Loop Church">
            <a:extLst>
              <a:ext uri="{FF2B5EF4-FFF2-40B4-BE49-F238E27FC236}">
                <a16:creationId xmlns:a16="http://schemas.microsoft.com/office/drawing/2014/main" id="{1C70D567-60C4-E868-F877-19C184E57C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74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6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D425ABC-2D89-BE70-9E39-C02440ECD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6" y="2716823"/>
            <a:ext cx="10997702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Styl této události: </a:t>
            </a:r>
            <a:br>
              <a:rPr lang="cs-CZ" dirty="0"/>
            </a:br>
            <a:br>
              <a:rPr lang="cs-CZ" dirty="0"/>
            </a:br>
            <a:r>
              <a:rPr lang="cs-CZ" cap="none" dirty="0"/>
              <a:t>povolání velkého proroka a učitele, nikoli pouze obrácení hříšníka</a:t>
            </a:r>
          </a:p>
        </p:txBody>
      </p:sp>
    </p:spTree>
    <p:extLst>
      <p:ext uri="{BB962C8B-B14F-4D97-AF65-F5344CB8AC3E}">
        <p14:creationId xmlns:p14="http://schemas.microsoft.com/office/powerpoint/2010/main" val="405089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AF1273-EC1A-40DB-B966-FA955C85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19" y="2689580"/>
            <a:ext cx="8508911" cy="1012929"/>
          </a:xfrm>
        </p:spPr>
        <p:txBody>
          <a:bodyPr/>
          <a:lstStyle/>
          <a:p>
            <a:pPr algn="ctr"/>
            <a:r>
              <a:rPr lang="cs-CZ" dirty="0"/>
              <a:t>Saulovo obrácení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BB1945-29C6-C86F-A17B-F4E00878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1544" y="567695"/>
            <a:ext cx="8630446" cy="2861305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3  Na cestě, když už byl blízko Damašku, zazářilo kolem něho náhle světlo z nebe. 4  Padl na zem a uslyšel hlas: „Saule, Saule, proč mne pronásleduješ?“ 5  Saul řekl: „Kdo jsi, Pane?“ On odpověděl: „Já jsem Ježíš, kterého ty pronásleduješ. 6  Vstaň, jdi do města a tam se dovíš, co máš dělat.“ 7  Muži, kteří ho doprovázeli, zůstali stát a nebyli schopni slova; slyšeli sice hlas, ale nespatřili nikoho. 8  Saul vstal ze země, otevřel oči, ale nic neviděl. Museli ho vzít za ruce a dovést do Damašku. 9  Po tři dny neviděl, nic nejedl a nepil.  (SK 9)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F55CC4-F052-3DA2-91A2-E65D2EAB03DB}"/>
              </a:ext>
            </a:extLst>
          </p:cNvPr>
          <p:cNvSpPr txBox="1"/>
          <p:nvPr/>
        </p:nvSpPr>
        <p:spPr>
          <a:xfrm>
            <a:off x="1603419" y="4010025"/>
            <a:ext cx="8985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6  Když jsem ještě byl na cestě a blížil se k Damašku, kolem poledne mě najednou obklopilo jasné světlo z nebe. 7  Padl jsem na zem a uslyšel jsem hlas, který mi pravil: ‚Saule, Saule, proč mě pronásleduješ?‘ 8  Já jsem odpověděl: ‚Kdo jsi, Pane?‘ A on mi řekl: ‚Já jsem Ježíš Nazaretský, kterého ty pronásleduješ.‘ 9  Moji průvodci viděli sice světlo, ale neslyšeli hlas toho, kdo ke mně mluvil. (SK 22)</a:t>
            </a:r>
          </a:p>
        </p:txBody>
      </p:sp>
    </p:spTree>
    <p:extLst>
      <p:ext uri="{BB962C8B-B14F-4D97-AF65-F5344CB8AC3E}">
        <p14:creationId xmlns:p14="http://schemas.microsoft.com/office/powerpoint/2010/main" val="386880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DC3FB4-58EB-8D09-022D-2D42A284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17" y="558586"/>
            <a:ext cx="5263919" cy="1127912"/>
          </a:xfrm>
        </p:spPr>
        <p:txBody>
          <a:bodyPr/>
          <a:lstStyle/>
          <a:p>
            <a:pPr algn="ctr"/>
            <a:r>
              <a:rPr lang="cs-CZ" dirty="0"/>
              <a:t>Zazářilo světlo</a:t>
            </a:r>
            <a:br>
              <a:rPr lang="cs-CZ" dirty="0"/>
            </a:br>
            <a:r>
              <a:rPr lang="el-GR" cap="none" dirty="0"/>
              <a:t>περιηστραψα</a:t>
            </a:r>
            <a:endParaRPr lang="cs-CZ" cap="none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E843B7-985C-7705-EF1A-C0EA95683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3949" y="2714625"/>
            <a:ext cx="6038851" cy="3152774"/>
          </a:xfrm>
        </p:spPr>
        <p:txBody>
          <a:bodyPr>
            <a:normAutofit fontScale="70000" lnSpcReduction="20000"/>
          </a:bodyPr>
          <a:lstStyle/>
          <a:p>
            <a:r>
              <a:rPr lang="el-GR" sz="2600" dirty="0"/>
              <a:t>περί </a:t>
            </a:r>
            <a:r>
              <a:rPr lang="cs-CZ" sz="2600" dirty="0"/>
              <a:t> (peri) </a:t>
            </a:r>
            <a:r>
              <a:rPr lang="el-GR" sz="2600" dirty="0"/>
              <a:t>- </a:t>
            </a:r>
            <a:r>
              <a:rPr lang="cs-CZ" sz="2600" dirty="0"/>
              <a:t>kolem) + </a:t>
            </a:r>
            <a:r>
              <a:rPr lang="el-GR" sz="2600" dirty="0"/>
              <a:t>ἀστράπτω</a:t>
            </a:r>
            <a:r>
              <a:rPr lang="cs-CZ" sz="2600" dirty="0"/>
              <a:t> (</a:t>
            </a:r>
            <a:r>
              <a:rPr lang="cs-CZ" sz="2600" dirty="0" err="1"/>
              <a:t>astrapto</a:t>
            </a:r>
            <a:r>
              <a:rPr lang="cs-CZ" sz="2600" dirty="0"/>
              <a:t>):  slnit/zářit</a:t>
            </a:r>
            <a:r>
              <a:rPr lang="el-GR" sz="2600" dirty="0"/>
              <a:t> </a:t>
            </a:r>
            <a:endParaRPr lang="cs-CZ" sz="2600" dirty="0"/>
          </a:p>
          <a:p>
            <a:pPr algn="just"/>
            <a:r>
              <a:rPr lang="cs-CZ" dirty="0"/>
              <a:t>Jeden lexikon používá obraz vložení Saula do obálky světla. Světlo viděl pouze on sám, a bylo všude kolem něj – vytvářelo kruh: ani 1cm kolem Saula, který by nebyl oslněn tímto světlem: není kam uhnout, ani se skrýt.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Ve SK 22:6: že toto jasné světlo oslnivě zářilo „peri heme“ (kolem mě)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Teofanie (zjevení Boha člověku) vede k totální pokoře a pádu na zem mocí tohoto světla. Od země a od dna se začíná Saulova nová cesta. Saul padá na samé dno, aby mohl povstat k novému životu a poslání. </a:t>
            </a:r>
          </a:p>
          <a:p>
            <a:pPr algn="just"/>
            <a:r>
              <a:rPr lang="cs-CZ" dirty="0"/>
              <a:t>Ve SK 22:7: Saul padá </a:t>
            </a:r>
            <a:r>
              <a:rPr lang="cs-CZ" i="1" dirty="0"/>
              <a:t>„eis to </a:t>
            </a:r>
            <a:r>
              <a:rPr lang="cs-CZ" i="1" dirty="0" err="1"/>
              <a:t>edafos</a:t>
            </a:r>
            <a:r>
              <a:rPr lang="cs-CZ" dirty="0"/>
              <a:t>“ – do hlíny </a:t>
            </a:r>
            <a:r>
              <a:rPr lang="cs-CZ" b="1" dirty="0"/>
              <a:t>/ na dno </a:t>
            </a:r>
            <a:endParaRPr lang="cs-CZ" dirty="0"/>
          </a:p>
        </p:txBody>
      </p:sp>
      <p:pic>
        <p:nvPicPr>
          <p:cNvPr id="7170" name="Picture 2" descr="What does Acts 22:7 mean? | Bible Art">
            <a:extLst>
              <a:ext uri="{FF2B5EF4-FFF2-40B4-BE49-F238E27FC236}">
                <a16:creationId xmlns:a16="http://schemas.microsoft.com/office/drawing/2014/main" id="{BF8C7364-A19E-10D8-522C-014024EA2BE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39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31A69-C79A-65F6-BD95-06B0534F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80" y="1011024"/>
            <a:ext cx="3655071" cy="579652"/>
          </a:xfrm>
        </p:spPr>
        <p:txBody>
          <a:bodyPr>
            <a:normAutofit fontScale="90000"/>
          </a:bodyPr>
          <a:lstStyle/>
          <a:p>
            <a:r>
              <a:rPr lang="cs-CZ" dirty="0"/>
              <a:t>Uslyšel hlas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285AE-569C-1F64-BB56-CC93B7E4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8261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b="1" dirty="0"/>
              <a:t>Slyšely, nebo neslyšely tedy stráže Ježíšův hlas? </a:t>
            </a:r>
          </a:p>
          <a:p>
            <a:r>
              <a:rPr lang="cs-CZ" b="1" dirty="0" err="1"/>
              <a:t>Akuó</a:t>
            </a:r>
            <a:r>
              <a:rPr lang="cs-CZ" b="1" dirty="0"/>
              <a:t> + genitiv „</a:t>
            </a:r>
            <a:r>
              <a:rPr lang="el-GR" b="1" dirty="0"/>
              <a:t>τῆς φωνῆς“</a:t>
            </a:r>
            <a:r>
              <a:rPr lang="el-GR" dirty="0"/>
              <a:t> – </a:t>
            </a:r>
            <a:r>
              <a:rPr lang="cs-CZ" dirty="0"/>
              <a:t>typicky označuje „slyšet zvuk“, „zachytit hluk“, nikoli porozumět zprávě. </a:t>
            </a:r>
          </a:p>
          <a:p>
            <a:r>
              <a:rPr lang="cs-CZ" b="1" dirty="0" err="1"/>
              <a:t>Akuó</a:t>
            </a:r>
            <a:r>
              <a:rPr lang="cs-CZ" b="1" dirty="0"/>
              <a:t> + akuzativ (</a:t>
            </a:r>
            <a:r>
              <a:rPr lang="el-GR" b="1" dirty="0"/>
              <a:t>τὴν δὲ φωνὴν</a:t>
            </a:r>
            <a:r>
              <a:rPr lang="cs-CZ" b="1" dirty="0"/>
              <a:t>) </a:t>
            </a:r>
            <a:r>
              <a:rPr lang="cs-CZ" dirty="0"/>
              <a:t>– slyšet a rozumět</a:t>
            </a:r>
          </a:p>
          <a:p>
            <a:endParaRPr lang="cs-CZ" dirty="0"/>
          </a:p>
          <a:p>
            <a:r>
              <a:rPr lang="pl-PL" b="1" dirty="0"/>
              <a:t>Sk 9,7 (gen.):</a:t>
            </a:r>
            <a:r>
              <a:rPr lang="pl-PL" dirty="0"/>
              <a:t> zachytili zvuk – byli ohromeni, stáli bez hnutí.</a:t>
            </a:r>
          </a:p>
          <a:p>
            <a:pPr algn="just"/>
            <a:r>
              <a:rPr lang="cs-CZ" b="1" dirty="0"/>
              <a:t>Sk 22,9 (</a:t>
            </a:r>
            <a:r>
              <a:rPr lang="cs-CZ" b="1" dirty="0" err="1"/>
              <a:t>akuz</a:t>
            </a:r>
            <a:r>
              <a:rPr lang="cs-CZ" b="1" dirty="0"/>
              <a:t>.) :</a:t>
            </a:r>
            <a:r>
              <a:rPr lang="cs-CZ" dirty="0"/>
              <a:t> neporozuměli však a nezaslechli smysluplná slova směřovaná k Saulovi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671FED-D98F-887C-F36E-07B97303014E}"/>
              </a:ext>
            </a:extLst>
          </p:cNvPr>
          <p:cNvSpPr txBox="1"/>
          <p:nvPr/>
        </p:nvSpPr>
        <p:spPr>
          <a:xfrm>
            <a:off x="361950" y="1300850"/>
            <a:ext cx="7025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Hlas dle Saula neslyšel jeho doprovod. Ten pouze viděl světlo všude kolem Saula. </a:t>
            </a:r>
          </a:p>
          <a:p>
            <a:pPr algn="just"/>
            <a:endParaRPr lang="cs-CZ" dirty="0"/>
          </a:p>
          <a:p>
            <a:pPr algn="ctr"/>
            <a:r>
              <a:rPr lang="cs-CZ" sz="1600" i="1" dirty="0"/>
              <a:t>SK 22:9: Moji průvodci viděli sice světlo, ale neslyšeli hlas toho, kdo ke mně mluvil.         SK 9:7: </a:t>
            </a:r>
            <a:r>
              <a:rPr lang="cs-CZ" sz="1600" dirty="0"/>
              <a:t>„</a:t>
            </a:r>
            <a:r>
              <a:rPr lang="cs-CZ" sz="1600" i="1" dirty="0"/>
              <a:t>slyšeli hlas, ale nikoho neviděli</a:t>
            </a:r>
            <a:r>
              <a:rPr lang="cs-CZ" sz="1600" dirty="0"/>
              <a:t>.“</a:t>
            </a:r>
            <a:endParaRPr lang="cs-CZ" sz="1600" i="1" dirty="0"/>
          </a:p>
        </p:txBody>
      </p:sp>
      <p:pic>
        <p:nvPicPr>
          <p:cNvPr id="8203" name="Picture 11" descr="Saul Met Jesus - GoodSalt">
            <a:extLst>
              <a:ext uri="{FF2B5EF4-FFF2-40B4-BE49-F238E27FC236}">
                <a16:creationId xmlns:a16="http://schemas.microsoft.com/office/drawing/2014/main" id="{A8F3C243-4F1F-0EA7-4D68-4C4B4463A0A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r="26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DA4F6-CD9A-2B68-EE05-0BC53281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359169" cy="1432712"/>
          </a:xfrm>
        </p:spPr>
        <p:txBody>
          <a:bodyPr>
            <a:normAutofit fontScale="90000"/>
          </a:bodyPr>
          <a:lstStyle/>
          <a:p>
            <a:pPr algn="just"/>
            <a:r>
              <a:rPr lang="cs-CZ" dirty="0"/>
              <a:t>Právě proto neměly stráže důvod </a:t>
            </a:r>
            <a:r>
              <a:rPr lang="cs-CZ" dirty="0" err="1"/>
              <a:t>saula</a:t>
            </a:r>
            <a:r>
              <a:rPr lang="cs-CZ" dirty="0"/>
              <a:t> zadržet ani se od něj distancovat.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5EC1C9-4669-AEE8-1849-C19EF7945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Nevěděly co se stalo. Jediné co viděli, bylo světlo a slyšely hluk. Neměli jak poznat, že mluvil Ježíš. </a:t>
            </a:r>
          </a:p>
          <a:p>
            <a:pPr algn="just"/>
            <a:r>
              <a:rPr lang="cs-CZ" dirty="0"/>
              <a:t>Totálně otřesený Saul, nyní slepý a tichý a rozjímající co se to vlastně stalo, nebyl jejich problémem. Oni měli splnit misi (doprovodit ve zdraví Saula do židovské čtvrti v Damašku), vrátit se do Jeruzaléma a přijít do Damašku podruhé až poté, co Saul s pomocí místních židovských rodin vykoná nařízení velekněze a spoutají všechny křesťany. </a:t>
            </a:r>
          </a:p>
        </p:txBody>
      </p:sp>
      <p:pic>
        <p:nvPicPr>
          <p:cNvPr id="10242" name="Picture 2" descr="THEME: What Saul Saw on the Damascus Road">
            <a:extLst>
              <a:ext uri="{FF2B5EF4-FFF2-40B4-BE49-F238E27FC236}">
                <a16:creationId xmlns:a16="http://schemas.microsoft.com/office/drawing/2014/main" id="{FCFF4F70-307A-0968-84D7-DD634B7AE78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r="230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8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AE20B-94F4-40E5-21FF-91F02AF2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13" y="543789"/>
            <a:ext cx="5523527" cy="578753"/>
          </a:xfrm>
        </p:spPr>
        <p:txBody>
          <a:bodyPr/>
          <a:lstStyle/>
          <a:p>
            <a:r>
              <a:rPr lang="cs-CZ" dirty="0"/>
              <a:t>Proč mě pronásleduješ?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BAAC51-A8F3-66AA-EF81-3E7492B99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Nikoli, „Proč pronásleduješ mé učedníky?“, „Proč pronásleduješ mé věrné/ mojí církev?“ </a:t>
            </a:r>
          </a:p>
          <a:p>
            <a:r>
              <a:rPr lang="cs-CZ" b="1" dirty="0"/>
              <a:t>MĚ: TEOLOGIE TĚLA KRISTOVA </a:t>
            </a:r>
          </a:p>
          <a:p>
            <a:r>
              <a:rPr lang="cs-CZ" dirty="0"/>
              <a:t>Církev je tu prohlášena za Kristovo tělo. Církev je plně jeho tělem a On se s tím plně ztotožňuje. </a:t>
            </a:r>
          </a:p>
          <a:p>
            <a:r>
              <a:rPr lang="cs-CZ" dirty="0"/>
              <a:t>Pavel tuto teologii později rozvine v 1 </a:t>
            </a:r>
            <a:r>
              <a:rPr lang="cs-CZ" dirty="0" err="1"/>
              <a:t>Kor</a:t>
            </a:r>
            <a:r>
              <a:rPr lang="cs-CZ" dirty="0"/>
              <a:t> 12 a v listu </a:t>
            </a:r>
            <a:r>
              <a:rPr lang="cs-CZ" dirty="0" err="1"/>
              <a:t>Efesanům</a:t>
            </a:r>
            <a:r>
              <a:rPr lang="cs-CZ" dirty="0"/>
              <a:t>.</a:t>
            </a:r>
          </a:p>
        </p:txBody>
      </p:sp>
      <p:pic>
        <p:nvPicPr>
          <p:cNvPr id="9218" name="Picture 2" descr="How Did the Church Become the Body of Christ? | The Agapegeek Blog">
            <a:extLst>
              <a:ext uri="{FF2B5EF4-FFF2-40B4-BE49-F238E27FC236}">
                <a16:creationId xmlns:a16="http://schemas.microsoft.com/office/drawing/2014/main" id="{5DF61E51-50B3-1012-9607-35F7C574ED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2937"/>
          <a:stretch>
            <a:fillRect/>
          </a:stretch>
        </p:blipFill>
        <p:spPr bwMode="auto">
          <a:xfrm>
            <a:off x="8152964" y="1122542"/>
            <a:ext cx="2791171" cy="38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7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135C0-636F-21E8-162C-E4A0B4C8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456" y="458573"/>
            <a:ext cx="5523527" cy="1327937"/>
          </a:xfrm>
        </p:spPr>
        <p:txBody>
          <a:bodyPr/>
          <a:lstStyle/>
          <a:p>
            <a:pPr algn="ctr"/>
            <a:r>
              <a:rPr lang="cs-CZ" dirty="0"/>
              <a:t>Kdo jsi, Pane?</a:t>
            </a:r>
            <a:br>
              <a:rPr lang="cs-CZ" dirty="0"/>
            </a:br>
            <a:r>
              <a:rPr lang="cs-CZ" dirty="0"/>
              <a:t>„Mí </a:t>
            </a:r>
            <a:r>
              <a:rPr lang="cs-CZ" dirty="0" err="1"/>
              <a:t>attá</a:t>
            </a:r>
            <a:r>
              <a:rPr lang="cs-CZ" dirty="0"/>
              <a:t>  </a:t>
            </a:r>
            <a:r>
              <a:rPr lang="cs-CZ" dirty="0" err="1"/>
              <a:t>adoní</a:t>
            </a:r>
            <a:r>
              <a:rPr lang="cs-CZ" dirty="0"/>
              <a:t>?“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38AFB2-F3BE-2672-ECA4-82CF6579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50233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Saul ví, že mluví minimálně s andělem nebo bytostí od Boha. Dvojité oslovení jménem znal velice dobře z tehdejších biblických textů. </a:t>
            </a:r>
          </a:p>
          <a:p>
            <a:pPr algn="just"/>
            <a:r>
              <a:rPr lang="cs-CZ" dirty="0"/>
              <a:t>On však nějak čekal, že jej hlas pochválí za horlivou službu víře. Místo toho zazní divná slova: proč mě pronásleduješ? </a:t>
            </a:r>
          </a:p>
          <a:p>
            <a:pPr algn="just"/>
            <a:r>
              <a:rPr lang="cs-CZ" dirty="0"/>
              <a:t>Saul si to snaží v hlavě srovnat a nechápe, proč ten Boží posel mluví takhle. Proto neříká jako Izajáš: „Tu jsem, Pane!“ Místo toho se otřesen a nechápavě zeptá : „</a:t>
            </a:r>
            <a:r>
              <a:rPr lang="cs-CZ" i="1" dirty="0"/>
              <a:t>Kdo jsi Pane?„ </a:t>
            </a:r>
            <a:r>
              <a:rPr lang="cs-CZ" dirty="0"/>
              <a:t>(ADONÍ -  titul pro Boha a jeho přímé posly).  </a:t>
            </a:r>
          </a:p>
          <a:p>
            <a:pPr algn="just"/>
            <a:r>
              <a:rPr lang="cs-CZ" dirty="0"/>
              <a:t>Nechápe, že někdo s takovouto božskou mocí dokáže mluvit proti jeho misi.  Vždyť koná jen to, co je milé dle Zákona.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04153B-49B6-80E0-F519-F6D776F66003}"/>
              </a:ext>
            </a:extLst>
          </p:cNvPr>
          <p:cNvSpPr txBox="1"/>
          <p:nvPr/>
        </p:nvSpPr>
        <p:spPr>
          <a:xfrm>
            <a:off x="686237" y="2007454"/>
            <a:ext cx="67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Hlas mluví hebrejsky: jazykem chrámu, bohoslužby a Zákona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FBCF87-8231-86F7-88E2-2B8B8E918939}"/>
              </a:ext>
            </a:extLst>
          </p:cNvPr>
          <p:cNvSpPr txBox="1"/>
          <p:nvPr/>
        </p:nvSpPr>
        <p:spPr>
          <a:xfrm>
            <a:off x="1066799" y="2581275"/>
            <a:ext cx="61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„uslyšel jsem hlas, který ke mně mluvil hebrejsky“ (Sk 26:14)</a:t>
            </a:r>
          </a:p>
        </p:txBody>
      </p:sp>
      <p:pic>
        <p:nvPicPr>
          <p:cNvPr id="13314" name="Picture 2" descr="What Does Acts 9:5 Mean?">
            <a:extLst>
              <a:ext uri="{FF2B5EF4-FFF2-40B4-BE49-F238E27FC236}">
                <a16:creationId xmlns:a16="http://schemas.microsoft.com/office/drawing/2014/main" id="{F9A9F28C-C730-9561-53F5-009CA29B755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r="19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1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36A68-38C3-72EB-9F18-9E322D47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„Já jsem ježíš, kterého </a:t>
            </a:r>
            <a:r>
              <a:rPr lang="cs-CZ" u="sng" dirty="0"/>
              <a:t>ty</a:t>
            </a:r>
            <a:r>
              <a:rPr lang="cs-CZ" dirty="0"/>
              <a:t> pronásleduješ“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7840A2-7420-E80E-2947-7EA58FE1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Slovo TY ani v řecké ani v hebrejské verzi této věty být nemusí. Přesto jej Saul již jako Pavel dva krát uvádí (SK 22, SK 26) a je klíčové: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Boží šíp do srdce – ty bojuješ proti Bohu, nikoli za Boha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Saulovo veřejné pokorné přiznání viny u výslechů: „ano byl jsem to já. Řekl mi to hlas  z nebe a já to pokorně veřejně přiznávám.“</a:t>
            </a:r>
          </a:p>
        </p:txBody>
      </p:sp>
      <p:pic>
        <p:nvPicPr>
          <p:cNvPr id="12290" name="Picture 2" descr="YOU | Spotify">
            <a:extLst>
              <a:ext uri="{FF2B5EF4-FFF2-40B4-BE49-F238E27FC236}">
                <a16:creationId xmlns:a16="http://schemas.microsoft.com/office/drawing/2014/main" id="{5D680D0C-9840-2D14-46F3-0FFD136D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4477093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0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10400-34FD-FF8C-AEDD-86FB0D84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33756"/>
          </a:xfrm>
        </p:spPr>
        <p:txBody>
          <a:bodyPr/>
          <a:lstStyle/>
          <a:p>
            <a:r>
              <a:rPr lang="cs-CZ" dirty="0"/>
              <a:t>„Marně se vzpíráš proti bodcům“ (Sk 26:15)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51D2A-23D3-0E55-7B77-1EC03BF4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79" y="2015732"/>
            <a:ext cx="5482621" cy="395644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„Tvrdé/bolestivé je pro tebe proti bodcům kopat.“</a:t>
            </a:r>
            <a:endParaRPr lang="cs-CZ" dirty="0"/>
          </a:p>
          <a:p>
            <a:r>
              <a:rPr lang="cs-CZ" dirty="0"/>
              <a:t>Jde o </a:t>
            </a:r>
            <a:r>
              <a:rPr lang="cs-CZ" b="1" dirty="0"/>
              <a:t>zemědělské přirovnání</a:t>
            </a:r>
            <a:r>
              <a:rPr lang="cs-CZ" dirty="0"/>
              <a:t>:</a:t>
            </a:r>
          </a:p>
          <a:p>
            <a:r>
              <a:rPr lang="cs-CZ" i="1" dirty="0" err="1"/>
              <a:t>kéntron</a:t>
            </a:r>
            <a:r>
              <a:rPr lang="cs-CZ" dirty="0"/>
              <a:t> = bodec, ostrý hrot na konci hole, kterou rolník pohání tažné zvíře. Když se zvíře vzpírá a </a:t>
            </a:r>
            <a:r>
              <a:rPr lang="cs-CZ" b="1" dirty="0"/>
              <a:t>kope proti bodci</a:t>
            </a:r>
            <a:r>
              <a:rPr lang="cs-CZ" dirty="0"/>
              <a:t>, </a:t>
            </a:r>
            <a:r>
              <a:rPr lang="cs-CZ" b="1" dirty="0"/>
              <a:t>zraňuje samo sebe</a:t>
            </a:r>
            <a:r>
              <a:rPr lang="cs-CZ" dirty="0"/>
              <a:t>. Čím víc bojuje, tím víc to bolí.</a:t>
            </a:r>
          </a:p>
          <a:p>
            <a:endParaRPr lang="cs-CZ" dirty="0"/>
          </a:p>
          <a:p>
            <a:r>
              <a:rPr lang="cs-CZ" b="1" dirty="0"/>
              <a:t>SMYSL</a:t>
            </a:r>
          </a:p>
          <a:p>
            <a:r>
              <a:rPr lang="cs-CZ" b="1" dirty="0"/>
              <a:t>Tvé vzdorování je marné. Čím víc se stavíš proti, tím víc se ničíš.</a:t>
            </a:r>
            <a:endParaRPr lang="cs-CZ" dirty="0"/>
          </a:p>
          <a:p>
            <a:r>
              <a:rPr lang="cs-CZ" dirty="0"/>
              <a:t>Bojuješ s někým, koho nepřemůžeš – a kdo tě nechce zničit, ale získat.</a:t>
            </a:r>
          </a:p>
          <a:p>
            <a:pPr algn="ctr"/>
            <a:r>
              <a:rPr lang="cs-CZ" b="1" dirty="0"/>
              <a:t>Je to výrok zároveň soudný i milosrdný:</a:t>
            </a:r>
            <a:br>
              <a:rPr lang="cs-CZ" b="1" dirty="0"/>
            </a:br>
            <a:r>
              <a:rPr lang="cs-CZ" b="1" dirty="0"/>
              <a:t>Soudný, protože obnažuje pravdu; milosrdný, protože ukazuje cestu ven – přestaň se vzpírat a přestaň si ubližovat.</a:t>
            </a:r>
          </a:p>
          <a:p>
            <a:endParaRPr lang="cs-CZ" dirty="0"/>
          </a:p>
        </p:txBody>
      </p:sp>
      <p:pic>
        <p:nvPicPr>
          <p:cNvPr id="11266" name="Picture 2" descr="Kicking Against the Goads - The Light of Christ Journey">
            <a:extLst>
              <a:ext uri="{FF2B5EF4-FFF2-40B4-BE49-F238E27FC236}">
                <a16:creationId xmlns:a16="http://schemas.microsoft.com/office/drawing/2014/main" id="{B16B6092-9C7F-6B77-332B-D5092B14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015732"/>
            <a:ext cx="53911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2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5D5D4-6BB1-65EB-35EE-8AD45F96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„Vstaň a vstup(UJ) do města“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3DE3E5-7C6A-805B-B6EE-84096DC67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Originál zní: „</a:t>
            </a:r>
            <a:r>
              <a:rPr lang="cs-CZ" b="1" dirty="0"/>
              <a:t>vstaň a VSTUPUJ do města</a:t>
            </a:r>
            <a:r>
              <a:rPr lang="cs-CZ" dirty="0"/>
              <a:t>“. </a:t>
            </a:r>
          </a:p>
          <a:p>
            <a:r>
              <a:rPr lang="cs-CZ" dirty="0"/>
              <a:t>Krásně zvolená gramatická </a:t>
            </a:r>
            <a:r>
              <a:rPr lang="cs-CZ" dirty="0" err="1"/>
              <a:t>hrátka</a:t>
            </a:r>
            <a:r>
              <a:rPr lang="cs-CZ" dirty="0"/>
              <a:t> evangelisty Lukáše: </a:t>
            </a:r>
          </a:p>
          <a:p>
            <a:r>
              <a:rPr lang="cs-CZ" dirty="0"/>
              <a:t>první sloveso (</a:t>
            </a:r>
            <a:r>
              <a:rPr lang="cs-CZ" b="1" dirty="0"/>
              <a:t>vstát</a:t>
            </a:r>
            <a:r>
              <a:rPr lang="cs-CZ" dirty="0"/>
              <a:t>) je v aoristu (dokonavém jednorázovém minulém času). Vyjadřuje konec dosavadní cesty i života Saula a současně okamžik narození k novému poslání a novému životu.  Teď se to zlomilo: jeho cesta se spojila s cestou těch, které zatýkal proto „že  byli nalezeni byvší na oné cestě (Kristově)“. </a:t>
            </a:r>
          </a:p>
          <a:p>
            <a:r>
              <a:rPr lang="cs-CZ" dirty="0"/>
              <a:t>Druhé sloveso (</a:t>
            </a:r>
            <a:r>
              <a:rPr lang="cs-CZ" b="1" dirty="0"/>
              <a:t>vstoupit</a:t>
            </a:r>
            <a:r>
              <a:rPr lang="cs-CZ" dirty="0"/>
              <a:t>) je nedokonavý rozkazovací způsob přítomného času: (vstupuj – dneska do Damašku, zítra do jiného města). Vyjadřuje trvající směr dlouhodobé mise a novou cestu, cíl a snahu nového života. </a:t>
            </a:r>
          </a:p>
          <a:p>
            <a:r>
              <a:rPr lang="cs-CZ" dirty="0"/>
              <a:t>PO vstupu do Damašku začíná Saul svoji novou cestu a misi půstem a modlitbou</a:t>
            </a:r>
          </a:p>
          <a:p>
            <a:r>
              <a:rPr lang="cs-CZ" dirty="0"/>
              <a:t>V podobném duchu je i verze 26:16: „Vstaň a postav se na nohy (zlom starého života), …. abych tě učinil svědkem a služebníkem (jasný směr nového života a mise)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FB55E4-0AB8-082B-3A3F-D6B165352CAF}"/>
              </a:ext>
            </a:extLst>
          </p:cNvPr>
          <p:cNvSpPr/>
          <p:nvPr/>
        </p:nvSpPr>
        <p:spPr>
          <a:xfrm>
            <a:off x="1676371" y="5367635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Staré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CDA9BC-A57A-F838-C0CF-5DF0B36F4B2A}"/>
              </a:ext>
            </a:extLst>
          </p:cNvPr>
          <p:cNvSpPr/>
          <p:nvPr/>
        </p:nvSpPr>
        <p:spPr>
          <a:xfrm>
            <a:off x="8466596" y="5300960"/>
            <a:ext cx="1888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Nové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35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03BDA01-5E87-F817-6286-3E626397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4"/>
            <a:ext cx="3275013" cy="1325102"/>
          </a:xfrm>
        </p:spPr>
        <p:txBody>
          <a:bodyPr/>
          <a:lstStyle/>
          <a:p>
            <a:pPr algn="ctr"/>
            <a:r>
              <a:rPr lang="cs-CZ" b="1" dirty="0"/>
              <a:t>Tři verze této události  v knize Skutků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ED2A2B79-20B1-3CBE-14DB-1FDD3162C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/>
              <a:t>Sk  9:1-9;.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/>
              <a:t>Sk 22:6-11;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/>
              <a:t>Sk 26:12-18 </a:t>
            </a:r>
          </a:p>
        </p:txBody>
      </p:sp>
      <p:pic>
        <p:nvPicPr>
          <p:cNvPr id="2050" name="Picture 2" descr="Papyrus 45 - Wikipedia">
            <a:extLst>
              <a:ext uri="{FF2B5EF4-FFF2-40B4-BE49-F238E27FC236}">
                <a16:creationId xmlns:a16="http://schemas.microsoft.com/office/drawing/2014/main" id="{FD4B1FF4-E77C-BE50-E4C0-1433EBA58F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7" y="1390650"/>
            <a:ext cx="625206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259BA6-445D-DF7E-5901-151E829A17B7}"/>
              </a:ext>
            </a:extLst>
          </p:cNvPr>
          <p:cNvSpPr txBox="1"/>
          <p:nvPr/>
        </p:nvSpPr>
        <p:spPr>
          <a:xfrm>
            <a:off x="6642054" y="4600575"/>
            <a:ext cx="4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Papyrus 45 (cca 250)</a:t>
            </a:r>
          </a:p>
        </p:txBody>
      </p:sp>
    </p:spTree>
    <p:extLst>
      <p:ext uri="{BB962C8B-B14F-4D97-AF65-F5344CB8AC3E}">
        <p14:creationId xmlns:p14="http://schemas.microsoft.com/office/powerpoint/2010/main" val="351757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427A8E-11AA-4C13-0620-885EB39D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„3 dny neviděl, nejedl, ani nepil“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4C30CDD-4296-1285-4AA3-A8EFC01A7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Saulovy tři dny slepoty</a:t>
            </a:r>
            <a:r>
              <a:rPr lang="cs-CZ" dirty="0"/>
              <a:t> nejsou jen fyzické omezení.</a:t>
            </a:r>
            <a:br>
              <a:rPr lang="cs-CZ" dirty="0"/>
            </a:br>
            <a:r>
              <a:rPr lang="cs-CZ" dirty="0"/>
              <a:t>Jsou to </a:t>
            </a:r>
            <a:r>
              <a:rPr lang="cs-CZ" b="1" dirty="0"/>
              <a:t>tři dny symbolické smrti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– slepota (tma),</a:t>
            </a:r>
            <a:br>
              <a:rPr lang="cs-CZ" dirty="0"/>
            </a:br>
            <a:r>
              <a:rPr lang="cs-CZ" dirty="0"/>
              <a:t>– půst (umrtvení starého života),</a:t>
            </a:r>
            <a:br>
              <a:rPr lang="cs-CZ" dirty="0"/>
            </a:br>
            <a:r>
              <a:rPr lang="cs-CZ" dirty="0"/>
              <a:t>– nečinnost (stažení se z děje).</a:t>
            </a:r>
          </a:p>
          <a:p>
            <a:r>
              <a:rPr lang="cs-CZ" dirty="0"/>
              <a:t>A pak přichází </a:t>
            </a:r>
            <a:r>
              <a:rPr lang="cs-CZ" b="1" dirty="0"/>
              <a:t>třetí den</a:t>
            </a:r>
            <a:r>
              <a:rPr lang="cs-CZ" dirty="0"/>
              <a:t> – příchod </a:t>
            </a:r>
            <a:r>
              <a:rPr lang="cs-CZ" dirty="0" err="1"/>
              <a:t>Ananiáše</a:t>
            </a:r>
            <a:r>
              <a:rPr lang="cs-CZ" dirty="0"/>
              <a:t>, „odpadnutí šupin“ a křest.</a:t>
            </a:r>
            <a:br>
              <a:rPr lang="cs-CZ" dirty="0"/>
            </a:br>
            <a:r>
              <a:rPr lang="cs-CZ" dirty="0"/>
              <a:t>Tedy </a:t>
            </a:r>
            <a:r>
              <a:rPr lang="cs-CZ" b="1" dirty="0"/>
              <a:t>vzkříšení nového člověka.</a:t>
            </a:r>
            <a:endParaRPr lang="cs-CZ" dirty="0"/>
          </a:p>
          <a:p>
            <a:endParaRPr lang="cs-CZ" dirty="0"/>
          </a:p>
        </p:txBody>
      </p:sp>
      <p:pic>
        <p:nvPicPr>
          <p:cNvPr id="14338" name="Picture 2" descr="Tuesday: Ananias's Visit | Sabbath School Net">
            <a:extLst>
              <a:ext uri="{FF2B5EF4-FFF2-40B4-BE49-F238E27FC236}">
                <a16:creationId xmlns:a16="http://schemas.microsoft.com/office/drawing/2014/main" id="{C69C334E-CC6D-C72E-1543-D6AA4C173D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r="35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9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2A985-BFCE-6405-73C3-A21F8D3C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SAUL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D1C24-D4B0-6807-2F25-899DE8B8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Tarsus</a:t>
            </a:r>
            <a:r>
              <a:rPr lang="cs-CZ" dirty="0"/>
              <a:t> v </a:t>
            </a:r>
            <a:r>
              <a:rPr lang="cs-CZ" dirty="0" err="1"/>
              <a:t>Kilíkii</a:t>
            </a:r>
            <a:endParaRPr lang="cs-CZ" dirty="0"/>
          </a:p>
          <a:p>
            <a:r>
              <a:rPr lang="cs-CZ" dirty="0"/>
              <a:t>Ultraortodoxní otec (syn farizeje)</a:t>
            </a:r>
          </a:p>
          <a:p>
            <a:r>
              <a:rPr lang="cs-CZ" dirty="0" err="1"/>
              <a:t>Rabbí</a:t>
            </a:r>
            <a:r>
              <a:rPr lang="cs-CZ" dirty="0"/>
              <a:t> </a:t>
            </a:r>
            <a:r>
              <a:rPr lang="cs-CZ" dirty="0" err="1"/>
              <a:t>Gamaliel</a:t>
            </a:r>
            <a:r>
              <a:rPr lang="cs-CZ" dirty="0"/>
              <a:t> II.</a:t>
            </a:r>
          </a:p>
          <a:p>
            <a:r>
              <a:rPr lang="cs-CZ" dirty="0"/>
              <a:t>Farizej </a:t>
            </a:r>
          </a:p>
          <a:p>
            <a:r>
              <a:rPr lang="cs-CZ" dirty="0" err="1"/>
              <a:t>Sanhedrin</a:t>
            </a:r>
            <a:endParaRPr lang="cs-CZ" dirty="0"/>
          </a:p>
          <a:p>
            <a:r>
              <a:rPr lang="cs-CZ" dirty="0" err="1"/>
              <a:t>Kylikijská</a:t>
            </a:r>
            <a:r>
              <a:rPr lang="cs-CZ" dirty="0"/>
              <a:t> synagoga</a:t>
            </a:r>
          </a:p>
          <a:p>
            <a:r>
              <a:rPr lang="cs-CZ" dirty="0"/>
              <a:t>Štěpán 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C911DF-B0D7-73C1-791D-BCAC65A2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660353" y="4147479"/>
            <a:ext cx="991292" cy="105851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5362" name="Picture 2" descr="Saul of Tarsus: A Biography of the Apostle Paul : Murray, Matthew,  LifeCaps: Amazon.com.au: Books">
            <a:extLst>
              <a:ext uri="{FF2B5EF4-FFF2-40B4-BE49-F238E27FC236}">
                <a16:creationId xmlns:a16="http://schemas.microsoft.com/office/drawing/2014/main" id="{DDAD5A33-5782-F056-68BF-B7064360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381350"/>
            <a:ext cx="2089117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96E6C36-85F0-74C9-A4FC-2D68C2D6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dosud víme o Saulovi: rekapitulace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E14092-2C25-4EA9-E4A5-6823525C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929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Původ </a:t>
            </a:r>
            <a:r>
              <a:rPr lang="cs-CZ" dirty="0" err="1"/>
              <a:t>Tarsus</a:t>
            </a:r>
            <a:r>
              <a:rPr lang="cs-CZ" dirty="0"/>
              <a:t> v </a:t>
            </a:r>
            <a:r>
              <a:rPr lang="cs-CZ" dirty="0" err="1"/>
              <a:t>Kilíkii</a:t>
            </a:r>
            <a:r>
              <a:rPr lang="cs-CZ" dirty="0"/>
              <a:t>: bohatá provincie, svobodné římské město, stoická metropole středomoří</a:t>
            </a:r>
          </a:p>
          <a:p>
            <a:r>
              <a:rPr lang="cs-CZ" dirty="0"/>
              <a:t>Plynná znalost řečtiny, latiny, hebrejštiny i aramejštiny</a:t>
            </a:r>
          </a:p>
          <a:p>
            <a:r>
              <a:rPr lang="cs-CZ" dirty="0"/>
              <a:t>Ultrakonzervativní otec a přísná výchova (byl vychován „</a:t>
            </a:r>
            <a:r>
              <a:rPr lang="cs-CZ" i="1" dirty="0"/>
              <a:t>en té </a:t>
            </a:r>
            <a:r>
              <a:rPr lang="cs-CZ" i="1" dirty="0" err="1"/>
              <a:t>akribeia</a:t>
            </a:r>
            <a:r>
              <a:rPr lang="cs-CZ" i="1" dirty="0"/>
              <a:t> tou </a:t>
            </a:r>
            <a:r>
              <a:rPr lang="cs-CZ" i="1" dirty="0" err="1"/>
              <a:t>patros</a:t>
            </a:r>
            <a:r>
              <a:rPr lang="cs-CZ" dirty="0"/>
              <a:t>“ – v přísnosti otců</a:t>
            </a:r>
          </a:p>
          <a:p>
            <a:r>
              <a:rPr lang="cs-CZ" dirty="0"/>
              <a:t>Věk 15 – 18 otec svého mimořádně talentovaného syna posílá do Jeruzaléma, aby se učil pod nejproslulejším rabínem tehdejší doby: obrovský </a:t>
            </a:r>
            <a:r>
              <a:rPr lang="cs-CZ" dirty="0" err="1"/>
              <a:t>vliuv</a:t>
            </a:r>
            <a:r>
              <a:rPr lang="cs-CZ" dirty="0"/>
              <a:t> a bohatství vynaloženo na studium u </a:t>
            </a:r>
            <a:r>
              <a:rPr lang="cs-CZ" dirty="0" err="1"/>
              <a:t>rabbiho</a:t>
            </a:r>
            <a:r>
              <a:rPr lang="cs-CZ" dirty="0"/>
              <a:t> </a:t>
            </a:r>
            <a:r>
              <a:rPr lang="cs-CZ" dirty="0" err="1"/>
              <a:t>Gamaliela</a:t>
            </a:r>
            <a:r>
              <a:rPr lang="cs-CZ" dirty="0"/>
              <a:t> II. </a:t>
            </a:r>
          </a:p>
          <a:p>
            <a:r>
              <a:rPr lang="cs-CZ" dirty="0"/>
              <a:t>Farizej: hnutí cca 6500 mužů, kteří „plotem kolem Tóry“ a poslušností zákonům chtěli přimět Boha k urychlení poslání mesiáše. </a:t>
            </a:r>
          </a:p>
          <a:p>
            <a:r>
              <a:rPr lang="cs-CZ" dirty="0"/>
              <a:t>Patřil k nejradikálnější frakci (ultraortodoxní)</a:t>
            </a:r>
          </a:p>
          <a:p>
            <a:r>
              <a:rPr lang="cs-CZ" dirty="0"/>
              <a:t>Jeho otec měl sen, že Saul jednou usedne v </a:t>
            </a:r>
            <a:r>
              <a:rPr lang="cs-CZ" dirty="0" err="1"/>
              <a:t>sanhedrinu</a:t>
            </a:r>
            <a:r>
              <a:rPr lang="cs-CZ" dirty="0"/>
              <a:t> a rodině přinese prestiž a čest. Saul proto horlivě studuje a snaží se ukázat před členy </a:t>
            </a:r>
            <a:r>
              <a:rPr lang="cs-CZ" dirty="0" err="1"/>
              <a:t>sanhedrinu</a:t>
            </a:r>
            <a:r>
              <a:rPr lang="cs-CZ" dirty="0"/>
              <a:t> a kněžími, že je hoden (Štěpán, vyžádání pověření k zatýkání)</a:t>
            </a:r>
          </a:p>
          <a:p>
            <a:r>
              <a:rPr lang="cs-CZ" dirty="0"/>
              <a:t>Navštěvuje </a:t>
            </a:r>
            <a:r>
              <a:rPr lang="cs-CZ" dirty="0" err="1"/>
              <a:t>kylikijskou</a:t>
            </a:r>
            <a:r>
              <a:rPr lang="cs-CZ" dirty="0"/>
              <a:t> synagogu v Jeruzalémě a pravděpodobně je iniciátorem hádek této synagogy se Štěpánem a taktéž iniciátorem jeho zatčení. </a:t>
            </a:r>
          </a:p>
          <a:p>
            <a:r>
              <a:rPr lang="cs-CZ" dirty="0"/>
              <a:t>Přítomen u Štěpánové řeči v </a:t>
            </a:r>
            <a:r>
              <a:rPr lang="cs-CZ" dirty="0" err="1"/>
              <a:t>sanhedrinu</a:t>
            </a:r>
            <a:r>
              <a:rPr lang="cs-CZ" dirty="0"/>
              <a:t>: před tím argumentačně poražen </a:t>
            </a:r>
            <a:r>
              <a:rPr lang="cs-CZ" dirty="0" err="1"/>
              <a:t>Štepánem</a:t>
            </a:r>
            <a:r>
              <a:rPr lang="cs-CZ" dirty="0"/>
              <a:t> v hádkách na ulici, nyní je svědkem </a:t>
            </a:r>
            <a:r>
              <a:rPr lang="cs-CZ" dirty="0" err="1"/>
              <a:t>znemožněněí</a:t>
            </a:r>
            <a:r>
              <a:rPr lang="cs-CZ" dirty="0"/>
              <a:t> kněží Štěpánem.</a:t>
            </a:r>
          </a:p>
        </p:txBody>
      </p:sp>
    </p:spTree>
    <p:extLst>
      <p:ext uri="{BB962C8B-B14F-4D97-AF65-F5344CB8AC3E}">
        <p14:creationId xmlns:p14="http://schemas.microsoft.com/office/powerpoint/2010/main" val="192957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1E42E-1A53-5690-5227-0E378D8C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804519"/>
            <a:ext cx="1034037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Sk 9:1: „</a:t>
            </a:r>
            <a:r>
              <a:rPr lang="cs-CZ" sz="2800" i="1" cap="none" dirty="0"/>
              <a:t>Saul nepřestával vyhrožovat učedníkům Páně a chtěl je vyhladit</a:t>
            </a:r>
            <a:r>
              <a:rPr lang="cs-CZ" i="1" cap="none" dirty="0"/>
              <a:t>.“ </a:t>
            </a:r>
            <a:br>
              <a:rPr lang="cs-CZ" i="1" cap="none" dirty="0"/>
            </a:br>
            <a:r>
              <a:rPr lang="el-GR" sz="2700" cap="none" dirty="0"/>
              <a:t>Ὁ δὲ Σαῦλος ἔτι </a:t>
            </a:r>
            <a:r>
              <a:rPr lang="el-GR" sz="2700" b="1" cap="none" dirty="0"/>
              <a:t>ἐμπνέων</a:t>
            </a:r>
            <a:r>
              <a:rPr lang="el-GR" sz="2700" cap="none" dirty="0"/>
              <a:t> ἀπειλῆς καὶ φόνου εἰς τοὺς μαθητὰς τοῦ Κυρίου</a:t>
            </a:r>
            <a:br>
              <a:rPr lang="cs-CZ" dirty="0"/>
            </a:br>
            <a:endParaRPr lang="cs-CZ" i="1" cap="non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A353A-500A-172C-2C88-A02DA78A6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015733"/>
            <a:ext cx="8153400" cy="30194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i="1" dirty="0" err="1"/>
              <a:t>Empneuo</a:t>
            </a:r>
            <a:r>
              <a:rPr lang="cs-CZ" i="1" dirty="0"/>
              <a:t>:</a:t>
            </a:r>
            <a:r>
              <a:rPr lang="cs-CZ" dirty="0"/>
              <a:t> „vdychovat“ nikoli „vyhrožovat“; Snaha zastavit a vyhladit toto učení byla doslova „vzduchem“ pro jeho duši s každým nádechem. Žil tímto úkolem každým svým nádechem. </a:t>
            </a:r>
          </a:p>
          <a:p>
            <a:pPr algn="just"/>
            <a:r>
              <a:rPr lang="cs-CZ" dirty="0"/>
              <a:t>Je to umocněno tím, že slovo není v minulém času (vdychoval), ale v příčestí (vdychujíce) – vyjadřuje to trvalou činnost, cestu, směr. </a:t>
            </a:r>
          </a:p>
          <a:p>
            <a:pPr algn="just"/>
            <a:r>
              <a:rPr lang="el-GR" dirty="0"/>
              <a:t>ἀπειλῆς καὶ φόνου</a:t>
            </a:r>
            <a:r>
              <a:rPr lang="cs-CZ" dirty="0"/>
              <a:t>: (</a:t>
            </a:r>
            <a:r>
              <a:rPr lang="cs-CZ" i="1" dirty="0" err="1"/>
              <a:t>apeilés</a:t>
            </a:r>
            <a:r>
              <a:rPr lang="cs-CZ" i="1" dirty="0"/>
              <a:t> </a:t>
            </a:r>
            <a:r>
              <a:rPr lang="cs-CZ" i="1" dirty="0" err="1"/>
              <a:t>kai</a:t>
            </a:r>
            <a:r>
              <a:rPr lang="cs-CZ" i="1" dirty="0"/>
              <a:t> </a:t>
            </a:r>
            <a:r>
              <a:rPr lang="cs-CZ" i="1" dirty="0" err="1"/>
              <a:t>fonů</a:t>
            </a:r>
            <a:r>
              <a:rPr lang="cs-CZ" dirty="0"/>
              <a:t>). </a:t>
            </a:r>
            <a:r>
              <a:rPr lang="cs-CZ" i="1" dirty="0" err="1"/>
              <a:t>Apeilés</a:t>
            </a:r>
            <a:r>
              <a:rPr lang="cs-CZ" dirty="0"/>
              <a:t> neznamená pouze „vyhrůžky“, ale „hrozby“, a to nikoli ledajaké: </a:t>
            </a:r>
          </a:p>
          <a:p>
            <a:pPr algn="just"/>
            <a:r>
              <a:rPr lang="cs-CZ" i="1" dirty="0" err="1"/>
              <a:t>Fonos</a:t>
            </a:r>
            <a:r>
              <a:rPr lang="cs-CZ" dirty="0"/>
              <a:t> byl řecký výraz pro úmyslnou právně neospravedlněnou vraždu. </a:t>
            </a:r>
          </a:p>
          <a:p>
            <a:pPr algn="just"/>
            <a:r>
              <a:rPr lang="cs-CZ" dirty="0"/>
              <a:t>Dychtivý Saul byl pro učedníky „hrozbou povraždění a likvidace“. </a:t>
            </a:r>
          </a:p>
        </p:txBody>
      </p:sp>
      <p:pic>
        <p:nvPicPr>
          <p:cNvPr id="3074" name="Picture 2" descr="Why Did Saul of Tarsus Persecute Christians?">
            <a:extLst>
              <a:ext uri="{FF2B5EF4-FFF2-40B4-BE49-F238E27FC236}">
                <a16:creationId xmlns:a16="http://schemas.microsoft.com/office/drawing/2014/main" id="{A1AA36AA-0D82-88C5-2956-A1D7990D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6" y="2284943"/>
            <a:ext cx="3019424" cy="30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2A16AD-0367-FBDF-E3CF-1FF0645F5230}"/>
              </a:ext>
            </a:extLst>
          </p:cNvPr>
          <p:cNvSpPr txBox="1"/>
          <p:nvPr/>
        </p:nvSpPr>
        <p:spPr>
          <a:xfrm>
            <a:off x="1019175" y="5391150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„SAUL VDYCHUJÍCÍ HROZBU A CHLADNOKREVNÍ VRAŽDU“</a:t>
            </a:r>
          </a:p>
        </p:txBody>
      </p:sp>
    </p:spTree>
    <p:extLst>
      <p:ext uri="{BB962C8B-B14F-4D97-AF65-F5344CB8AC3E}">
        <p14:creationId xmlns:p14="http://schemas.microsoft.com/office/powerpoint/2010/main" val="422123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0FD17-00F1-7682-555A-04D7FB71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6" y="471144"/>
            <a:ext cx="10829924" cy="1049235"/>
          </a:xfrm>
        </p:spPr>
        <p:txBody>
          <a:bodyPr>
            <a:normAutofit fontScale="90000"/>
          </a:bodyPr>
          <a:lstStyle/>
          <a:p>
            <a:r>
              <a:rPr lang="cs-CZ" dirty="0"/>
              <a:t>Sk 9:2: </a:t>
            </a:r>
            <a:r>
              <a:rPr lang="cs-CZ" i="1" cap="none" dirty="0"/>
              <a:t>Šel proto k veleknězi  a vyžádal si od něho doporučující listy pro synagógy v Damašku, aby tam mohl vyhledávat muže i ženy, kteří se hlásí k tomu směru, a přivést je v poutech do Jeruzaléma.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68C45-9AE1-7980-A9F7-F6793275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2015732"/>
            <a:ext cx="8134350" cy="345061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Proč šel k veleknězi?: synagogy po celé říši, které uznávali autoritu jeruzalémského velekněze byly přímo pod jeho správou. Saul se stává vyslancem velekněze a jeho činy i slova reprezentují veleknězovu moc na pověřeném místě. Stráže jej mají bezpečně doprovodit do místa výkonu povolání (dům </a:t>
            </a:r>
            <a:r>
              <a:rPr lang="cs-CZ" dirty="0" err="1"/>
              <a:t>Judův</a:t>
            </a:r>
            <a:r>
              <a:rPr lang="cs-CZ" dirty="0"/>
              <a:t> v židovské čtvrti Damašku), a na základě těchto listin se požaduje totální součinnost místních rabínů a komunity.  Nikoli Saulův doprovod, místní Židé mají pomoci Saulovi zatýkat a dávat do pout. Taková byla praxe.</a:t>
            </a:r>
          </a:p>
          <a:p>
            <a:pPr algn="just"/>
            <a:r>
              <a:rPr lang="cs-CZ" dirty="0"/>
              <a:t>Není zmocněn vykonat náboženský soud, pouze zatýkat, oznámit do Jeruzaléma ukončení mise a když jeruzalémské stráže dojdou do Damašku po druhé, se strážemi dovést průvod zatčených na soud před </a:t>
            </a:r>
            <a:r>
              <a:rPr lang="cs-CZ" dirty="0" err="1"/>
              <a:t>sanhedrin</a:t>
            </a:r>
            <a:r>
              <a:rPr lang="cs-CZ" dirty="0"/>
              <a:t>.  Jeho doprovod však nebyla ozbrojená římská kohorta, ale pár mužů chrámové stráže s koňmi a </a:t>
            </a:r>
            <a:r>
              <a:rPr lang="cs-CZ" dirty="0" err="1"/>
              <a:t>siccary</a:t>
            </a:r>
            <a:r>
              <a:rPr lang="cs-CZ" dirty="0"/>
              <a:t> (větší dýky).</a:t>
            </a:r>
          </a:p>
          <a:p>
            <a:pPr algn="just"/>
            <a:r>
              <a:rPr lang="cs-CZ" dirty="0"/>
              <a:t>Řím toto toleroval: velekněz byl přímo dosazen správcem provincie Judea (prokurátorem) a zodpovídal se Římu za své činy. Popravu vyřčenou soudem nebo kněžími si museli dát Římu vždy oficiálně schválit, pokud dav nezval spravedlnost do vlastních rukou (případ Štěpána).</a:t>
            </a:r>
          </a:p>
          <a:p>
            <a:pPr algn="just"/>
            <a:r>
              <a:rPr lang="cs-CZ" i="1" dirty="0"/>
              <a:t>kteří se hlásí k tomu směru: doslovně: </a:t>
            </a:r>
            <a:r>
              <a:rPr lang="cs-CZ" b="1" i="1" dirty="0"/>
              <a:t>aby kdokoli nalezen byvší na oné cestě </a:t>
            </a:r>
            <a:r>
              <a:rPr lang="cs-CZ" i="1" dirty="0"/>
              <a:t>…. </a:t>
            </a:r>
            <a:r>
              <a:rPr lang="cs-CZ" dirty="0"/>
              <a:t>Lukáš zde krásně nevybírá slovo „učení“, ani „víra“, ani „směr“, ale výraz „cesta“: jako protiklad k Pavlově cestě, která se před Damaškem spojí s cestou těchto lidí – cestou víry v Ježíše</a:t>
            </a:r>
          </a:p>
          <a:p>
            <a:pPr algn="just"/>
            <a:endParaRPr lang="cs-CZ" dirty="0"/>
          </a:p>
        </p:txBody>
      </p:sp>
      <p:pic>
        <p:nvPicPr>
          <p:cNvPr id="4098" name="Picture 2" descr="Bible Fun For Kids: Saul Sees the Light">
            <a:extLst>
              <a:ext uri="{FF2B5EF4-FFF2-40B4-BE49-F238E27FC236}">
                <a16:creationId xmlns:a16="http://schemas.microsoft.com/office/drawing/2014/main" id="{89A3AE5A-71DF-7314-CB25-5D8EC8A7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433638"/>
            <a:ext cx="32480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C7A9B-0A3D-917D-8AAB-D25F7A34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Cesta do Damašku šla přes místa, kde prý Ježíš vykonal své zázraky/ změnil lidi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DDAFD-99FF-540B-F980-28FB9EE7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206646" cy="38897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7 - 10 dní cesty (pamatujme: Saul horlil pro svoji misi a určitě šel rychle)</a:t>
            </a:r>
          </a:p>
          <a:p>
            <a:r>
              <a:rPr lang="cs-CZ" dirty="0"/>
              <a:t>Z Jeruzaléma k mrtvému moři, přes Jordán a podíl Jordánu až ke Galilejskému Jezeru, pak přes Golanské výšiny k Damašku, který ležel na planině pod nimi. Když Saul sestupuje z </a:t>
            </a:r>
            <a:r>
              <a:rPr lang="cs-CZ" dirty="0" err="1"/>
              <a:t>Golan</a:t>
            </a:r>
            <a:r>
              <a:rPr lang="cs-CZ" dirty="0"/>
              <a:t> a vidí v dálce město, stane se ona událost obrácení. </a:t>
            </a:r>
          </a:p>
          <a:p>
            <a:r>
              <a:rPr lang="cs-CZ" b="1" dirty="0"/>
              <a:t>Na 7. den své cesty: číslo Boží plnosti, a pokoje</a:t>
            </a:r>
          </a:p>
          <a:p>
            <a:r>
              <a:rPr lang="cs-CZ" b="1" dirty="0"/>
              <a:t>Saul Putoval přes:</a:t>
            </a:r>
          </a:p>
          <a:p>
            <a:r>
              <a:rPr lang="cs-CZ" i="1" dirty="0"/>
              <a:t>Údolí </a:t>
            </a:r>
            <a:r>
              <a:rPr lang="cs-CZ" i="1" dirty="0" err="1"/>
              <a:t>Kidron</a:t>
            </a:r>
            <a:r>
              <a:rPr lang="cs-CZ" dirty="0"/>
              <a:t>: kamenování Štěpána s jeho slovy: „Pane odpusť jim. Nepočítej jim tento hřích!“</a:t>
            </a:r>
          </a:p>
          <a:p>
            <a:r>
              <a:rPr lang="cs-CZ" i="1" dirty="0" err="1"/>
              <a:t>Betanie</a:t>
            </a:r>
            <a:r>
              <a:rPr lang="cs-CZ" i="1" dirty="0"/>
              <a:t>:</a:t>
            </a:r>
            <a:r>
              <a:rPr lang="cs-CZ" dirty="0"/>
              <a:t> zvěsti o vzkříšení Lazara </a:t>
            </a:r>
          </a:p>
          <a:p>
            <a:r>
              <a:rPr lang="cs-CZ" i="1" dirty="0"/>
              <a:t>Údolí vadí </a:t>
            </a:r>
            <a:r>
              <a:rPr lang="cs-CZ" i="1" dirty="0" err="1"/>
              <a:t>Kert</a:t>
            </a:r>
            <a:r>
              <a:rPr lang="cs-CZ" i="1" dirty="0"/>
              <a:t> k Jerichu</a:t>
            </a:r>
            <a:r>
              <a:rPr lang="cs-CZ" dirty="0"/>
              <a:t>: údolí po němž kráčel milosrdný Samaritán i kněz v Ježíšově podobenství</a:t>
            </a:r>
          </a:p>
          <a:p>
            <a:r>
              <a:rPr lang="cs-CZ" i="1" dirty="0"/>
              <a:t>Cesta podél Jordánu: </a:t>
            </a:r>
            <a:r>
              <a:rPr lang="cs-CZ" dirty="0"/>
              <a:t>Jan Křtitel, který označil Ježíše za Božího Beránka </a:t>
            </a:r>
          </a:p>
          <a:p>
            <a:r>
              <a:rPr lang="cs-CZ" i="1" dirty="0"/>
              <a:t>Jericho: </a:t>
            </a:r>
            <a:r>
              <a:rPr lang="cs-CZ" dirty="0"/>
              <a:t>obrácení bohatého </a:t>
            </a:r>
            <a:r>
              <a:rPr lang="cs-CZ" dirty="0" err="1"/>
              <a:t>Zachea</a:t>
            </a:r>
            <a:r>
              <a:rPr lang="cs-CZ" dirty="0"/>
              <a:t>, který každému vrátí čtyřnásobně co od něj vzal + slepý </a:t>
            </a:r>
            <a:r>
              <a:rPr lang="cs-CZ" dirty="0" err="1"/>
              <a:t>Bartimeus</a:t>
            </a:r>
            <a:r>
              <a:rPr lang="cs-CZ" dirty="0"/>
              <a:t> </a:t>
            </a:r>
          </a:p>
        </p:txBody>
      </p:sp>
      <p:pic>
        <p:nvPicPr>
          <p:cNvPr id="5122" name="Picture 2" descr="Saul of Tarsus (Paul) on the road to Damascus - Carta Jerusalem">
            <a:extLst>
              <a:ext uri="{FF2B5EF4-FFF2-40B4-BE49-F238E27FC236}">
                <a16:creationId xmlns:a16="http://schemas.microsoft.com/office/drawing/2014/main" id="{A8D6EA35-1A93-060E-B54C-38BF4EC8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015732"/>
            <a:ext cx="3275484" cy="32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5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655B93C-BFA4-0089-0261-4525C82C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98" y="597598"/>
            <a:ext cx="10502404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Co najdeme společného s </a:t>
            </a:r>
            <a:r>
              <a:rPr lang="cs-CZ" dirty="0" err="1"/>
              <a:t>Ez</a:t>
            </a:r>
            <a:r>
              <a:rPr lang="cs-CZ" dirty="0"/>
              <a:t> 1:1 – 2: 3-4? </a:t>
            </a:r>
            <a:r>
              <a:rPr lang="cs-CZ" dirty="0" err="1"/>
              <a:t>Iz</a:t>
            </a:r>
            <a:r>
              <a:rPr lang="cs-CZ" dirty="0"/>
              <a:t> 6 A Dan 10?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83BD56-92B8-8192-B6FF-29746BA0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53F30-05AE-8D7D-D08C-CFD6325EB855}"/>
              </a:ext>
            </a:extLst>
          </p:cNvPr>
          <p:cNvSpPr txBox="1"/>
          <p:nvPr/>
        </p:nvSpPr>
        <p:spPr>
          <a:xfrm>
            <a:off x="1000124" y="2141925"/>
            <a:ext cx="3124201" cy="3693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2x oslovení jménem</a:t>
            </a:r>
          </a:p>
          <a:p>
            <a:r>
              <a:rPr lang="cs-CZ" b="1" dirty="0"/>
              <a:t>Saul</a:t>
            </a:r>
            <a:r>
              <a:rPr lang="cs-CZ" dirty="0"/>
              <a:t>: „Saule, Saule, proč mne pronásleduješ?“</a:t>
            </a:r>
          </a:p>
          <a:p>
            <a:r>
              <a:rPr lang="cs-CZ" b="1" dirty="0"/>
              <a:t>Stejný jev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Abrahame, Abrahame</a:t>
            </a:r>
            <a:r>
              <a:rPr lang="cs-CZ" dirty="0"/>
              <a:t> (</a:t>
            </a:r>
            <a:r>
              <a:rPr lang="cs-CZ" dirty="0" err="1"/>
              <a:t>Gn</a:t>
            </a:r>
            <a:r>
              <a:rPr lang="cs-CZ" dirty="0"/>
              <a:t> 22,11)</a:t>
            </a:r>
          </a:p>
          <a:p>
            <a:pPr lvl="1"/>
            <a:r>
              <a:rPr lang="cs-CZ" b="1" dirty="0"/>
              <a:t>Mojžíši, Mojžíši</a:t>
            </a:r>
            <a:r>
              <a:rPr lang="cs-CZ" dirty="0"/>
              <a:t> (Ex 3,4)</a:t>
            </a:r>
          </a:p>
          <a:p>
            <a:pPr lvl="1"/>
            <a:r>
              <a:rPr lang="cs-CZ" b="1" dirty="0"/>
              <a:t>Samueli, Samueli</a:t>
            </a:r>
            <a:r>
              <a:rPr lang="cs-CZ" dirty="0"/>
              <a:t> (1 Sam 3,10)</a:t>
            </a:r>
          </a:p>
          <a:p>
            <a:pPr lvl="1"/>
            <a:r>
              <a:rPr lang="cs-CZ" i="1" dirty="0"/>
              <a:t>Největší patriarcha,</a:t>
            </a:r>
          </a:p>
          <a:p>
            <a:pPr lvl="1"/>
            <a:r>
              <a:rPr lang="cs-CZ" i="1" dirty="0"/>
              <a:t>největší učitel</a:t>
            </a:r>
          </a:p>
          <a:p>
            <a:pPr lvl="1"/>
            <a:r>
              <a:rPr lang="cs-CZ" i="1" dirty="0"/>
              <a:t>první prorok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3372E3-BB17-8ABD-B2C3-A9F37A477EE1}"/>
              </a:ext>
            </a:extLst>
          </p:cNvPr>
          <p:cNvSpPr txBox="1"/>
          <p:nvPr/>
        </p:nvSpPr>
        <p:spPr>
          <a:xfrm>
            <a:off x="4410074" y="2157408"/>
            <a:ext cx="3371852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Teofanie: světlo, sláva, Boží zjevení</a:t>
            </a:r>
          </a:p>
          <a:p>
            <a:r>
              <a:rPr lang="cs-CZ" b="1" dirty="0"/>
              <a:t>Saul</a:t>
            </a:r>
            <a:r>
              <a:rPr lang="cs-CZ" dirty="0"/>
              <a:t>: „Světlo z nebe“ jasnější než slunce (Sk 9,3; 22,6; 26,13).</a:t>
            </a:r>
          </a:p>
          <a:p>
            <a:r>
              <a:rPr lang="cs-CZ" b="1" dirty="0"/>
              <a:t>Paralely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Ezechiel</a:t>
            </a:r>
            <a:r>
              <a:rPr lang="cs-CZ" dirty="0"/>
              <a:t> vidí Boží slávu jako oslnivé světlo (</a:t>
            </a:r>
            <a:r>
              <a:rPr lang="cs-CZ" dirty="0" err="1"/>
              <a:t>Ez</a:t>
            </a:r>
            <a:r>
              <a:rPr lang="cs-CZ" dirty="0"/>
              <a:t> 1).</a:t>
            </a:r>
          </a:p>
          <a:p>
            <a:pPr lvl="1"/>
            <a:r>
              <a:rPr lang="cs-CZ" b="1" dirty="0"/>
              <a:t>Daniel</a:t>
            </a:r>
            <a:r>
              <a:rPr lang="cs-CZ" dirty="0"/>
              <a:t> padá před „mužem v plátně“ zářícím jako blesk (Da 10).</a:t>
            </a:r>
          </a:p>
          <a:p>
            <a:pPr lvl="1"/>
            <a:r>
              <a:rPr lang="cs-CZ" b="1" dirty="0"/>
              <a:t>Mojžíš</a:t>
            </a:r>
            <a:r>
              <a:rPr lang="cs-CZ" dirty="0"/>
              <a:t>: Boží sláva na Sinaji.</a:t>
            </a:r>
          </a:p>
          <a:p>
            <a:pPr lvl="1"/>
            <a:r>
              <a:rPr lang="cs-CZ" b="1" dirty="0"/>
              <a:t>Izajáš</a:t>
            </a:r>
            <a:r>
              <a:rPr lang="cs-CZ" dirty="0"/>
              <a:t>: Chrámové vidění Boží slávy (</a:t>
            </a:r>
            <a:r>
              <a:rPr lang="cs-CZ" dirty="0" err="1"/>
              <a:t>Iz</a:t>
            </a:r>
            <a:r>
              <a:rPr lang="cs-CZ" dirty="0"/>
              <a:t> 6).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A8A841-A10F-A7AB-8B48-74361F673ED1}"/>
              </a:ext>
            </a:extLst>
          </p:cNvPr>
          <p:cNvSpPr txBox="1"/>
          <p:nvPr/>
        </p:nvSpPr>
        <p:spPr>
          <a:xfrm>
            <a:off x="8201134" y="2157408"/>
            <a:ext cx="3305175" cy="424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Pád na zem / zasažení Boží přítomností</a:t>
            </a:r>
          </a:p>
          <a:p>
            <a:r>
              <a:rPr lang="cs-CZ" b="1" dirty="0"/>
              <a:t>Saul</a:t>
            </a:r>
            <a:r>
              <a:rPr lang="cs-CZ" dirty="0"/>
              <a:t>: „Padl na zem“ (Sk 9,4; 22,7; 26,14).</a:t>
            </a:r>
          </a:p>
          <a:p>
            <a:r>
              <a:rPr lang="cs-CZ" b="1" dirty="0"/>
              <a:t>Proroci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Ezechiel</a:t>
            </a:r>
            <a:r>
              <a:rPr lang="cs-CZ" dirty="0"/>
              <a:t>: padá na tvář (</a:t>
            </a:r>
            <a:r>
              <a:rPr lang="cs-CZ" dirty="0" err="1"/>
              <a:t>Ez</a:t>
            </a:r>
            <a:r>
              <a:rPr lang="cs-CZ" dirty="0"/>
              <a:t> 1,28; 3,23).</a:t>
            </a:r>
          </a:p>
          <a:p>
            <a:pPr lvl="1"/>
            <a:r>
              <a:rPr lang="cs-CZ" b="1" dirty="0"/>
              <a:t>Daniel</a:t>
            </a:r>
            <a:r>
              <a:rPr lang="cs-CZ" dirty="0"/>
              <a:t>: upadá do mdlob, třese se (Da 8,17–18; 10,8–9).</a:t>
            </a:r>
          </a:p>
          <a:p>
            <a:pPr lvl="1"/>
            <a:r>
              <a:rPr lang="cs-CZ" b="1" dirty="0"/>
              <a:t>Izajáš</a:t>
            </a:r>
            <a:r>
              <a:rPr lang="cs-CZ" dirty="0"/>
              <a:t>: omdlévá pod Boží slávou (</a:t>
            </a:r>
            <a:r>
              <a:rPr lang="cs-CZ" dirty="0" err="1"/>
              <a:t>Iz</a:t>
            </a:r>
            <a:r>
              <a:rPr lang="cs-CZ" dirty="0"/>
              <a:t> 6,5).</a:t>
            </a:r>
          </a:p>
          <a:p>
            <a:r>
              <a:rPr lang="cs-CZ" dirty="0"/>
              <a:t>V prorockých povoláních je fyzický kolaps běžný element.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8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E03B3-6C7D-D6FC-2241-DCD0C822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4" y="652119"/>
            <a:ext cx="11287124" cy="1049235"/>
          </a:xfrm>
        </p:spPr>
        <p:txBody>
          <a:bodyPr/>
          <a:lstStyle/>
          <a:p>
            <a:r>
              <a:rPr lang="cs-CZ" dirty="0"/>
              <a:t>Co najdeme společného s </a:t>
            </a:r>
            <a:r>
              <a:rPr lang="cs-CZ" dirty="0" err="1"/>
              <a:t>Ez</a:t>
            </a:r>
            <a:r>
              <a:rPr lang="cs-CZ" dirty="0"/>
              <a:t> 1:1 – 2: 3-4? </a:t>
            </a:r>
            <a:r>
              <a:rPr lang="cs-CZ" dirty="0" err="1"/>
              <a:t>Iz</a:t>
            </a:r>
            <a:r>
              <a:rPr lang="cs-CZ" dirty="0"/>
              <a:t> 6 A Dan 10?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51FD8-DED4-203A-0330-242AC9A02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04" y="2015732"/>
            <a:ext cx="2815621" cy="2737243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Boží hlas / dialog</a:t>
            </a:r>
          </a:p>
          <a:p>
            <a:r>
              <a:rPr lang="cs-CZ" b="1" dirty="0"/>
              <a:t>Saul</a:t>
            </a:r>
            <a:r>
              <a:rPr lang="cs-CZ" dirty="0"/>
              <a:t> vede dialog: „Kdo jsi, Pane?“ – „Já jsem Ježíš…“</a:t>
            </a:r>
          </a:p>
          <a:p>
            <a:r>
              <a:rPr lang="cs-CZ" b="1" dirty="0"/>
              <a:t>Paralely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Mojžíš diskutuje s Hospodinem (Ex 3).</a:t>
            </a:r>
          </a:p>
          <a:p>
            <a:pPr lvl="1"/>
            <a:r>
              <a:rPr lang="cs-CZ" dirty="0"/>
              <a:t>Samuel slyší hlas.</a:t>
            </a:r>
          </a:p>
          <a:p>
            <a:pPr lvl="1"/>
            <a:r>
              <a:rPr lang="cs-CZ" dirty="0"/>
              <a:t>Jeremiáš slyší povolání (Jer 1,4–5).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6047F40-5109-9FFA-1B87-4484F38472CD}"/>
              </a:ext>
            </a:extLst>
          </p:cNvPr>
          <p:cNvSpPr txBox="1">
            <a:spLocks/>
          </p:cNvSpPr>
          <p:nvPr/>
        </p:nvSpPr>
        <p:spPr>
          <a:xfrm>
            <a:off x="3166079" y="2015732"/>
            <a:ext cx="3263296" cy="36516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b="1" dirty="0"/>
              <a:t>Sdělení poslání</a:t>
            </a:r>
          </a:p>
          <a:p>
            <a:r>
              <a:rPr lang="cs-CZ" sz="2300" dirty="0"/>
              <a:t>V </a:t>
            </a:r>
            <a:r>
              <a:rPr lang="cs-CZ" sz="2300" b="1" dirty="0"/>
              <a:t>Sk 9</a:t>
            </a:r>
            <a:r>
              <a:rPr lang="cs-CZ" sz="2300" dirty="0"/>
              <a:t> je stručné, ale plně se rozvine v </a:t>
            </a:r>
            <a:r>
              <a:rPr lang="cs-CZ" sz="2300" b="1" dirty="0"/>
              <a:t>Sk 22 a 26</a:t>
            </a:r>
            <a:r>
              <a:rPr lang="cs-CZ" sz="2300" dirty="0"/>
              <a:t>:</a:t>
            </a:r>
          </a:p>
          <a:p>
            <a:pPr lvl="1"/>
            <a:r>
              <a:rPr lang="cs-CZ" sz="2300" dirty="0"/>
              <a:t>Saul bude nástrojem pro </a:t>
            </a:r>
            <a:r>
              <a:rPr lang="cs-CZ" sz="2300" b="1" dirty="0"/>
              <a:t>pohany, krále i Izraelce</a:t>
            </a:r>
            <a:r>
              <a:rPr lang="cs-CZ" sz="2300" dirty="0"/>
              <a:t> (Sk 9,15).</a:t>
            </a:r>
          </a:p>
          <a:p>
            <a:r>
              <a:rPr lang="cs-CZ" sz="2300" b="1" dirty="0"/>
              <a:t>Paralely</a:t>
            </a:r>
            <a:r>
              <a:rPr lang="cs-CZ" sz="2300" dirty="0"/>
              <a:t>:</a:t>
            </a:r>
          </a:p>
          <a:p>
            <a:pPr lvl="1"/>
            <a:r>
              <a:rPr lang="cs-CZ" sz="2300" b="1" dirty="0"/>
              <a:t>Abraham</a:t>
            </a:r>
            <a:r>
              <a:rPr lang="cs-CZ" sz="2300" dirty="0"/>
              <a:t>: má být požehnáním pro národy.</a:t>
            </a:r>
          </a:p>
          <a:p>
            <a:pPr lvl="1"/>
            <a:r>
              <a:rPr lang="cs-CZ" sz="2300" b="1" dirty="0"/>
              <a:t>Izajáš</a:t>
            </a:r>
            <a:r>
              <a:rPr lang="cs-CZ" sz="2300" dirty="0"/>
              <a:t>: poslán k lidu (</a:t>
            </a:r>
            <a:r>
              <a:rPr lang="cs-CZ" sz="2300" dirty="0" err="1"/>
              <a:t>Iz</a:t>
            </a:r>
            <a:r>
              <a:rPr lang="cs-CZ" sz="2300" dirty="0"/>
              <a:t> 6,9).</a:t>
            </a:r>
          </a:p>
          <a:p>
            <a:pPr lvl="1"/>
            <a:r>
              <a:rPr lang="cs-CZ" sz="2300" b="1" dirty="0"/>
              <a:t>Jeremiáš</a:t>
            </a:r>
            <a:r>
              <a:rPr lang="cs-CZ" sz="2300" dirty="0"/>
              <a:t>: poslán „k národům a královstvím“ (Jer 1,10).</a:t>
            </a:r>
          </a:p>
          <a:p>
            <a:pPr lvl="1"/>
            <a:r>
              <a:rPr lang="cs-CZ" sz="2300" b="1" dirty="0"/>
              <a:t>Ezechiel</a:t>
            </a:r>
            <a:r>
              <a:rPr lang="cs-CZ" sz="2300" dirty="0"/>
              <a:t>: poslán ke „vzpurnému domu Izraele“ (</a:t>
            </a:r>
            <a:r>
              <a:rPr lang="cs-CZ" sz="2300" dirty="0" err="1"/>
              <a:t>Ez</a:t>
            </a:r>
            <a:r>
              <a:rPr lang="cs-CZ" sz="2300" dirty="0"/>
              <a:t> 2,3).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6D85E7A-BF43-81A7-BB99-74F35F427B91}"/>
              </a:ext>
            </a:extLst>
          </p:cNvPr>
          <p:cNvSpPr txBox="1">
            <a:spLocks/>
          </p:cNvSpPr>
          <p:nvPr/>
        </p:nvSpPr>
        <p:spPr>
          <a:xfrm>
            <a:off x="6499829" y="2015732"/>
            <a:ext cx="3082321" cy="36516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Zmocnění / naplnění Duchem</a:t>
            </a:r>
          </a:p>
          <a:p>
            <a:r>
              <a:rPr lang="cs-CZ" b="1" dirty="0"/>
              <a:t>Saul</a:t>
            </a:r>
            <a:r>
              <a:rPr lang="cs-CZ" dirty="0"/>
              <a:t>: skrze </a:t>
            </a:r>
            <a:r>
              <a:rPr lang="cs-CZ" dirty="0" err="1"/>
              <a:t>Ananiáše</a:t>
            </a:r>
            <a:r>
              <a:rPr lang="cs-CZ" dirty="0"/>
              <a:t> dostává </a:t>
            </a:r>
            <a:r>
              <a:rPr lang="cs-CZ" b="1" dirty="0"/>
              <a:t>naplnění Duchem svatým</a:t>
            </a:r>
            <a:r>
              <a:rPr lang="cs-CZ" dirty="0"/>
              <a:t> (Sk 9,17).</a:t>
            </a:r>
          </a:p>
          <a:p>
            <a:r>
              <a:rPr lang="cs-CZ" b="1" dirty="0"/>
              <a:t>Proroci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Ezechiel</a:t>
            </a:r>
            <a:r>
              <a:rPr lang="cs-CZ" dirty="0"/>
              <a:t> je naplněn duchem (</a:t>
            </a:r>
            <a:r>
              <a:rPr lang="cs-CZ" dirty="0" err="1"/>
              <a:t>Ez</a:t>
            </a:r>
            <a:r>
              <a:rPr lang="cs-CZ" dirty="0"/>
              <a:t> 2,2; 3,24).</a:t>
            </a:r>
          </a:p>
          <a:p>
            <a:pPr lvl="1"/>
            <a:r>
              <a:rPr lang="cs-CZ" b="1" dirty="0"/>
              <a:t>Mojžíš</a:t>
            </a:r>
            <a:r>
              <a:rPr lang="cs-CZ" dirty="0"/>
              <a:t> – duch vedení.</a:t>
            </a:r>
          </a:p>
          <a:p>
            <a:pPr lvl="1"/>
            <a:r>
              <a:rPr lang="cs-CZ" b="1" dirty="0"/>
              <a:t>Jeremiáš</a:t>
            </a:r>
            <a:r>
              <a:rPr lang="cs-CZ" dirty="0"/>
              <a:t> – „Hospodin vložil svá slova do mých úst“ (Jer 1,9).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EFAFB02-D17C-226B-189A-87E5DA361BE5}"/>
              </a:ext>
            </a:extLst>
          </p:cNvPr>
          <p:cNvSpPr txBox="1">
            <a:spLocks/>
          </p:cNvSpPr>
          <p:nvPr/>
        </p:nvSpPr>
        <p:spPr>
          <a:xfrm>
            <a:off x="9692671" y="2015732"/>
            <a:ext cx="2404079" cy="36516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Poslání k národům</a:t>
            </a:r>
          </a:p>
          <a:p>
            <a:r>
              <a:rPr lang="cs-CZ" b="1" dirty="0"/>
              <a:t>Saul</a:t>
            </a:r>
            <a:r>
              <a:rPr lang="cs-CZ" dirty="0"/>
              <a:t> má být „svědkem všem lidem“ (Sk 22,15; 26,17–20).</a:t>
            </a:r>
          </a:p>
          <a:p>
            <a:r>
              <a:rPr lang="cs-CZ" b="1" dirty="0"/>
              <a:t>Proroci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Abraham – požehnání národům.</a:t>
            </a:r>
          </a:p>
          <a:p>
            <a:pPr lvl="1"/>
            <a:r>
              <a:rPr lang="cs-CZ" dirty="0"/>
              <a:t>Jeremiáš – povolán „nad národy a království“ (Jer 1,10).</a:t>
            </a:r>
          </a:p>
          <a:p>
            <a:pPr lvl="1"/>
            <a:r>
              <a:rPr lang="cs-CZ" dirty="0"/>
              <a:t>Izajáš – světlo pro národy (</a:t>
            </a:r>
            <a:r>
              <a:rPr lang="cs-CZ" dirty="0" err="1"/>
              <a:t>Iz</a:t>
            </a:r>
            <a:r>
              <a:rPr lang="cs-CZ" dirty="0"/>
              <a:t> 42,6; 49,6).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{D8D725B7-C912-4371-BACB-7102B94B76B1}TFc986dd65-aaf0-4d5c-bef9-9c391ee05f7bb0532bc9-f331158f2aee</Template>
  <TotalTime>3397</TotalTime>
  <Words>2582</Words>
  <Application>Microsoft Office PowerPoint</Application>
  <PresentationFormat>Širokoúhlá obrazovka</PresentationFormat>
  <Paragraphs>160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Galerie</vt:lpstr>
      <vt:lpstr>Saulovo obrácení před Damaškem</vt:lpstr>
      <vt:lpstr>Tři verze této události  v knize Skutků</vt:lpstr>
      <vt:lpstr>SAUL opakování</vt:lpstr>
      <vt:lpstr>Co dosud víme o Saulovi: rekapitulace</vt:lpstr>
      <vt:lpstr>Sk 9:1: „Saul nepřestával vyhrožovat učedníkům Páně a chtěl je vyhladit.“  Ὁ δὲ Σαῦλος ἔτι ἐμπνέων ἀπειλῆς καὶ φόνου εἰς τοὺς μαθητὰς τοῦ Κυρίου </vt:lpstr>
      <vt:lpstr>Sk 9:2: Šel proto k veleknězi  a vyžádal si od něho doporučující listy pro synagógy v Damašku, aby tam mohl vyhledávat muže i ženy, kteří se hlásí k tomu směru, a přivést je v poutech do Jeruzaléma.</vt:lpstr>
      <vt:lpstr>Cesta do Damašku šla přes místa, kde prý Ježíš vykonal své zázraky/ změnil lidi </vt:lpstr>
      <vt:lpstr> Co najdeme společného s Ez 1:1 – 2: 3-4? Iz 6 A Dan 10?</vt:lpstr>
      <vt:lpstr>Co najdeme společného s Ez 1:1 – 2: 3-4? Iz 6 A Dan 10?</vt:lpstr>
      <vt:lpstr>Styl této události:   povolání velkého proroka a učitele, nikoli pouze obrácení hříšníka</vt:lpstr>
      <vt:lpstr>Saulovo obrácení</vt:lpstr>
      <vt:lpstr>Zazářilo světlo περιηστραψα</vt:lpstr>
      <vt:lpstr>Uslyšel hlas </vt:lpstr>
      <vt:lpstr>Právě proto neměly stráže důvod saula zadržet ani se od něj distancovat.</vt:lpstr>
      <vt:lpstr>Proč mě pronásleduješ?</vt:lpstr>
      <vt:lpstr>Kdo jsi, Pane? „Mí attá  adoní?“</vt:lpstr>
      <vt:lpstr>„Já jsem ježíš, kterého ty pronásleduješ“</vt:lpstr>
      <vt:lpstr>„Marně se vzpíráš proti bodcům“ (Sk 26:15)</vt:lpstr>
      <vt:lpstr>„Vstaň a vstup(UJ) do města“</vt:lpstr>
      <vt:lpstr>„3 dny neviděl, nejedl, ani nepil“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Devečka</dc:creator>
  <cp:lastModifiedBy>Michal Devečka</cp:lastModifiedBy>
  <cp:revision>4</cp:revision>
  <dcterms:created xsi:type="dcterms:W3CDTF">2025-12-09T07:03:16Z</dcterms:created>
  <dcterms:modified xsi:type="dcterms:W3CDTF">2025-12-11T15:40:28Z</dcterms:modified>
</cp:coreProperties>
</file>