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61" r:id="rId3"/>
    <p:sldId id="262" r:id="rId4"/>
    <p:sldId id="263" r:id="rId5"/>
    <p:sldId id="259" r:id="rId6"/>
    <p:sldId id="257" r:id="rId7"/>
    <p:sldId id="258" r:id="rId8"/>
    <p:sldId id="264" r:id="rId9"/>
    <p:sldId id="265" r:id="rId10"/>
    <p:sldId id="266" r:id="rId11"/>
    <p:sldId id="267" r:id="rId12"/>
    <p:sldId id="275" r:id="rId13"/>
    <p:sldId id="268" r:id="rId14"/>
    <p:sldId id="269" r:id="rId15"/>
    <p:sldId id="271" r:id="rId16"/>
    <p:sldId id="270"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3F2278-EA07-44D2-8ACE-1A08F34ABC1A}" type="datetimeFigureOut">
              <a:rPr lang="cs-CZ" smtClean="0"/>
              <a:t>18.12.2025</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68A43-4635-4B43-BC19-06DDC6D5A03A}" type="slidenum">
              <a:rPr lang="cs-CZ" smtClean="0"/>
              <a:t>‹#›</a:t>
            </a:fld>
            <a:endParaRPr lang="cs-CZ" dirty="0"/>
          </a:p>
        </p:txBody>
      </p:sp>
    </p:spTree>
    <p:extLst>
      <p:ext uri="{BB962C8B-B14F-4D97-AF65-F5344CB8AC3E}">
        <p14:creationId xmlns:p14="http://schemas.microsoft.com/office/powerpoint/2010/main" val="170213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6D368A43-4635-4B43-BC19-06DDC6D5A03A}" type="slidenum">
              <a:rPr lang="cs-CZ" smtClean="0"/>
              <a:t>2</a:t>
            </a:fld>
            <a:endParaRPr lang="cs-CZ"/>
          </a:p>
        </p:txBody>
      </p:sp>
    </p:spTree>
    <p:extLst>
      <p:ext uri="{BB962C8B-B14F-4D97-AF65-F5344CB8AC3E}">
        <p14:creationId xmlns:p14="http://schemas.microsoft.com/office/powerpoint/2010/main" val="549409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cs-CZ"/>
              <a:t>Kliknutím lze upravit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12/18/2025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cs-CZ"/>
              <a:t>Kliknutím lze upravit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dirty="0"/>
              <a:t>12/18/2025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447191" y="2824269"/>
            <a:ext cx="4645152" cy="264445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412362" y="2821491"/>
            <a:ext cx="4645152" cy="263737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na ikonu přidáte obrázek.</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12/18/2025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12/18/2025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F60700-43F3-07B5-53D8-E9CC35D19B3B}"/>
              </a:ext>
            </a:extLst>
          </p:cNvPr>
          <p:cNvSpPr>
            <a:spLocks noGrp="1"/>
          </p:cNvSpPr>
          <p:nvPr>
            <p:ph type="ctrTitle"/>
          </p:nvPr>
        </p:nvSpPr>
        <p:spPr/>
        <p:txBody>
          <a:bodyPr/>
          <a:lstStyle/>
          <a:p>
            <a:r>
              <a:rPr lang="cs-CZ" dirty="0"/>
              <a:t>Saulův kontakt s církví  v Damašku</a:t>
            </a:r>
          </a:p>
        </p:txBody>
      </p:sp>
      <p:sp>
        <p:nvSpPr>
          <p:cNvPr id="3" name="Podnadpis 2">
            <a:extLst>
              <a:ext uri="{FF2B5EF4-FFF2-40B4-BE49-F238E27FC236}">
                <a16:creationId xmlns:a16="http://schemas.microsoft.com/office/drawing/2014/main" id="{80E67CDC-C515-8F74-E660-C06A7DD7393A}"/>
              </a:ext>
            </a:extLst>
          </p:cNvPr>
          <p:cNvSpPr>
            <a:spLocks noGrp="1"/>
          </p:cNvSpPr>
          <p:nvPr>
            <p:ph type="subTitle" idx="1"/>
          </p:nvPr>
        </p:nvSpPr>
        <p:spPr/>
        <p:txBody>
          <a:bodyPr>
            <a:normAutofit/>
          </a:bodyPr>
          <a:lstStyle/>
          <a:p>
            <a:pPr algn="ctr"/>
            <a:r>
              <a:rPr lang="cs-CZ" sz="3200" b="1" dirty="0"/>
              <a:t>Sk 9,10–25</a:t>
            </a:r>
          </a:p>
        </p:txBody>
      </p:sp>
    </p:spTree>
    <p:extLst>
      <p:ext uri="{BB962C8B-B14F-4D97-AF65-F5344CB8AC3E}">
        <p14:creationId xmlns:p14="http://schemas.microsoft.com/office/powerpoint/2010/main" val="15906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C65CB3-3CCC-7003-A488-1CD21C0990FB}"/>
              </a:ext>
            </a:extLst>
          </p:cNvPr>
          <p:cNvSpPr>
            <a:spLocks noGrp="1"/>
          </p:cNvSpPr>
          <p:nvPr>
            <p:ph type="title"/>
          </p:nvPr>
        </p:nvSpPr>
        <p:spPr>
          <a:xfrm>
            <a:off x="411480" y="288265"/>
            <a:ext cx="6903720" cy="1129055"/>
          </a:xfrm>
        </p:spPr>
        <p:txBody>
          <a:bodyPr/>
          <a:lstStyle/>
          <a:p>
            <a:r>
              <a:rPr lang="cs-CZ" dirty="0" err="1"/>
              <a:t>Ananiáš</a:t>
            </a:r>
            <a:r>
              <a:rPr lang="cs-CZ" dirty="0"/>
              <a:t> nazývá Saula bratrem</a:t>
            </a:r>
          </a:p>
        </p:txBody>
      </p:sp>
      <p:sp>
        <p:nvSpPr>
          <p:cNvPr id="4" name="Zástupný text 3">
            <a:extLst>
              <a:ext uri="{FF2B5EF4-FFF2-40B4-BE49-F238E27FC236}">
                <a16:creationId xmlns:a16="http://schemas.microsoft.com/office/drawing/2014/main" id="{93244BB2-174B-59B7-AE98-DAD14CD14EE1}"/>
              </a:ext>
            </a:extLst>
          </p:cNvPr>
          <p:cNvSpPr>
            <a:spLocks noGrp="1"/>
          </p:cNvSpPr>
          <p:nvPr>
            <p:ph type="body" sz="half" idx="2"/>
          </p:nvPr>
        </p:nvSpPr>
        <p:spPr/>
        <p:txBody>
          <a:bodyPr>
            <a:normAutofit fontScale="85000" lnSpcReduction="20000"/>
          </a:bodyPr>
          <a:lstStyle/>
          <a:p>
            <a:r>
              <a:rPr lang="cs-CZ" dirty="0"/>
              <a:t>Židé se běžně oslovovali slovy „bratře/sestro“. Zde však toto oslovení nabývá jiný význam z úst </a:t>
            </a:r>
            <a:r>
              <a:rPr lang="cs-CZ" dirty="0" err="1"/>
              <a:t>Ananiáše</a:t>
            </a:r>
            <a:r>
              <a:rPr lang="cs-CZ" dirty="0"/>
              <a:t>.</a:t>
            </a:r>
          </a:p>
          <a:p>
            <a:r>
              <a:rPr lang="cs-CZ" dirty="0"/>
              <a:t>Muselo to být hodně těžké pro </a:t>
            </a:r>
            <a:r>
              <a:rPr lang="cs-CZ" dirty="0" err="1"/>
              <a:t>Ananiáše</a:t>
            </a:r>
            <a:r>
              <a:rPr lang="cs-CZ" dirty="0"/>
              <a:t> uznat, že úhlavní nepřítel bude teď nástrojem Páně, skrze kterého přijmou vyvolení nového Izraele pohanské národy celé říše. </a:t>
            </a:r>
          </a:p>
          <a:p>
            <a:r>
              <a:rPr lang="cs-CZ" dirty="0"/>
              <a:t>Přesto se nebouří, ale jde a dokáže to Saulovi říct do očí:  </a:t>
            </a:r>
            <a:r>
              <a:rPr lang="cs-CZ" i="1" dirty="0" err="1"/>
              <a:t>Achí</a:t>
            </a:r>
            <a:r>
              <a:rPr lang="cs-CZ" dirty="0"/>
              <a:t> (</a:t>
            </a:r>
            <a:r>
              <a:rPr lang="cs-CZ" dirty="0" err="1"/>
              <a:t>hebr</a:t>
            </a:r>
            <a:r>
              <a:rPr lang="cs-CZ" dirty="0"/>
              <a:t>. můj bratře) / </a:t>
            </a:r>
            <a:r>
              <a:rPr lang="el-GR" i="1" dirty="0"/>
              <a:t>ἀδελφέ</a:t>
            </a:r>
            <a:r>
              <a:rPr lang="cs-CZ" i="1" dirty="0"/>
              <a:t> </a:t>
            </a:r>
            <a:r>
              <a:rPr lang="cs-CZ" dirty="0"/>
              <a:t>(bratře) – bratře ve víře a v Kristu.</a:t>
            </a:r>
          </a:p>
        </p:txBody>
      </p:sp>
      <p:sp>
        <p:nvSpPr>
          <p:cNvPr id="5" name="TextovéPole 4">
            <a:extLst>
              <a:ext uri="{FF2B5EF4-FFF2-40B4-BE49-F238E27FC236}">
                <a16:creationId xmlns:a16="http://schemas.microsoft.com/office/drawing/2014/main" id="{0CC296D4-6D91-F2C8-29BD-D04DF1E1EB3E}"/>
              </a:ext>
            </a:extLst>
          </p:cNvPr>
          <p:cNvSpPr txBox="1"/>
          <p:nvPr/>
        </p:nvSpPr>
        <p:spPr>
          <a:xfrm>
            <a:off x="2203639" y="1984248"/>
            <a:ext cx="4017783" cy="369332"/>
          </a:xfrm>
          <a:prstGeom prst="rect">
            <a:avLst/>
          </a:prstGeom>
          <a:noFill/>
        </p:spPr>
        <p:txBody>
          <a:bodyPr wrap="square" rtlCol="0">
            <a:spAutoFit/>
          </a:bodyPr>
          <a:lstStyle/>
          <a:p>
            <a:r>
              <a:rPr lang="cs-CZ" dirty="0"/>
              <a:t>„Saule, můj bratře, posílá mě k tobě Pán!</a:t>
            </a:r>
          </a:p>
        </p:txBody>
      </p:sp>
      <p:pic>
        <p:nvPicPr>
          <p:cNvPr id="2050" name="Picture 2" descr="Forget Ananias? A Minor Character In Acts With A Big Role | Forget Ananias?  A Minor Character In Acts With A Big Role">
            <a:extLst>
              <a:ext uri="{FF2B5EF4-FFF2-40B4-BE49-F238E27FC236}">
                <a16:creationId xmlns:a16="http://schemas.microsoft.com/office/drawing/2014/main" id="{AFFB0237-261C-0EA9-37CC-675CDF906F9D}"/>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944" r="2594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662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14F294-6AB4-802B-EB29-5282F560B129}"/>
              </a:ext>
            </a:extLst>
          </p:cNvPr>
          <p:cNvSpPr>
            <a:spLocks noGrp="1"/>
          </p:cNvSpPr>
          <p:nvPr>
            <p:ph type="title"/>
          </p:nvPr>
        </p:nvSpPr>
        <p:spPr>
          <a:xfrm>
            <a:off x="539496" y="626593"/>
            <a:ext cx="6574536" cy="1074191"/>
          </a:xfrm>
        </p:spPr>
        <p:txBody>
          <a:bodyPr>
            <a:normAutofit fontScale="90000"/>
          </a:bodyPr>
          <a:lstStyle/>
          <a:p>
            <a:pPr algn="ctr"/>
            <a:r>
              <a:rPr lang="cs-CZ" dirty="0"/>
              <a:t>Saulův křest</a:t>
            </a:r>
            <a:br>
              <a:rPr lang="cs-CZ" dirty="0"/>
            </a:br>
            <a:r>
              <a:rPr lang="el-GR" cap="none" dirty="0"/>
              <a:t>ἀναστὰς ἐβαπτίσθ</a:t>
            </a:r>
            <a:r>
              <a:rPr lang="cs-CZ" cap="none" dirty="0"/>
              <a:t>: „stanuv, byl pokřtěn“</a:t>
            </a:r>
          </a:p>
        </p:txBody>
      </p:sp>
      <p:sp>
        <p:nvSpPr>
          <p:cNvPr id="4" name="Zástupný text 3">
            <a:extLst>
              <a:ext uri="{FF2B5EF4-FFF2-40B4-BE49-F238E27FC236}">
                <a16:creationId xmlns:a16="http://schemas.microsoft.com/office/drawing/2014/main" id="{A80D3000-1543-8B50-FF74-C95D7A48B2CE}"/>
              </a:ext>
            </a:extLst>
          </p:cNvPr>
          <p:cNvSpPr>
            <a:spLocks noGrp="1"/>
          </p:cNvSpPr>
          <p:nvPr>
            <p:ph type="body" sz="half" idx="2"/>
          </p:nvPr>
        </p:nvSpPr>
        <p:spPr>
          <a:xfrm>
            <a:off x="1450329" y="3145992"/>
            <a:ext cx="5524404" cy="2770176"/>
          </a:xfrm>
        </p:spPr>
        <p:txBody>
          <a:bodyPr>
            <a:normAutofit fontScale="70000" lnSpcReduction="20000"/>
          </a:bodyPr>
          <a:lstStyle/>
          <a:p>
            <a:pPr algn="just"/>
            <a:r>
              <a:rPr lang="cs-CZ" dirty="0"/>
              <a:t>Damaškem protéká veliká řeka </a:t>
            </a:r>
            <a:r>
              <a:rPr lang="cs-CZ" dirty="0" err="1"/>
              <a:t>Baradá</a:t>
            </a:r>
            <a:r>
              <a:rPr lang="cs-CZ" dirty="0"/>
              <a:t>, jejíž ramena procházely celým městem, Damašek byl jedno z mála měst, kde ani jedna část města nebyla bez vodního zdroje. </a:t>
            </a:r>
          </a:p>
          <a:p>
            <a:pPr algn="just"/>
            <a:r>
              <a:rPr lang="cs-CZ" dirty="0"/>
              <a:t>Tehdy se řeka jmenovala </a:t>
            </a:r>
            <a:r>
              <a:rPr lang="cs-CZ" dirty="0" err="1"/>
              <a:t>Abaná</a:t>
            </a:r>
            <a:r>
              <a:rPr lang="cs-CZ" dirty="0"/>
              <a:t>. V jedné z ramen této řeky Saul přijímá křest od </a:t>
            </a:r>
            <a:r>
              <a:rPr lang="cs-CZ" dirty="0" err="1"/>
              <a:t>Ananiáše</a:t>
            </a:r>
            <a:r>
              <a:rPr lang="cs-CZ" dirty="0"/>
              <a:t>. </a:t>
            </a:r>
          </a:p>
          <a:p>
            <a:pPr algn="just"/>
            <a:r>
              <a:rPr lang="cs-CZ" dirty="0"/>
              <a:t>Porovnej s příběhem </a:t>
            </a:r>
            <a:r>
              <a:rPr lang="cs-CZ" dirty="0" err="1"/>
              <a:t>Naámana</a:t>
            </a:r>
            <a:r>
              <a:rPr lang="cs-CZ" dirty="0"/>
              <a:t> Syrského: ten byl jako cizinec očištěn v Jordánu na příkaz proroka </a:t>
            </a:r>
            <a:r>
              <a:rPr lang="cs-CZ" dirty="0" err="1"/>
              <a:t>Elíši</a:t>
            </a:r>
            <a:r>
              <a:rPr lang="cs-CZ" dirty="0"/>
              <a:t>, ač se odvolával právě na čistotu vlastní syrské řeky </a:t>
            </a:r>
            <a:r>
              <a:rPr lang="cs-CZ" dirty="0" err="1"/>
              <a:t>Abaná</a:t>
            </a:r>
            <a:r>
              <a:rPr lang="cs-CZ" dirty="0"/>
              <a:t> v Damašku. Saul to nyní má opačně: je definitivně očištěn ze svého duchovního „malomocenství“ vodou křtu právě v řece </a:t>
            </a:r>
            <a:r>
              <a:rPr lang="cs-CZ" dirty="0" err="1"/>
              <a:t>Abaná</a:t>
            </a:r>
            <a:r>
              <a:rPr lang="cs-CZ" dirty="0"/>
              <a:t>: jako Žid, který je poslán k cizincům (pohanům) </a:t>
            </a:r>
          </a:p>
          <a:p>
            <a:pPr algn="just"/>
            <a:r>
              <a:rPr lang="cs-CZ" i="1" dirty="0" err="1"/>
              <a:t>Anastazó</a:t>
            </a:r>
            <a:r>
              <a:rPr lang="cs-CZ" dirty="0"/>
              <a:t>: znovu vstát / shůry vstát/  od něj slovo </a:t>
            </a:r>
            <a:r>
              <a:rPr lang="cs-CZ" i="1" dirty="0" err="1"/>
              <a:t>anastasis</a:t>
            </a:r>
            <a:r>
              <a:rPr lang="cs-CZ" dirty="0"/>
              <a:t> (vzkříšení)</a:t>
            </a:r>
          </a:p>
        </p:txBody>
      </p:sp>
      <p:pic>
        <p:nvPicPr>
          <p:cNvPr id="3080" name="Picture 8" descr="Barada Main River Damascus Syria Dervish Editorial Stock Photo - Stock  Image | Shutterstock Editorial">
            <a:extLst>
              <a:ext uri="{FF2B5EF4-FFF2-40B4-BE49-F238E27FC236}">
                <a16:creationId xmlns:a16="http://schemas.microsoft.com/office/drawing/2014/main" id="{B2AC3DD8-AB81-97E3-ADB5-A5EBE7A3527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6624" r="26624"/>
          <a:stretch>
            <a:fillRect/>
          </a:stretch>
        </p:blipFill>
        <p:spPr bwMode="auto">
          <a:xfrm>
            <a:off x="8105775" y="930275"/>
            <a:ext cx="2790825"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27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536AAE-07A3-7895-A197-FD11F5E33BE4}"/>
              </a:ext>
            </a:extLst>
          </p:cNvPr>
          <p:cNvSpPr>
            <a:spLocks noGrp="1"/>
          </p:cNvSpPr>
          <p:nvPr>
            <p:ph type="title"/>
          </p:nvPr>
        </p:nvSpPr>
        <p:spPr>
          <a:xfrm>
            <a:off x="2322575" y="452857"/>
            <a:ext cx="4660081" cy="809015"/>
          </a:xfrm>
        </p:spPr>
        <p:txBody>
          <a:bodyPr/>
          <a:lstStyle/>
          <a:p>
            <a:r>
              <a:rPr lang="cs-CZ" dirty="0"/>
              <a:t>Saul jde do </a:t>
            </a:r>
            <a:r>
              <a:rPr lang="cs-CZ" dirty="0" err="1"/>
              <a:t>arábie</a:t>
            </a:r>
            <a:endParaRPr lang="cs-CZ" dirty="0"/>
          </a:p>
        </p:txBody>
      </p:sp>
      <p:sp>
        <p:nvSpPr>
          <p:cNvPr id="4" name="Zástupný text 3">
            <a:extLst>
              <a:ext uri="{FF2B5EF4-FFF2-40B4-BE49-F238E27FC236}">
                <a16:creationId xmlns:a16="http://schemas.microsoft.com/office/drawing/2014/main" id="{5A6260B6-7C2B-D6E2-23B9-67C462F1A31C}"/>
              </a:ext>
            </a:extLst>
          </p:cNvPr>
          <p:cNvSpPr>
            <a:spLocks noGrp="1"/>
          </p:cNvSpPr>
          <p:nvPr>
            <p:ph type="body" sz="half" idx="2"/>
          </p:nvPr>
        </p:nvSpPr>
        <p:spPr>
          <a:xfrm>
            <a:off x="1450329" y="3145991"/>
            <a:ext cx="5524404" cy="3259151"/>
          </a:xfrm>
        </p:spPr>
        <p:txBody>
          <a:bodyPr>
            <a:normAutofit fontScale="70000" lnSpcReduction="20000"/>
          </a:bodyPr>
          <a:lstStyle/>
          <a:p>
            <a:pPr algn="just"/>
            <a:r>
              <a:rPr lang="cs-CZ" dirty="0"/>
              <a:t>Po svém křtu potřebuje Saul přemýšlet a utřídit si myšlenky. Pravděpodobně se věnuje studiu Písma a tomu, jak mluví o Mesiáši. Nejde však na arabský poloostrov, který byl řídce osídlen a tehdy zcela bezvýznamný. </a:t>
            </a:r>
          </a:p>
          <a:p>
            <a:pPr algn="just"/>
            <a:r>
              <a:rPr lang="cs-CZ" dirty="0"/>
              <a:t>Hebrejské slovo </a:t>
            </a:r>
            <a:r>
              <a:rPr lang="cs-CZ" b="1" dirty="0"/>
              <a:t>Araba</a:t>
            </a:r>
            <a:r>
              <a:rPr lang="cs-CZ" dirty="0"/>
              <a:t> znamená pustina. Arábie však bylo dobové  označení právě pro zemi  </a:t>
            </a:r>
            <a:r>
              <a:rPr lang="cs-CZ" dirty="0" err="1"/>
              <a:t>Nabatejců</a:t>
            </a:r>
            <a:r>
              <a:rPr lang="cs-CZ" dirty="0"/>
              <a:t>. Namíří si to pravděpodobně do Palmiry nebo přímo do Petry (pár dní chůze pěšky, nikoli měsíce náročné cesty na Arabský poloostrov), mimo damašské židovské obce, která čeká na začátek jeho zatýkací mise. </a:t>
            </a:r>
          </a:p>
          <a:p>
            <a:pPr algn="just"/>
            <a:r>
              <a:rPr lang="cs-CZ" dirty="0"/>
              <a:t>Nevybírá se ihned ani do Jeruzaléma: to je důležité! Aby nebylo zpochybněno, že se jde učit argumentům přímo od Ježíšových učedníků. To mohlo podkopat věrohodnost jeho povolání za apoštola: byl by pouze žákem apoštolů. Místo toho nachází odpovědi a přehodnocení víry sám z Písma na území </a:t>
            </a:r>
            <a:r>
              <a:rPr lang="cs-CZ" dirty="0" err="1"/>
              <a:t>Nabateje</a:t>
            </a:r>
            <a:r>
              <a:rPr lang="cs-CZ" dirty="0"/>
              <a:t> veden Duchem a svým vzděláním.  </a:t>
            </a:r>
          </a:p>
        </p:txBody>
      </p:sp>
      <p:sp>
        <p:nvSpPr>
          <p:cNvPr id="5" name="TextovéPole 4">
            <a:extLst>
              <a:ext uri="{FF2B5EF4-FFF2-40B4-BE49-F238E27FC236}">
                <a16:creationId xmlns:a16="http://schemas.microsoft.com/office/drawing/2014/main" id="{3B67DC6C-EC31-7C00-0516-D8C1554430DE}"/>
              </a:ext>
            </a:extLst>
          </p:cNvPr>
          <p:cNvSpPr txBox="1"/>
          <p:nvPr/>
        </p:nvSpPr>
        <p:spPr>
          <a:xfrm>
            <a:off x="1581912" y="1527048"/>
            <a:ext cx="5202936" cy="1200329"/>
          </a:xfrm>
          <a:prstGeom prst="rect">
            <a:avLst/>
          </a:prstGeom>
          <a:noFill/>
        </p:spPr>
        <p:txBody>
          <a:bodyPr wrap="square" rtlCol="0">
            <a:spAutoFit/>
          </a:bodyPr>
          <a:lstStyle/>
          <a:p>
            <a:pPr algn="ctr"/>
            <a:r>
              <a:rPr lang="cs-CZ" dirty="0"/>
              <a:t>„</a:t>
            </a:r>
            <a:r>
              <a:rPr lang="cs-CZ" i="1" dirty="0"/>
              <a:t>Tehdy jsem nešel o radu k žádnému člověku,17 ani jsem se nevypravil do Jeruzaléma k těm, kteří byli apoštoly dříve než já, nýbrž odešel jsem do Arábie a potom jsem se zase vrátil do Damašku</a:t>
            </a:r>
            <a:r>
              <a:rPr lang="cs-CZ" dirty="0"/>
              <a:t>.“ Gal 1:16</a:t>
            </a:r>
          </a:p>
        </p:txBody>
      </p:sp>
      <p:pic>
        <p:nvPicPr>
          <p:cNvPr id="9228" name="Picture 12" descr="Site of the ancient city of Petra, Jordan Stock Photo - Alamy">
            <a:extLst>
              <a:ext uri="{FF2B5EF4-FFF2-40B4-BE49-F238E27FC236}">
                <a16:creationId xmlns:a16="http://schemas.microsoft.com/office/drawing/2014/main" id="{F5189AF1-307E-99DA-D1D2-3202B79D870E}"/>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6785" b="67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875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5789A7-FC82-6CBA-2C62-A526C8CC7CD4}"/>
              </a:ext>
            </a:extLst>
          </p:cNvPr>
          <p:cNvSpPr>
            <a:spLocks noGrp="1"/>
          </p:cNvSpPr>
          <p:nvPr>
            <p:ph type="title"/>
          </p:nvPr>
        </p:nvSpPr>
        <p:spPr>
          <a:xfrm>
            <a:off x="1450329" y="1595857"/>
            <a:ext cx="5532328" cy="1065047"/>
          </a:xfrm>
        </p:spPr>
        <p:txBody>
          <a:bodyPr/>
          <a:lstStyle/>
          <a:p>
            <a:pPr algn="ctr"/>
            <a:r>
              <a:rPr lang="cs-CZ" cap="none" dirty="0"/>
              <a:t>„a hned začal v synagógách kázat, že Ježíš je Syn Boží.“</a:t>
            </a:r>
          </a:p>
        </p:txBody>
      </p:sp>
      <p:sp>
        <p:nvSpPr>
          <p:cNvPr id="4" name="Zástupný text 3">
            <a:extLst>
              <a:ext uri="{FF2B5EF4-FFF2-40B4-BE49-F238E27FC236}">
                <a16:creationId xmlns:a16="http://schemas.microsoft.com/office/drawing/2014/main" id="{9CF3696A-3F60-4C55-97DF-585AAC6E132E}"/>
              </a:ext>
            </a:extLst>
          </p:cNvPr>
          <p:cNvSpPr>
            <a:spLocks noGrp="1"/>
          </p:cNvSpPr>
          <p:nvPr>
            <p:ph type="body" sz="half" idx="2"/>
          </p:nvPr>
        </p:nvSpPr>
        <p:spPr>
          <a:xfrm>
            <a:off x="1450329" y="3145991"/>
            <a:ext cx="5524404" cy="2724457"/>
          </a:xfrm>
        </p:spPr>
        <p:txBody>
          <a:bodyPr>
            <a:normAutofit fontScale="70000" lnSpcReduction="20000"/>
          </a:bodyPr>
          <a:lstStyle/>
          <a:p>
            <a:pPr algn="just"/>
            <a:r>
              <a:rPr lang="cs-CZ" dirty="0"/>
              <a:t>Titul Syn Boží (ben-</a:t>
            </a:r>
            <a:r>
              <a:rPr lang="cs-CZ" dirty="0" err="1"/>
              <a:t>elohim</a:t>
            </a:r>
            <a:r>
              <a:rPr lang="cs-CZ" dirty="0"/>
              <a:t> </a:t>
            </a:r>
            <a:r>
              <a:rPr lang="he-IL" dirty="0"/>
              <a:t>בֵּן־אֱלֹהִים</a:t>
            </a:r>
            <a:r>
              <a:rPr lang="cs-CZ" dirty="0"/>
              <a:t>) neznamená uznání Kristova božství. Znamená to uznání jeho královské mesiášské moci. </a:t>
            </a:r>
          </a:p>
          <a:p>
            <a:pPr algn="just"/>
            <a:r>
              <a:rPr lang="cs-CZ" dirty="0"/>
              <a:t>Titul Syn Boží pomazáním u korunovace získával od Boha každý král na izraelském trůnu. Byl ustanoven do role adoptivního Božího Syna. Mesiáš jako Boží dokonalý král měl zákonitě nést tento titul. Saul kázáním o Ježíšově synovství Božím dosvědčuje, že Ježíš je mesiášský král nikoli zákonitě plný Bůh, jako otec. (por. S intronizačními žalmy 2 a 110) </a:t>
            </a:r>
          </a:p>
          <a:p>
            <a:pPr algn="just"/>
            <a:r>
              <a:rPr lang="cs-CZ" dirty="0"/>
              <a:t>Dodnes je hodně diskutovaná otázka, jak přesně Pavel chápal Kristovo božství. Ve smyslu osoby Trojice. </a:t>
            </a:r>
          </a:p>
          <a:p>
            <a:pPr algn="just"/>
            <a:r>
              <a:rPr lang="cs-CZ" dirty="0"/>
              <a:t>Po vzoru farizejské úcty k Izraeli jde nejprve kázat ke svým vlastním soukmenovcům do jejich synagog.</a:t>
            </a:r>
          </a:p>
        </p:txBody>
      </p:sp>
      <p:pic>
        <p:nvPicPr>
          <p:cNvPr id="4098" name="Picture 2" descr="Saul Immediately Begins To Preach Stock Photo - Download Image Now - Jesus  Christ, Synagogue, Bible - iStock">
            <a:extLst>
              <a:ext uri="{FF2B5EF4-FFF2-40B4-BE49-F238E27FC236}">
                <a16:creationId xmlns:a16="http://schemas.microsoft.com/office/drawing/2014/main" id="{FEA4C8F0-69BA-0BC5-0256-89AAA8ECA62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2796" r="2279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85BF412B-CD93-2637-03E5-86DD5A41C57C}"/>
              </a:ext>
            </a:extLst>
          </p:cNvPr>
          <p:cNvSpPr txBox="1"/>
          <p:nvPr/>
        </p:nvSpPr>
        <p:spPr>
          <a:xfrm>
            <a:off x="2368296" y="464332"/>
            <a:ext cx="4956048" cy="523220"/>
          </a:xfrm>
          <a:prstGeom prst="rect">
            <a:avLst/>
          </a:prstGeom>
          <a:noFill/>
        </p:spPr>
        <p:txBody>
          <a:bodyPr wrap="square" rtlCol="0">
            <a:spAutoFit/>
          </a:bodyPr>
          <a:lstStyle/>
          <a:p>
            <a:r>
              <a:rPr lang="cs-CZ" sz="2800" dirty="0"/>
              <a:t>NÁVRAT DO DAMAŠKU</a:t>
            </a:r>
          </a:p>
        </p:txBody>
      </p:sp>
    </p:spTree>
    <p:extLst>
      <p:ext uri="{BB962C8B-B14F-4D97-AF65-F5344CB8AC3E}">
        <p14:creationId xmlns:p14="http://schemas.microsoft.com/office/powerpoint/2010/main" val="688111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0544B89F-E8E1-5802-C236-DEC3C5048306}"/>
              </a:ext>
            </a:extLst>
          </p:cNvPr>
          <p:cNvSpPr>
            <a:spLocks noGrp="1"/>
          </p:cNvSpPr>
          <p:nvPr>
            <p:ph type="title"/>
          </p:nvPr>
        </p:nvSpPr>
        <p:spPr/>
        <p:txBody>
          <a:bodyPr/>
          <a:lstStyle/>
          <a:p>
            <a:r>
              <a:rPr lang="cs-CZ" dirty="0"/>
              <a:t>Intronizační žalmy 2 a 110</a:t>
            </a:r>
          </a:p>
        </p:txBody>
      </p:sp>
      <p:sp>
        <p:nvSpPr>
          <p:cNvPr id="6" name="Zástupný obsah 5">
            <a:extLst>
              <a:ext uri="{FF2B5EF4-FFF2-40B4-BE49-F238E27FC236}">
                <a16:creationId xmlns:a16="http://schemas.microsoft.com/office/drawing/2014/main" id="{17997659-7D42-BE04-60D6-31D45D7299BF}"/>
              </a:ext>
            </a:extLst>
          </p:cNvPr>
          <p:cNvSpPr>
            <a:spLocks noGrp="1"/>
          </p:cNvSpPr>
          <p:nvPr>
            <p:ph sz="half" idx="1"/>
          </p:nvPr>
        </p:nvSpPr>
        <p:spPr/>
        <p:txBody>
          <a:bodyPr>
            <a:normAutofit fontScale="77500" lnSpcReduction="20000"/>
          </a:bodyPr>
          <a:lstStyle/>
          <a:p>
            <a:r>
              <a:rPr lang="cs-CZ" dirty="0"/>
              <a:t>„Já jsem ustanovil svého krále na </a:t>
            </a:r>
            <a:r>
              <a:rPr lang="cs-CZ" dirty="0" err="1"/>
              <a:t>Sijónu</a:t>
            </a:r>
            <a:r>
              <a:rPr lang="cs-CZ" dirty="0"/>
              <a:t>, na své svaté hoře!“  7  Přednesu Hospodinovo rozhodnutí. On mi řekl: „Ty jsi můj syn, já jsem tě dnes zplodil.  8  Požádej, a národy ti předám do dědictví, v trvalé vlastnictví i dálavy země.  9  Rozdrtíš je železnou holí, rozbiješ je jak nádobu z hlíny.“  10  Nuže, králové, mějte rozum, dejte na výstrahu, soudcové země!  11  Služte Hospodinu s bázní a jásejte s chvěním.  </a:t>
            </a:r>
          </a:p>
          <a:p>
            <a:r>
              <a:rPr lang="cs-CZ" dirty="0"/>
              <a:t>Tato slova přednášel král při intronizaci a pomazání veleknězem. Součást intronizační liturgie </a:t>
            </a:r>
          </a:p>
        </p:txBody>
      </p:sp>
      <p:sp>
        <p:nvSpPr>
          <p:cNvPr id="7" name="Zástupný obsah 6">
            <a:extLst>
              <a:ext uri="{FF2B5EF4-FFF2-40B4-BE49-F238E27FC236}">
                <a16:creationId xmlns:a16="http://schemas.microsoft.com/office/drawing/2014/main" id="{40670AC9-9E71-B257-F977-698DAE4ACDA7}"/>
              </a:ext>
            </a:extLst>
          </p:cNvPr>
          <p:cNvSpPr>
            <a:spLocks noGrp="1"/>
          </p:cNvSpPr>
          <p:nvPr>
            <p:ph sz="half" idx="2"/>
          </p:nvPr>
        </p:nvSpPr>
        <p:spPr/>
        <p:txBody>
          <a:bodyPr>
            <a:normAutofit fontScale="77500" lnSpcReduction="20000"/>
          </a:bodyPr>
          <a:lstStyle/>
          <a:p>
            <a:r>
              <a:rPr lang="cs-CZ" dirty="0"/>
              <a:t>Výrok Hospodinův mému pánu: „Zasedni po mé pravici, já ti položím tvé nepřátele za podnoží k nohám.“  2  Hospodin vztáhne žezlo tvé moci ze </a:t>
            </a:r>
            <a:r>
              <a:rPr lang="cs-CZ" dirty="0" err="1"/>
              <a:t>Sijónu</a:t>
            </a:r>
            <a:r>
              <a:rPr lang="cs-CZ" dirty="0"/>
              <a:t>. Panuj uprostřed svých nepřátel!  3  Tvůj lid přijde dobrovolně v den, kdy pohotovost svoláš; v nádheře svatyně jak rosa z lůna úsvitu se objeví tvé mužstvo.  4  Hospodin přísahal a nebude želet: Ty jsi kněz navěky podle </a:t>
            </a:r>
            <a:r>
              <a:rPr lang="cs-CZ" dirty="0" err="1"/>
              <a:t>Malkísedekova</a:t>
            </a:r>
            <a:r>
              <a:rPr lang="cs-CZ" dirty="0"/>
              <a:t> řádu.  5  Panovník ti bude po pravici, rozdrtí v den svého hněvu nepřátelské krále.  6  Bude soudit pronárody – plno mrtvol všude –, on rozdrtí hlavu velké země.  7  Cestou z potoka pít bude, proto vztyčí hlavu.</a:t>
            </a:r>
          </a:p>
        </p:txBody>
      </p:sp>
    </p:spTree>
    <p:extLst>
      <p:ext uri="{BB962C8B-B14F-4D97-AF65-F5344CB8AC3E}">
        <p14:creationId xmlns:p14="http://schemas.microsoft.com/office/powerpoint/2010/main" val="2919398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B878A6-5359-F9A8-5D92-4B4069C071FB}"/>
              </a:ext>
            </a:extLst>
          </p:cNvPr>
          <p:cNvSpPr>
            <a:spLocks noGrp="1"/>
          </p:cNvSpPr>
          <p:nvPr>
            <p:ph type="title"/>
          </p:nvPr>
        </p:nvSpPr>
        <p:spPr/>
        <p:txBody>
          <a:bodyPr/>
          <a:lstStyle/>
          <a:p>
            <a:pPr algn="ctr"/>
            <a:r>
              <a:rPr lang="cs-CZ" cap="none" dirty="0"/>
              <a:t>„dokazujíce, že Ježíš je Mesiáš, přiváděl do úzkých židy žijící v Damašku.“</a:t>
            </a:r>
          </a:p>
        </p:txBody>
      </p:sp>
      <p:sp>
        <p:nvSpPr>
          <p:cNvPr id="4" name="Zástupný text 3">
            <a:extLst>
              <a:ext uri="{FF2B5EF4-FFF2-40B4-BE49-F238E27FC236}">
                <a16:creationId xmlns:a16="http://schemas.microsoft.com/office/drawing/2014/main" id="{7828B632-92E4-1961-D52D-9B64F1E135E7}"/>
              </a:ext>
            </a:extLst>
          </p:cNvPr>
          <p:cNvSpPr>
            <a:spLocks noGrp="1"/>
          </p:cNvSpPr>
          <p:nvPr>
            <p:ph type="body" sz="half" idx="2"/>
          </p:nvPr>
        </p:nvSpPr>
        <p:spPr>
          <a:xfrm>
            <a:off x="1450329" y="3145992"/>
            <a:ext cx="5524404" cy="3145080"/>
          </a:xfrm>
        </p:spPr>
        <p:txBody>
          <a:bodyPr>
            <a:normAutofit fontScale="62500" lnSpcReduction="20000"/>
          </a:bodyPr>
          <a:lstStyle/>
          <a:p>
            <a:r>
              <a:rPr lang="el-GR" dirty="0"/>
              <a:t>Συμβιβάζων</a:t>
            </a:r>
            <a:r>
              <a:rPr lang="cs-CZ" dirty="0"/>
              <a:t> : (dokazujíce), současně znamená „sešívaje“. </a:t>
            </a:r>
          </a:p>
          <a:p>
            <a:r>
              <a:rPr lang="cs-CZ" dirty="0"/>
              <a:t>Saul nyní plně využívá své vzdělání a teologicko-rétorickou genialitu, se kterou byl ustanoven žákem rabího </a:t>
            </a:r>
            <a:r>
              <a:rPr lang="cs-CZ" dirty="0" err="1"/>
              <a:t>Gamaliela</a:t>
            </a:r>
            <a:r>
              <a:rPr lang="cs-CZ" dirty="0"/>
              <a:t> II. </a:t>
            </a:r>
          </a:p>
          <a:p>
            <a:r>
              <a:rPr lang="cs-CZ" dirty="0"/>
              <a:t>Hledá náznaky a důkazy v Písmu a kombinuje je dohromady. Písmo mu dává jasnou odpověď: Kristus je mesiáš.  (por. S </a:t>
            </a:r>
            <a:r>
              <a:rPr lang="cs-CZ" dirty="0" err="1"/>
              <a:t>Lutherovou</a:t>
            </a:r>
            <a:r>
              <a:rPr lang="cs-CZ" dirty="0"/>
              <a:t> tezí: „</a:t>
            </a:r>
            <a:r>
              <a:rPr lang="cs-CZ" dirty="0" err="1"/>
              <a:t>was</a:t>
            </a:r>
            <a:r>
              <a:rPr lang="cs-CZ" dirty="0"/>
              <a:t> </a:t>
            </a:r>
            <a:r>
              <a:rPr lang="cs-CZ" dirty="0" err="1"/>
              <a:t>christum</a:t>
            </a:r>
            <a:r>
              <a:rPr lang="cs-CZ" dirty="0"/>
              <a:t> </a:t>
            </a:r>
            <a:r>
              <a:rPr lang="cs-CZ" dirty="0" err="1"/>
              <a:t>treibet</a:t>
            </a:r>
            <a:r>
              <a:rPr lang="cs-CZ" dirty="0"/>
              <a:t>“)</a:t>
            </a:r>
          </a:p>
          <a:p>
            <a:r>
              <a:rPr lang="cs-CZ" dirty="0"/>
              <a:t>Muži s takovýmto vzděláním a rétorickými dovednostmi i filosofickými antickými znalostmi je stěží </a:t>
            </a:r>
            <a:r>
              <a:rPr lang="cs-CZ" dirty="0" err="1"/>
              <a:t>protiargumentovat</a:t>
            </a:r>
            <a:r>
              <a:rPr lang="cs-CZ" dirty="0"/>
              <a:t>. Proto je tu zmínka, že Židé, včetně vysoce postavených členů synagog, byly Saulovými argumenty hnáni do úzkých. </a:t>
            </a:r>
          </a:p>
          <a:p>
            <a:r>
              <a:rPr lang="cs-CZ" dirty="0"/>
              <a:t>Jediné řešení jak jej zastavit bylo jej zabít, nebo zatknout a poslat </a:t>
            </a:r>
            <a:r>
              <a:rPr lang="cs-CZ" dirty="0" err="1"/>
              <a:t>sanhedrinu</a:t>
            </a:r>
            <a:r>
              <a:rPr lang="cs-CZ" dirty="0"/>
              <a:t>. </a:t>
            </a:r>
          </a:p>
          <a:p>
            <a:r>
              <a:rPr lang="cs-CZ" dirty="0"/>
              <a:t>Saulovy první dny mise se tedy záhy končí fiaskem: útěkem: nevypadá to vůbec tak, že on by byl schopen byl schopen být tou nádobou vyvolení ještě i pro pohany. </a:t>
            </a:r>
          </a:p>
        </p:txBody>
      </p:sp>
      <p:pic>
        <p:nvPicPr>
          <p:cNvPr id="5122" name="Picture 2" descr="TORAH SCROLL BIBLE JEWISH FRAGMENT YEMEN 250 YRS - The Tabernacle &amp; its  vessels | eBay">
            <a:extLst>
              <a:ext uri="{FF2B5EF4-FFF2-40B4-BE49-F238E27FC236}">
                <a16:creationId xmlns:a16="http://schemas.microsoft.com/office/drawing/2014/main" id="{AD8A6B41-4A67-A58E-70EE-C46D45CA98FA}"/>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2937" r="2293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541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DC41D05F-3707-3AD7-2713-AAA35B491A7A}"/>
              </a:ext>
            </a:extLst>
          </p:cNvPr>
          <p:cNvSpPr>
            <a:spLocks noGrp="1"/>
          </p:cNvSpPr>
          <p:nvPr>
            <p:ph type="title"/>
          </p:nvPr>
        </p:nvSpPr>
        <p:spPr/>
        <p:txBody>
          <a:bodyPr/>
          <a:lstStyle/>
          <a:p>
            <a:pPr algn="ctr"/>
            <a:r>
              <a:rPr lang="cs-CZ" dirty="0"/>
              <a:t>Luther: </a:t>
            </a:r>
            <a:br>
              <a:rPr lang="cs-CZ" dirty="0"/>
            </a:br>
            <a:r>
              <a:rPr lang="cs-CZ" dirty="0"/>
              <a:t>„</a:t>
            </a:r>
            <a:r>
              <a:rPr lang="cs-CZ" dirty="0" err="1"/>
              <a:t>was</a:t>
            </a:r>
            <a:r>
              <a:rPr lang="cs-CZ" dirty="0"/>
              <a:t> </a:t>
            </a:r>
            <a:r>
              <a:rPr lang="cs-CZ" dirty="0" err="1"/>
              <a:t>christum</a:t>
            </a:r>
            <a:r>
              <a:rPr lang="cs-CZ" dirty="0"/>
              <a:t> </a:t>
            </a:r>
            <a:r>
              <a:rPr lang="cs-CZ" dirty="0" err="1"/>
              <a:t>treibet</a:t>
            </a:r>
            <a:r>
              <a:rPr lang="cs-CZ" dirty="0"/>
              <a:t>“ (co žene ke Kristu)</a:t>
            </a:r>
          </a:p>
        </p:txBody>
      </p:sp>
      <p:sp>
        <p:nvSpPr>
          <p:cNvPr id="7" name="Zástupný text 6">
            <a:extLst>
              <a:ext uri="{FF2B5EF4-FFF2-40B4-BE49-F238E27FC236}">
                <a16:creationId xmlns:a16="http://schemas.microsoft.com/office/drawing/2014/main" id="{60AAE3EA-DE1A-7FAE-0251-729C882F8CC3}"/>
              </a:ext>
            </a:extLst>
          </p:cNvPr>
          <p:cNvSpPr>
            <a:spLocks noGrp="1"/>
          </p:cNvSpPr>
          <p:nvPr>
            <p:ph idx="1"/>
          </p:nvPr>
        </p:nvSpPr>
        <p:spPr/>
        <p:txBody>
          <a:bodyPr/>
          <a:lstStyle/>
          <a:p>
            <a:r>
              <a:rPr lang="cs-CZ" dirty="0"/>
              <a:t>Na Saulovo </a:t>
            </a:r>
            <a:r>
              <a:rPr lang="el-GR" dirty="0"/>
              <a:t>Συμβιβάζων</a:t>
            </a:r>
            <a:r>
              <a:rPr lang="cs-CZ" dirty="0"/>
              <a:t> (sešívání důkazů, že Kristus je mesiáš), navazuje i Luther svojí metodikou práce s Písmem, která se řídí tezí:  „</a:t>
            </a:r>
            <a:r>
              <a:rPr lang="cs-CZ" dirty="0" err="1"/>
              <a:t>was</a:t>
            </a:r>
            <a:r>
              <a:rPr lang="cs-CZ" dirty="0"/>
              <a:t> </a:t>
            </a:r>
            <a:r>
              <a:rPr lang="cs-CZ" dirty="0" err="1"/>
              <a:t>Christum</a:t>
            </a:r>
            <a:r>
              <a:rPr lang="cs-CZ" dirty="0"/>
              <a:t> </a:t>
            </a:r>
            <a:r>
              <a:rPr lang="cs-CZ" dirty="0" err="1"/>
              <a:t>treibet</a:t>
            </a:r>
            <a:r>
              <a:rPr lang="cs-CZ" dirty="0"/>
              <a:t>“ </a:t>
            </a:r>
          </a:p>
          <a:p>
            <a:r>
              <a:rPr lang="cs-CZ" dirty="0"/>
              <a:t>V předmluvě k svému německému překladu Nového zákona z r. 1522 </a:t>
            </a:r>
            <a:r>
              <a:rPr lang="cs-CZ" dirty="0" err="1"/>
              <a:t>luther</a:t>
            </a:r>
            <a:r>
              <a:rPr lang="cs-CZ" dirty="0"/>
              <a:t> píše: </a:t>
            </a:r>
          </a:p>
          <a:p>
            <a:pPr algn="just"/>
            <a:r>
              <a:rPr lang="cs-CZ" dirty="0"/>
              <a:t>„</a:t>
            </a:r>
            <a:r>
              <a:rPr lang="cs-CZ" b="1" dirty="0"/>
              <a:t>Co žene ke Kristu, to je pravým kamenem zkoušky všech knih, zda jsou apoštolské či nikoli. Neboť co Krista neučí, to není apoštolské, i kdyby to učil Petr nebo Pavel. Naopak, co Krista káže, to by bylo apoštolské, i kdyby to činil Jidáš, </a:t>
            </a:r>
            <a:r>
              <a:rPr lang="cs-CZ" b="1" dirty="0" err="1"/>
              <a:t>Annáš</a:t>
            </a:r>
            <a:r>
              <a:rPr lang="cs-CZ" b="1" dirty="0"/>
              <a:t>, Pilát či Herodes.</a:t>
            </a:r>
            <a:r>
              <a:rPr lang="cs-CZ" dirty="0"/>
              <a:t>“ </a:t>
            </a:r>
          </a:p>
        </p:txBody>
      </p:sp>
    </p:spTree>
    <p:extLst>
      <p:ext uri="{BB962C8B-B14F-4D97-AF65-F5344CB8AC3E}">
        <p14:creationId xmlns:p14="http://schemas.microsoft.com/office/powerpoint/2010/main" val="4178836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DBE20D8-D588-1E36-66F0-C4F9DFF4AD6B}"/>
              </a:ext>
            </a:extLst>
          </p:cNvPr>
          <p:cNvSpPr>
            <a:spLocks noGrp="1"/>
          </p:cNvSpPr>
          <p:nvPr>
            <p:ph type="title"/>
          </p:nvPr>
        </p:nvSpPr>
        <p:spPr>
          <a:xfrm>
            <a:off x="1451206" y="1129513"/>
            <a:ext cx="5306210" cy="1266215"/>
          </a:xfrm>
        </p:spPr>
        <p:txBody>
          <a:bodyPr/>
          <a:lstStyle/>
          <a:p>
            <a:pPr algn="ctr"/>
            <a:r>
              <a:rPr lang="cs-CZ" cap="none" dirty="0"/>
              <a:t>„Po nějaké době se židé uradili, že Saula zabijí“</a:t>
            </a:r>
          </a:p>
        </p:txBody>
      </p:sp>
      <p:sp>
        <p:nvSpPr>
          <p:cNvPr id="6" name="Zástupný text 5">
            <a:extLst>
              <a:ext uri="{FF2B5EF4-FFF2-40B4-BE49-F238E27FC236}">
                <a16:creationId xmlns:a16="http://schemas.microsoft.com/office/drawing/2014/main" id="{C03197B0-A884-74F2-E473-5D7256B21161}"/>
              </a:ext>
            </a:extLst>
          </p:cNvPr>
          <p:cNvSpPr>
            <a:spLocks noGrp="1"/>
          </p:cNvSpPr>
          <p:nvPr>
            <p:ph type="body" sz="half" idx="2"/>
          </p:nvPr>
        </p:nvSpPr>
        <p:spPr>
          <a:xfrm>
            <a:off x="1450329" y="3145992"/>
            <a:ext cx="5524404" cy="2212392"/>
          </a:xfrm>
        </p:spPr>
        <p:txBody>
          <a:bodyPr>
            <a:normAutofit fontScale="77500" lnSpcReduction="20000"/>
          </a:bodyPr>
          <a:lstStyle/>
          <a:p>
            <a:r>
              <a:rPr lang="cs-CZ" dirty="0"/>
              <a:t>Slovo „uradit“ (</a:t>
            </a:r>
            <a:r>
              <a:rPr lang="cs-CZ" b="1" dirty="0" err="1"/>
              <a:t>symboulomai</a:t>
            </a:r>
            <a:r>
              <a:rPr lang="cs-CZ" dirty="0"/>
              <a:t>) je to samé slovo, které Lukáš a s ním i Marek a Matouš užívají k poradě </a:t>
            </a:r>
            <a:r>
              <a:rPr lang="cs-CZ" dirty="0" err="1"/>
              <a:t>sanhedrinu</a:t>
            </a:r>
            <a:r>
              <a:rPr lang="cs-CZ" dirty="0"/>
              <a:t>, která rozhodla o Ježíšově zatčení a smrti. </a:t>
            </a:r>
          </a:p>
          <a:p>
            <a:r>
              <a:rPr lang="cs-CZ" dirty="0"/>
              <a:t>Lukáš nám tu krásně zanechává symboliku, že nyní Saul na vlastním těle poprvé v životě zakusí část utrpení, které snášel samotný ježíš. Saulovi jde poprvé v životě o holý život. </a:t>
            </a:r>
          </a:p>
          <a:p>
            <a:r>
              <a:rPr lang="cs-CZ" dirty="0"/>
              <a:t>Z pronásledovatele se stává poprvé pronásledovaným</a:t>
            </a:r>
          </a:p>
          <a:p>
            <a:r>
              <a:rPr lang="cs-CZ" dirty="0"/>
              <a:t>Poprvé zažívá to, co nedávno sám způsoboval.</a:t>
            </a:r>
          </a:p>
        </p:txBody>
      </p:sp>
      <p:pic>
        <p:nvPicPr>
          <p:cNvPr id="6146" name="Picture 2" descr="The Session of the Sanhedrin | Inspirations">
            <a:extLst>
              <a:ext uri="{FF2B5EF4-FFF2-40B4-BE49-F238E27FC236}">
                <a16:creationId xmlns:a16="http://schemas.microsoft.com/office/drawing/2014/main" id="{9F7CA8EE-155E-F2B7-956A-4FB8295D1CF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686" b="168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70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1DEBF3-03B3-28CB-DD1F-6856D01B6350}"/>
              </a:ext>
            </a:extLst>
          </p:cNvPr>
          <p:cNvSpPr>
            <a:spLocks noGrp="1"/>
          </p:cNvSpPr>
          <p:nvPr>
            <p:ph type="title"/>
          </p:nvPr>
        </p:nvSpPr>
        <p:spPr>
          <a:xfrm>
            <a:off x="2201920" y="558014"/>
            <a:ext cx="4208930" cy="1129055"/>
          </a:xfrm>
        </p:spPr>
        <p:txBody>
          <a:bodyPr/>
          <a:lstStyle/>
          <a:p>
            <a:pPr algn="ctr"/>
            <a:r>
              <a:rPr lang="cs-CZ" dirty="0"/>
              <a:t>Damašek bez římské stráže</a:t>
            </a:r>
          </a:p>
        </p:txBody>
      </p:sp>
      <p:sp>
        <p:nvSpPr>
          <p:cNvPr id="4" name="Zástupný text 3">
            <a:extLst>
              <a:ext uri="{FF2B5EF4-FFF2-40B4-BE49-F238E27FC236}">
                <a16:creationId xmlns:a16="http://schemas.microsoft.com/office/drawing/2014/main" id="{0FD3BB25-36C5-B42F-146C-5BDFC23BB96E}"/>
              </a:ext>
            </a:extLst>
          </p:cNvPr>
          <p:cNvSpPr>
            <a:spLocks noGrp="1"/>
          </p:cNvSpPr>
          <p:nvPr>
            <p:ph type="body" sz="half" idx="2"/>
          </p:nvPr>
        </p:nvSpPr>
        <p:spPr>
          <a:xfrm>
            <a:off x="1450329" y="3145992"/>
            <a:ext cx="5524404" cy="2715312"/>
          </a:xfrm>
        </p:spPr>
        <p:txBody>
          <a:bodyPr>
            <a:normAutofit fontScale="70000" lnSpcReduction="20000"/>
          </a:bodyPr>
          <a:lstStyle/>
          <a:p>
            <a:pPr algn="just"/>
            <a:r>
              <a:rPr lang="cs-CZ" dirty="0"/>
              <a:t>V době vlády císaře </a:t>
            </a:r>
            <a:r>
              <a:rPr lang="cs-CZ" dirty="0" err="1"/>
              <a:t>Caliguly</a:t>
            </a:r>
            <a:r>
              <a:rPr lang="cs-CZ" dirty="0"/>
              <a:t> nabývá na moci vazalské </a:t>
            </a:r>
            <a:r>
              <a:rPr lang="cs-CZ" dirty="0" err="1"/>
              <a:t>Nabatejské</a:t>
            </a:r>
            <a:r>
              <a:rPr lang="cs-CZ" dirty="0"/>
              <a:t> království na území dnešního Jordánska, Sinaje a části Sýrie s hlavním městě v jordánské Petře. </a:t>
            </a:r>
          </a:p>
          <a:p>
            <a:pPr algn="just"/>
            <a:r>
              <a:rPr lang="cs-CZ" dirty="0"/>
              <a:t>Řím odevzdává správu nad městem na pár let do moci vazalského </a:t>
            </a:r>
            <a:r>
              <a:rPr lang="cs-CZ" dirty="0" err="1"/>
              <a:t>nabatejského</a:t>
            </a:r>
            <a:r>
              <a:rPr lang="cs-CZ" dirty="0"/>
              <a:t> krále </a:t>
            </a:r>
            <a:r>
              <a:rPr lang="cs-CZ" dirty="0" err="1"/>
              <a:t>Aretase</a:t>
            </a:r>
            <a:r>
              <a:rPr lang="cs-CZ" dirty="0"/>
              <a:t> IV.  (por. 2kor 11:32)</a:t>
            </a:r>
          </a:p>
          <a:p>
            <a:pPr algn="just"/>
            <a:r>
              <a:rPr lang="cs-CZ" dirty="0"/>
              <a:t>Ve městě tedy nebyla římská posádka, která by Saula jako římského občana mohla ochránit. Navíc ochránit před lynčem nedokázala římská posádka ani Štěpána v Jeruzalémě. </a:t>
            </a:r>
          </a:p>
          <a:p>
            <a:r>
              <a:rPr lang="cs-CZ" dirty="0" err="1"/>
              <a:t>Nabatejský</a:t>
            </a:r>
            <a:r>
              <a:rPr lang="cs-CZ" dirty="0"/>
              <a:t> král byl stejně jak Herodes </a:t>
            </a:r>
            <a:r>
              <a:rPr lang="cs-CZ" b="1" dirty="0" err="1"/>
              <a:t>rex</a:t>
            </a:r>
            <a:r>
              <a:rPr lang="cs-CZ" b="1" dirty="0"/>
              <a:t> </a:t>
            </a:r>
            <a:r>
              <a:rPr lang="cs-CZ" b="1" dirty="0" err="1"/>
              <a:t>socius</a:t>
            </a:r>
            <a:r>
              <a:rPr lang="cs-CZ" b="1" dirty="0"/>
              <a:t> et </a:t>
            </a:r>
            <a:r>
              <a:rPr lang="cs-CZ" b="1" dirty="0" err="1"/>
              <a:t>amicus</a:t>
            </a:r>
            <a:r>
              <a:rPr lang="cs-CZ" b="1" dirty="0"/>
              <a:t> </a:t>
            </a:r>
            <a:r>
              <a:rPr lang="cs-CZ" b="1" dirty="0" err="1"/>
              <a:t>populi</a:t>
            </a:r>
            <a:r>
              <a:rPr lang="cs-CZ" b="1" dirty="0"/>
              <a:t> Romani</a:t>
            </a:r>
            <a:br>
              <a:rPr lang="cs-CZ" dirty="0"/>
            </a:br>
            <a:r>
              <a:rPr lang="cs-CZ" dirty="0"/>
              <a:t>                                                          („král, spojenec a přítel římského lidu“)</a:t>
            </a:r>
          </a:p>
        </p:txBody>
      </p:sp>
      <p:pic>
        <p:nvPicPr>
          <p:cNvPr id="7170" name="Picture 2" descr="OnSite: Petra - Biblical Archaeology Society">
            <a:extLst>
              <a:ext uri="{FF2B5EF4-FFF2-40B4-BE49-F238E27FC236}">
                <a16:creationId xmlns:a16="http://schemas.microsoft.com/office/drawing/2014/main" id="{388F40BF-0385-56FC-FA97-18176129C3BE}"/>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6233" r="2623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2EF95596-492E-06FE-75F4-62DFF14D0148}"/>
              </a:ext>
            </a:extLst>
          </p:cNvPr>
          <p:cNvSpPr txBox="1"/>
          <p:nvPr/>
        </p:nvSpPr>
        <p:spPr>
          <a:xfrm>
            <a:off x="1682496" y="1984248"/>
            <a:ext cx="5129784" cy="923330"/>
          </a:xfrm>
          <a:prstGeom prst="rect">
            <a:avLst/>
          </a:prstGeom>
          <a:noFill/>
        </p:spPr>
        <p:txBody>
          <a:bodyPr wrap="square" rtlCol="0">
            <a:spAutoFit/>
          </a:bodyPr>
          <a:lstStyle/>
          <a:p>
            <a:pPr algn="ctr"/>
            <a:r>
              <a:rPr lang="cs-CZ" i="1" dirty="0"/>
              <a:t>Protože ve dne v noci hlídali i brány, aby ho mohli zahubit, spustili ho učedníci dolů z hradeb v koši po provazech.</a:t>
            </a:r>
          </a:p>
        </p:txBody>
      </p:sp>
    </p:spTree>
    <p:extLst>
      <p:ext uri="{BB962C8B-B14F-4D97-AF65-F5344CB8AC3E}">
        <p14:creationId xmlns:p14="http://schemas.microsoft.com/office/powerpoint/2010/main" val="3477684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B7581C-AE3D-0B11-167B-6933A5BED7F2}"/>
              </a:ext>
            </a:extLst>
          </p:cNvPr>
          <p:cNvSpPr>
            <a:spLocks noGrp="1"/>
          </p:cNvSpPr>
          <p:nvPr>
            <p:ph type="title"/>
          </p:nvPr>
        </p:nvSpPr>
        <p:spPr>
          <a:xfrm>
            <a:off x="1451206" y="1129513"/>
            <a:ext cx="5523527" cy="1147343"/>
          </a:xfrm>
        </p:spPr>
        <p:txBody>
          <a:bodyPr/>
          <a:lstStyle/>
          <a:p>
            <a:r>
              <a:rPr lang="cs-CZ" cap="none" dirty="0"/>
              <a:t>„spustili ho učedníci dolů z hradeb v koši po provazech.“</a:t>
            </a:r>
          </a:p>
        </p:txBody>
      </p:sp>
      <p:sp>
        <p:nvSpPr>
          <p:cNvPr id="4" name="Zástupný text 3">
            <a:extLst>
              <a:ext uri="{FF2B5EF4-FFF2-40B4-BE49-F238E27FC236}">
                <a16:creationId xmlns:a16="http://schemas.microsoft.com/office/drawing/2014/main" id="{3DC64159-2448-D62A-F9B9-0BAF9C96F2B2}"/>
              </a:ext>
            </a:extLst>
          </p:cNvPr>
          <p:cNvSpPr>
            <a:spLocks noGrp="1"/>
          </p:cNvSpPr>
          <p:nvPr>
            <p:ph type="body" sz="half" idx="2"/>
          </p:nvPr>
        </p:nvSpPr>
        <p:spPr>
          <a:xfrm>
            <a:off x="1450329" y="3145992"/>
            <a:ext cx="5524404" cy="2687880"/>
          </a:xfrm>
        </p:spPr>
        <p:txBody>
          <a:bodyPr>
            <a:normAutofit fontScale="85000" lnSpcReduction="20000"/>
          </a:bodyPr>
          <a:lstStyle/>
          <a:p>
            <a:pPr algn="just"/>
            <a:r>
              <a:rPr lang="cs-CZ" dirty="0"/>
              <a:t>Antické hradby musely být dosti hrubé, aby odolaly beranidlům.  To by však chtělo hodně kamene a zdrojů na stavbu. </a:t>
            </a:r>
          </a:p>
          <a:p>
            <a:pPr algn="just"/>
            <a:r>
              <a:rPr lang="cs-CZ" dirty="0"/>
              <a:t>Běžně se stavěly duté, s tím, že mezi vnějšími zdmi byl na mnoha místech i  obytní prostor. (vzpomeň si na nevěstku </a:t>
            </a:r>
            <a:r>
              <a:rPr lang="cs-CZ" dirty="0" err="1"/>
              <a:t>Rachab</a:t>
            </a:r>
            <a:r>
              <a:rPr lang="cs-CZ" dirty="0"/>
              <a:t>, která žila ve hradbách). </a:t>
            </a:r>
          </a:p>
          <a:p>
            <a:pPr algn="just"/>
            <a:r>
              <a:rPr lang="cs-CZ" dirty="0"/>
              <a:t>V době války se tyto prostory však vyplňovaly sutinami, aby byly hradby pevnější a těžce prorazitelné. </a:t>
            </a:r>
          </a:p>
          <a:p>
            <a:pPr algn="just"/>
            <a:r>
              <a:rPr lang="cs-CZ" dirty="0"/>
              <a:t>Saul byl tedy spuštěn z okna jednoho z takovýchto </a:t>
            </a:r>
            <a:r>
              <a:rPr lang="cs-CZ" dirty="0" err="1"/>
              <a:t>bytíků</a:t>
            </a:r>
            <a:r>
              <a:rPr lang="cs-CZ" dirty="0"/>
              <a:t> ve hradbách u východní brány Damašku. </a:t>
            </a:r>
          </a:p>
        </p:txBody>
      </p:sp>
      <p:pic>
        <p:nvPicPr>
          <p:cNvPr id="8194" name="Picture 2" descr="Lowered In A Basket">
            <a:extLst>
              <a:ext uri="{FF2B5EF4-FFF2-40B4-BE49-F238E27FC236}">
                <a16:creationId xmlns:a16="http://schemas.microsoft.com/office/drawing/2014/main" id="{AACDB4A4-EE71-12AF-DE39-E4E9F2DB8B20}"/>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342" r="934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592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59D216-4717-1AA3-1867-244C9EF92149}"/>
              </a:ext>
            </a:extLst>
          </p:cNvPr>
          <p:cNvSpPr>
            <a:spLocks noGrp="1"/>
          </p:cNvSpPr>
          <p:nvPr>
            <p:ph type="title"/>
          </p:nvPr>
        </p:nvSpPr>
        <p:spPr>
          <a:xfrm>
            <a:off x="1450329" y="366669"/>
            <a:ext cx="5532328" cy="1830584"/>
          </a:xfrm>
        </p:spPr>
        <p:txBody>
          <a:bodyPr/>
          <a:lstStyle/>
          <a:p>
            <a:pPr algn="ctr"/>
            <a:r>
              <a:rPr lang="cs-CZ" dirty="0"/>
              <a:t>„Saul vstal ze země, </a:t>
            </a:r>
          </a:p>
        </p:txBody>
      </p:sp>
      <p:sp>
        <p:nvSpPr>
          <p:cNvPr id="5" name="Zástupný text 4">
            <a:extLst>
              <a:ext uri="{FF2B5EF4-FFF2-40B4-BE49-F238E27FC236}">
                <a16:creationId xmlns:a16="http://schemas.microsoft.com/office/drawing/2014/main" id="{0AC5CEE3-224C-B9F5-6B90-AFEFE13F7560}"/>
              </a:ext>
            </a:extLst>
          </p:cNvPr>
          <p:cNvSpPr>
            <a:spLocks noGrp="1"/>
          </p:cNvSpPr>
          <p:nvPr>
            <p:ph type="body" sz="half" idx="2"/>
          </p:nvPr>
        </p:nvSpPr>
        <p:spPr>
          <a:xfrm>
            <a:off x="1276439" y="3219450"/>
            <a:ext cx="5753447" cy="2952750"/>
          </a:xfrm>
        </p:spPr>
        <p:txBody>
          <a:bodyPr>
            <a:normAutofit fontScale="70000" lnSpcReduction="20000"/>
          </a:bodyPr>
          <a:lstStyle/>
          <a:p>
            <a:pPr algn="just"/>
            <a:r>
              <a:rPr lang="cs-CZ" dirty="0"/>
              <a:t>Nyní se zvedá „</a:t>
            </a:r>
            <a:r>
              <a:rPr lang="cs-CZ" b="1" dirty="0"/>
              <a:t>ze země</a:t>
            </a:r>
            <a:r>
              <a:rPr lang="cs-CZ" dirty="0"/>
              <a:t>“ (nyní </a:t>
            </a:r>
            <a:r>
              <a:rPr lang="el-GR" dirty="0"/>
              <a:t>ἀπὸ τῆς γῆς</a:t>
            </a:r>
            <a:r>
              <a:rPr lang="cs-CZ" dirty="0"/>
              <a:t> – </a:t>
            </a:r>
            <a:r>
              <a:rPr lang="cs-CZ" i="1" dirty="0" err="1"/>
              <a:t>apo</a:t>
            </a:r>
            <a:r>
              <a:rPr lang="cs-CZ" i="1" dirty="0"/>
              <a:t> </a:t>
            </a:r>
            <a:r>
              <a:rPr lang="cs-CZ" i="1" dirty="0" err="1"/>
              <a:t>tés</a:t>
            </a:r>
            <a:r>
              <a:rPr lang="cs-CZ" i="1" dirty="0"/>
              <a:t> </a:t>
            </a:r>
            <a:r>
              <a:rPr lang="cs-CZ" i="1" dirty="0" err="1"/>
              <a:t>gés</a:t>
            </a:r>
            <a:r>
              <a:rPr lang="cs-CZ" dirty="0"/>
              <a:t>). Když však Saul sám vypráví, jak jej světlo srazilo k zemi, neříká že padl na zem (</a:t>
            </a:r>
            <a:r>
              <a:rPr lang="cs-CZ" i="1" dirty="0" err="1"/>
              <a:t>epi</a:t>
            </a:r>
            <a:r>
              <a:rPr lang="cs-CZ" i="1" dirty="0"/>
              <a:t> </a:t>
            </a:r>
            <a:r>
              <a:rPr lang="cs-CZ" i="1" dirty="0" err="1"/>
              <a:t>tén</a:t>
            </a:r>
            <a:r>
              <a:rPr lang="cs-CZ" i="1" dirty="0"/>
              <a:t> </a:t>
            </a:r>
            <a:r>
              <a:rPr lang="cs-CZ" i="1" dirty="0" err="1"/>
              <a:t>gén</a:t>
            </a:r>
            <a:r>
              <a:rPr lang="cs-CZ" dirty="0"/>
              <a:t>), ale </a:t>
            </a:r>
            <a:r>
              <a:rPr lang="el-GR" dirty="0"/>
              <a:t>εἰς τὸ ἔδαφος</a:t>
            </a:r>
            <a:r>
              <a:rPr lang="cs-CZ" dirty="0"/>
              <a:t>  - </a:t>
            </a:r>
            <a:r>
              <a:rPr lang="cs-CZ" i="1" dirty="0"/>
              <a:t>eis to </a:t>
            </a:r>
            <a:r>
              <a:rPr lang="cs-CZ" i="1" dirty="0" err="1"/>
              <a:t>edafos</a:t>
            </a:r>
            <a:r>
              <a:rPr lang="cs-CZ" dirty="0"/>
              <a:t> „na hlínu/ nebo </a:t>
            </a:r>
            <a:r>
              <a:rPr lang="cs-CZ" b="1" dirty="0"/>
              <a:t>na dno</a:t>
            </a:r>
            <a:r>
              <a:rPr lang="cs-CZ" dirty="0"/>
              <a:t>“.  </a:t>
            </a:r>
          </a:p>
          <a:p>
            <a:pPr algn="just"/>
            <a:r>
              <a:rPr lang="cs-CZ" b="1" dirty="0"/>
              <a:t>Vstal:</a:t>
            </a:r>
            <a:r>
              <a:rPr lang="cs-CZ" dirty="0"/>
              <a:t> tady je naprostá zvláštnost u Lukáše: nikoli aktivum </a:t>
            </a:r>
            <a:r>
              <a:rPr lang="cs-CZ" i="1" dirty="0"/>
              <a:t>(</a:t>
            </a:r>
            <a:r>
              <a:rPr lang="cs-CZ" i="1" dirty="0" err="1"/>
              <a:t>égeiren</a:t>
            </a:r>
            <a:r>
              <a:rPr lang="cs-CZ" i="1" dirty="0"/>
              <a:t> </a:t>
            </a:r>
            <a:r>
              <a:rPr lang="cs-CZ" dirty="0"/>
              <a:t>– vstal) ale pasívum (</a:t>
            </a:r>
            <a:r>
              <a:rPr lang="el-GR" dirty="0"/>
              <a:t>ἠγέρθη</a:t>
            </a:r>
            <a:r>
              <a:rPr lang="cs-CZ" dirty="0"/>
              <a:t> – </a:t>
            </a:r>
            <a:r>
              <a:rPr lang="cs-CZ" i="1" dirty="0" err="1"/>
              <a:t>égerthé</a:t>
            </a:r>
            <a:r>
              <a:rPr lang="cs-CZ" dirty="0"/>
              <a:t>: „byl vstalý“. Tedy nikoli svojí mocí. Trpní rod dokonavého minulého času (tzv. pasívum aoristu) v NZ všude užíván na činy, které svojí mocí dokáže vykonat jedině Bůh a nikdo jiný.  Teologové to nazývají termínem </a:t>
            </a:r>
            <a:r>
              <a:rPr lang="cs-CZ" i="1" u="sng" dirty="0" err="1"/>
              <a:t>passivum</a:t>
            </a:r>
            <a:r>
              <a:rPr lang="cs-CZ" i="1" u="sng" dirty="0"/>
              <a:t> </a:t>
            </a:r>
            <a:r>
              <a:rPr lang="cs-CZ" i="1" u="sng" dirty="0" err="1"/>
              <a:t>divinum</a:t>
            </a:r>
            <a:r>
              <a:rPr lang="cs-CZ" dirty="0"/>
              <a:t>. Proč stojí i tady, když se Saul zvedá ze země?  Protože je to to samé slovo, které se užívalo v NZ pro „byl vstalý“ ve smyslu „byl vzkříšen“. </a:t>
            </a:r>
          </a:p>
          <a:p>
            <a:pPr algn="ctr"/>
            <a:r>
              <a:rPr lang="cs-CZ" b="1" dirty="0"/>
              <a:t>Mocí Pánova slov nyní Saul je vzkříšen k novému životu a nové cestě. Nezvedá se jenom z prachu; je vzkříšen z vraha a pronásledovatele na povolaného apoštola Páně.  </a:t>
            </a:r>
          </a:p>
          <a:p>
            <a:pPr algn="just"/>
            <a:endParaRPr lang="cs-CZ" dirty="0"/>
          </a:p>
        </p:txBody>
      </p:sp>
      <p:pic>
        <p:nvPicPr>
          <p:cNvPr id="4098" name="Picture 2" descr="Conversion of Saul on the Road to Damascus | Bible Story">
            <a:extLst>
              <a:ext uri="{FF2B5EF4-FFF2-40B4-BE49-F238E27FC236}">
                <a16:creationId xmlns:a16="http://schemas.microsoft.com/office/drawing/2014/main" id="{696D85AA-912E-5A20-B51F-722B479FE301}"/>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1958" r="31958"/>
          <a:stretch>
            <a:fillRect/>
          </a:stretch>
        </p:blipFill>
        <p:spPr bwMode="auto">
          <a:xfrm>
            <a:off x="8124825" y="1093788"/>
            <a:ext cx="2790825"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100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017A87-A741-68D7-F45A-137C23FC7448}"/>
              </a:ext>
            </a:extLst>
          </p:cNvPr>
          <p:cNvSpPr>
            <a:spLocks noGrp="1"/>
          </p:cNvSpPr>
          <p:nvPr>
            <p:ph type="title"/>
          </p:nvPr>
        </p:nvSpPr>
        <p:spPr/>
        <p:txBody>
          <a:bodyPr/>
          <a:lstStyle/>
          <a:p>
            <a:r>
              <a:rPr lang="cs-CZ" dirty="0"/>
              <a:t>otevřel oči, ale nic neviděl“</a:t>
            </a:r>
          </a:p>
        </p:txBody>
      </p:sp>
      <p:sp>
        <p:nvSpPr>
          <p:cNvPr id="4" name="Zástupný text 3">
            <a:extLst>
              <a:ext uri="{FF2B5EF4-FFF2-40B4-BE49-F238E27FC236}">
                <a16:creationId xmlns:a16="http://schemas.microsoft.com/office/drawing/2014/main" id="{7D0E5908-1666-88B7-8F0E-BA8508E2F3BD}"/>
              </a:ext>
            </a:extLst>
          </p:cNvPr>
          <p:cNvSpPr>
            <a:spLocks noGrp="1"/>
          </p:cNvSpPr>
          <p:nvPr>
            <p:ph type="body" sz="half" idx="2"/>
          </p:nvPr>
        </p:nvSpPr>
        <p:spPr/>
        <p:txBody>
          <a:bodyPr>
            <a:normAutofit fontScale="85000" lnSpcReduction="10000"/>
          </a:bodyPr>
          <a:lstStyle/>
          <a:p>
            <a:pPr algn="just"/>
            <a:r>
              <a:rPr lang="cs-CZ" dirty="0"/>
              <a:t>Saul, který celý život viděl očima, a přesto neviděl pravdu, nyní nevidí očima a přesto vidí pravdu i bez očí. </a:t>
            </a:r>
          </a:p>
          <a:p>
            <a:pPr algn="just"/>
            <a:r>
              <a:rPr lang="cs-CZ" dirty="0"/>
              <a:t>Bůh jej začíná měnit zevnitř: pokora, nové srdce, duchovní zrak</a:t>
            </a:r>
          </a:p>
          <a:p>
            <a:pPr algn="just"/>
            <a:r>
              <a:rPr lang="cs-CZ" dirty="0"/>
              <a:t>I k této události se váže jeho slavná věta: „</a:t>
            </a:r>
            <a:r>
              <a:rPr lang="cs-CZ" i="1" dirty="0"/>
              <a:t>Právě když jsem sláb, jsem silný</a:t>
            </a:r>
            <a:r>
              <a:rPr lang="cs-CZ" dirty="0"/>
              <a:t>.“ (2K 12:10) Tady si to Saul zažije poprvé v životě. </a:t>
            </a:r>
          </a:p>
          <a:p>
            <a:endParaRPr lang="cs-CZ" dirty="0"/>
          </a:p>
        </p:txBody>
      </p:sp>
      <p:pic>
        <p:nvPicPr>
          <p:cNvPr id="5126" name="Picture 6" descr="Pictures of: 'saul blind' - GoodSalt">
            <a:extLst>
              <a:ext uri="{FF2B5EF4-FFF2-40B4-BE49-F238E27FC236}">
                <a16:creationId xmlns:a16="http://schemas.microsoft.com/office/drawing/2014/main" id="{2AA77F07-2A78-403E-ACAF-14E33942BA3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3816" r="1381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9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A5C20B-A295-8782-59F5-30DD2B7CDCB8}"/>
              </a:ext>
            </a:extLst>
          </p:cNvPr>
          <p:cNvSpPr>
            <a:spLocks noGrp="1"/>
          </p:cNvSpPr>
          <p:nvPr>
            <p:ph type="title"/>
          </p:nvPr>
        </p:nvSpPr>
        <p:spPr/>
        <p:txBody>
          <a:bodyPr/>
          <a:lstStyle/>
          <a:p>
            <a:r>
              <a:rPr lang="cs-CZ" dirty="0"/>
              <a:t>„Vedli jej za ruku do  města“</a:t>
            </a:r>
          </a:p>
        </p:txBody>
      </p:sp>
      <p:sp>
        <p:nvSpPr>
          <p:cNvPr id="4" name="Zástupný text 3">
            <a:extLst>
              <a:ext uri="{FF2B5EF4-FFF2-40B4-BE49-F238E27FC236}">
                <a16:creationId xmlns:a16="http://schemas.microsoft.com/office/drawing/2014/main" id="{41FC0414-DA5E-166C-16A0-B97ABFA6BE02}"/>
              </a:ext>
            </a:extLst>
          </p:cNvPr>
          <p:cNvSpPr>
            <a:spLocks noGrp="1"/>
          </p:cNvSpPr>
          <p:nvPr>
            <p:ph type="body" sz="half" idx="2"/>
          </p:nvPr>
        </p:nvSpPr>
        <p:spPr/>
        <p:txBody>
          <a:bodyPr/>
          <a:lstStyle/>
          <a:p>
            <a:pPr algn="just"/>
            <a:r>
              <a:rPr lang="cs-CZ" dirty="0"/>
              <a:t>Mimořádně nadaný žák a horlivec zvyklý vždy dělat věci po svém je nyní zcela odkázán na pomoc druhých už při základném pohybu.  </a:t>
            </a:r>
          </a:p>
          <a:p>
            <a:pPr algn="just"/>
            <a:r>
              <a:rPr lang="cs-CZ" dirty="0"/>
              <a:t>Nikoli pouze nevidí pravdu očima. Jakákoli jeho síla je zcela odzbrojena Bohem!</a:t>
            </a:r>
          </a:p>
          <a:p>
            <a:endParaRPr lang="cs-CZ" dirty="0"/>
          </a:p>
        </p:txBody>
      </p:sp>
      <p:pic>
        <p:nvPicPr>
          <p:cNvPr id="6146" name="Picture 2" descr="The blind saul hi-res stock photography and images - Alamy">
            <a:extLst>
              <a:ext uri="{FF2B5EF4-FFF2-40B4-BE49-F238E27FC236}">
                <a16:creationId xmlns:a16="http://schemas.microsoft.com/office/drawing/2014/main" id="{0B36B546-57A9-0D37-E6DB-3C7486691F2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33" r="63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95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DA4197-3D18-E733-5BC2-D6CE9B6FCAA1}"/>
              </a:ext>
            </a:extLst>
          </p:cNvPr>
          <p:cNvSpPr>
            <a:spLocks noGrp="1"/>
          </p:cNvSpPr>
          <p:nvPr>
            <p:ph type="title"/>
          </p:nvPr>
        </p:nvSpPr>
        <p:spPr/>
        <p:txBody>
          <a:bodyPr/>
          <a:lstStyle/>
          <a:p>
            <a:pPr algn="ctr"/>
            <a:r>
              <a:rPr lang="cs-CZ" dirty="0"/>
              <a:t>Dovedení Saula  DO DOMU </a:t>
            </a:r>
            <a:r>
              <a:rPr lang="cs-CZ" dirty="0" err="1"/>
              <a:t>Judova</a:t>
            </a:r>
            <a:r>
              <a:rPr lang="cs-CZ" dirty="0"/>
              <a:t> v </a:t>
            </a:r>
            <a:r>
              <a:rPr lang="cs-CZ" dirty="0" err="1"/>
              <a:t>dAMAŠKU</a:t>
            </a:r>
            <a:r>
              <a:rPr lang="cs-CZ" dirty="0"/>
              <a:t>:  „</a:t>
            </a:r>
            <a:r>
              <a:rPr lang="cs-CZ" i="1" cap="none" dirty="0"/>
              <a:t>Vstaň a vstupuj do města!“</a:t>
            </a:r>
          </a:p>
        </p:txBody>
      </p:sp>
      <p:sp>
        <p:nvSpPr>
          <p:cNvPr id="3" name="Zástupný obsah 2">
            <a:extLst>
              <a:ext uri="{FF2B5EF4-FFF2-40B4-BE49-F238E27FC236}">
                <a16:creationId xmlns:a16="http://schemas.microsoft.com/office/drawing/2014/main" id="{746EF4ED-177A-DD52-BCBE-CDB1BED734D4}"/>
              </a:ext>
            </a:extLst>
          </p:cNvPr>
          <p:cNvSpPr>
            <a:spLocks noGrp="1"/>
          </p:cNvSpPr>
          <p:nvPr>
            <p:ph idx="1"/>
          </p:nvPr>
        </p:nvSpPr>
        <p:spPr>
          <a:xfrm>
            <a:off x="1451580" y="2015732"/>
            <a:ext cx="6387496" cy="3450613"/>
          </a:xfrm>
        </p:spPr>
        <p:txBody>
          <a:bodyPr>
            <a:normAutofit fontScale="70000" lnSpcReduction="20000"/>
          </a:bodyPr>
          <a:lstStyle/>
          <a:p>
            <a:r>
              <a:rPr lang="cs-CZ" dirty="0"/>
              <a:t>V damašku bylo na desítky synagog a Židé neměli jednotnou samostatnou čtvrť. Každá synagoga však měla povinnost poskytnout Saulovi plnou součinnost k vykonání mise za základě pověření od velekněze. </a:t>
            </a:r>
          </a:p>
          <a:p>
            <a:r>
              <a:rPr lang="cs-CZ" dirty="0"/>
              <a:t>Proto není divu, že Saul  - vyslanec velekněze – je doveden na lukrativní adresu: do domu žida Judy na h</a:t>
            </a:r>
            <a:r>
              <a:rPr lang="cs-CZ" u="sng" dirty="0"/>
              <a:t>lavní ulici celého Damašku (jako Broadway v New Yorku). </a:t>
            </a:r>
            <a:r>
              <a:rPr lang="cs-CZ" dirty="0"/>
              <a:t>Damašští Židé projevili takto úctu úřadu velekněze a jeho vyslanci</a:t>
            </a:r>
            <a:r>
              <a:rPr lang="cs-CZ" u="sng" dirty="0"/>
              <a:t>. </a:t>
            </a:r>
            <a:endParaRPr lang="cs-CZ" dirty="0"/>
          </a:p>
          <a:p>
            <a:r>
              <a:rPr lang="cs-CZ" dirty="0" err="1"/>
              <a:t>Ananiášovi</a:t>
            </a:r>
            <a:r>
              <a:rPr lang="cs-CZ" dirty="0"/>
              <a:t> říká Ježíš: „</a:t>
            </a:r>
            <a:r>
              <a:rPr lang="cs-CZ" i="1" dirty="0"/>
              <a:t>jdi do ulice, která se jmenuje Přímá do domu </a:t>
            </a:r>
            <a:r>
              <a:rPr lang="cs-CZ" i="1" dirty="0" err="1"/>
              <a:t>Judova</a:t>
            </a:r>
            <a:r>
              <a:rPr lang="cs-CZ" i="1" dirty="0"/>
              <a:t>, a najdeš Saula z </a:t>
            </a:r>
            <a:r>
              <a:rPr lang="cs-CZ" i="1" dirty="0" err="1"/>
              <a:t>Tarsu</a:t>
            </a:r>
            <a:r>
              <a:rPr lang="cs-CZ" dirty="0"/>
              <a:t>…“</a:t>
            </a:r>
          </a:p>
          <a:p>
            <a:r>
              <a:rPr lang="cs-CZ" dirty="0"/>
              <a:t>Každé velké město římské říše mělo tehdy ulici pojmenovanou „Příčná“. Táhla se od západní brány k východní a byla to rovná a široká cesta pro armádní konvoje. Dodnes existuje v Damašku takováto cesta od bývalé východní brány k západní s pojmenováním Al-</a:t>
            </a:r>
            <a:r>
              <a:rPr lang="cs-CZ" dirty="0" err="1"/>
              <a:t>mustaqím</a:t>
            </a:r>
            <a:r>
              <a:rPr lang="cs-CZ" dirty="0"/>
              <a:t> Street (rovná/přímá ulice).</a:t>
            </a:r>
          </a:p>
        </p:txBody>
      </p:sp>
      <p:pic>
        <p:nvPicPr>
          <p:cNvPr id="3074" name="Picture 2" descr="Paul in Damascus | Life in the Holy Land">
            <a:extLst>
              <a:ext uri="{FF2B5EF4-FFF2-40B4-BE49-F238E27FC236}">
                <a16:creationId xmlns:a16="http://schemas.microsoft.com/office/drawing/2014/main" id="{66BB4916-8FB3-DD92-B557-AA6A149AD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9076" y="2024062"/>
            <a:ext cx="3810000" cy="2809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8F459568-2A4E-3F80-7ED6-B522BEFB78F9}"/>
              </a:ext>
            </a:extLst>
          </p:cNvPr>
          <p:cNvSpPr txBox="1"/>
          <p:nvPr/>
        </p:nvSpPr>
        <p:spPr>
          <a:xfrm>
            <a:off x="8020050" y="5095875"/>
            <a:ext cx="3476625" cy="369332"/>
          </a:xfrm>
          <a:prstGeom prst="rect">
            <a:avLst/>
          </a:prstGeom>
          <a:noFill/>
        </p:spPr>
        <p:txBody>
          <a:bodyPr wrap="square" rtlCol="0">
            <a:spAutoFit/>
          </a:bodyPr>
          <a:lstStyle/>
          <a:p>
            <a:pPr algn="ctr"/>
            <a:r>
              <a:rPr lang="cs-CZ" b="1" i="1" dirty="0"/>
              <a:t>SMARAGDOVÉ MĚSTO</a:t>
            </a:r>
          </a:p>
        </p:txBody>
      </p:sp>
    </p:spTree>
    <p:extLst>
      <p:ext uri="{BB962C8B-B14F-4D97-AF65-F5344CB8AC3E}">
        <p14:creationId xmlns:p14="http://schemas.microsoft.com/office/powerpoint/2010/main" val="1631738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BFD710-22D6-33FF-9EFC-278EC0B251FC}"/>
              </a:ext>
            </a:extLst>
          </p:cNvPr>
          <p:cNvSpPr>
            <a:spLocks noGrp="1"/>
          </p:cNvSpPr>
          <p:nvPr>
            <p:ph type="title"/>
          </p:nvPr>
        </p:nvSpPr>
        <p:spPr>
          <a:xfrm>
            <a:off x="2019992" y="1130659"/>
            <a:ext cx="4444769" cy="1223162"/>
          </a:xfrm>
        </p:spPr>
        <p:txBody>
          <a:bodyPr/>
          <a:lstStyle/>
          <a:p>
            <a:r>
              <a:rPr lang="cs-CZ" dirty="0"/>
              <a:t>Saulův 3 denní půst</a:t>
            </a:r>
          </a:p>
        </p:txBody>
      </p:sp>
      <p:sp>
        <p:nvSpPr>
          <p:cNvPr id="5" name="Zástupný text 4">
            <a:extLst>
              <a:ext uri="{FF2B5EF4-FFF2-40B4-BE49-F238E27FC236}">
                <a16:creationId xmlns:a16="http://schemas.microsoft.com/office/drawing/2014/main" id="{B1D77791-251F-05B7-3A0D-F8440AE9FC97}"/>
              </a:ext>
            </a:extLst>
          </p:cNvPr>
          <p:cNvSpPr>
            <a:spLocks noGrp="1"/>
          </p:cNvSpPr>
          <p:nvPr>
            <p:ph type="body" sz="half" idx="2"/>
          </p:nvPr>
        </p:nvSpPr>
        <p:spPr>
          <a:xfrm>
            <a:off x="1450329" y="3145990"/>
            <a:ext cx="5524404" cy="2797609"/>
          </a:xfrm>
        </p:spPr>
        <p:txBody>
          <a:bodyPr>
            <a:normAutofit fontScale="62500" lnSpcReduction="20000"/>
          </a:bodyPr>
          <a:lstStyle/>
          <a:p>
            <a:pPr algn="just"/>
            <a:r>
              <a:rPr lang="cs-CZ" dirty="0"/>
              <a:t>Saul 3 dny nevidí, nejí, ani nepije. </a:t>
            </a:r>
          </a:p>
          <a:p>
            <a:pPr algn="just"/>
            <a:r>
              <a:rPr lang="cs-CZ" dirty="0"/>
              <a:t>Postí se a modlí, protože to, co se stalo u Damašku byl pro něj šok. Čekal že jej Bůh pochválí za jeho obranu víry, když už k němu volá: </a:t>
            </a:r>
            <a:r>
              <a:rPr lang="cs-CZ" i="1" dirty="0"/>
              <a:t>Saule, Saule </a:t>
            </a:r>
            <a:r>
              <a:rPr lang="cs-CZ" dirty="0"/>
              <a:t>(na způsob povolání největšího učitele: Mojžíše,  největšího patriarchu: Abrahama, a největšího ze soudců (správců) Božího lidu: proroka Samuela) </a:t>
            </a:r>
          </a:p>
          <a:p>
            <a:pPr algn="just"/>
            <a:r>
              <a:rPr lang="cs-CZ" dirty="0"/>
              <a:t>Hlas však praví jako šíp do duše: „Já jsem Ježíš, kterého TY pronásleduješ“. Bůh jej srazí na zem (další možný překlad padá </a:t>
            </a:r>
            <a:r>
              <a:rPr lang="cs-CZ" i="1" dirty="0"/>
              <a:t>„eis to </a:t>
            </a:r>
            <a:r>
              <a:rPr lang="cs-CZ" i="1" dirty="0" err="1"/>
              <a:t>edafos</a:t>
            </a:r>
            <a:r>
              <a:rPr lang="cs-CZ" dirty="0"/>
              <a:t>“ ze SK 22:17 je: „na dno“)</a:t>
            </a:r>
          </a:p>
          <a:p>
            <a:pPr algn="just"/>
            <a:r>
              <a:rPr lang="cs-CZ" dirty="0"/>
              <a:t>3 dny jsou symbolem ke vzkříšení: až na třetí den posílá Bůh </a:t>
            </a:r>
            <a:r>
              <a:rPr lang="cs-CZ" dirty="0" err="1"/>
              <a:t>Ananiáše</a:t>
            </a:r>
            <a:r>
              <a:rPr lang="cs-CZ" dirty="0"/>
              <a:t>, aby Saulovi otevřel oči a on se nechává ihned pokřtít. Až na třetí den opustí Saul tmu a uvidí světlo nového života: cesty, která stojí před ním. S Kristem prožívá svůj přerod k novému životu.   </a:t>
            </a:r>
          </a:p>
          <a:p>
            <a:pPr algn="just"/>
            <a:r>
              <a:rPr lang="cs-CZ" dirty="0"/>
              <a:t>Je povolán jako učitel nového Izraele (po vzoru Mojžíše), jako otec v němž dojdou spásy jeho duchovní synové a dcery z pohanů (po vzoru Abrahama), a jako správce obcí Božího lidu mimo Izraele (po vzoru soudce / správce Samuela)</a:t>
            </a:r>
          </a:p>
        </p:txBody>
      </p:sp>
      <p:pic>
        <p:nvPicPr>
          <p:cNvPr id="2050" name="Picture 2" descr="Saul's Conversion, Ananias Prays and Scales Fall From Saul's Eyes, Acts 9  Stock Vector | Adobe Stock">
            <a:extLst>
              <a:ext uri="{FF2B5EF4-FFF2-40B4-BE49-F238E27FC236}">
                <a16:creationId xmlns:a16="http://schemas.microsoft.com/office/drawing/2014/main" id="{EB27F272-519B-DE5A-5F6F-5F3C8D171CB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8314" r="2831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56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D9DEF0-0FEA-F986-F345-D4DCE6E82250}"/>
              </a:ext>
            </a:extLst>
          </p:cNvPr>
          <p:cNvSpPr>
            <a:spLocks noGrp="1"/>
          </p:cNvSpPr>
          <p:nvPr>
            <p:ph type="title"/>
          </p:nvPr>
        </p:nvSpPr>
        <p:spPr>
          <a:xfrm>
            <a:off x="933450" y="577457"/>
            <a:ext cx="6200775" cy="1089812"/>
          </a:xfrm>
        </p:spPr>
        <p:txBody>
          <a:bodyPr>
            <a:normAutofit/>
          </a:bodyPr>
          <a:lstStyle/>
          <a:p>
            <a:r>
              <a:rPr lang="cs-CZ" i="1" cap="none" dirty="0"/>
              <a:t>„V damašku žil jistý učedník jménem </a:t>
            </a:r>
            <a:r>
              <a:rPr lang="cs-CZ" i="1" cap="none" dirty="0" err="1"/>
              <a:t>Ananiáš</a:t>
            </a:r>
            <a:r>
              <a:rPr lang="cs-CZ" i="1" cap="none" dirty="0"/>
              <a:t>. </a:t>
            </a:r>
            <a:r>
              <a:rPr lang="es-ES" i="1" cap="none" dirty="0" err="1"/>
              <a:t>Toho</a:t>
            </a:r>
            <a:r>
              <a:rPr lang="es-ES" i="1" cap="none" dirty="0"/>
              <a:t> </a:t>
            </a:r>
            <a:r>
              <a:rPr lang="es-ES" i="1" cap="none" dirty="0" err="1"/>
              <a:t>Pán</a:t>
            </a:r>
            <a:r>
              <a:rPr lang="es-ES" i="1" cap="none" dirty="0"/>
              <a:t> ve </a:t>
            </a:r>
            <a:r>
              <a:rPr lang="es-ES" i="1" cap="none" dirty="0" err="1"/>
              <a:t>vidění</a:t>
            </a:r>
            <a:r>
              <a:rPr lang="es-ES" i="1" cap="none" dirty="0"/>
              <a:t> </a:t>
            </a:r>
            <a:r>
              <a:rPr lang="es-ES" i="1" cap="none" dirty="0" err="1"/>
              <a:t>zavolal</a:t>
            </a:r>
            <a:r>
              <a:rPr lang="cs-CZ" i="1" cap="none" dirty="0"/>
              <a:t>…“</a:t>
            </a:r>
          </a:p>
        </p:txBody>
      </p:sp>
      <p:sp>
        <p:nvSpPr>
          <p:cNvPr id="4" name="Zástupný text 3">
            <a:extLst>
              <a:ext uri="{FF2B5EF4-FFF2-40B4-BE49-F238E27FC236}">
                <a16:creationId xmlns:a16="http://schemas.microsoft.com/office/drawing/2014/main" id="{8E9A9B03-E2FE-550E-0D79-804E2701B1F2}"/>
              </a:ext>
            </a:extLst>
          </p:cNvPr>
          <p:cNvSpPr>
            <a:spLocks noGrp="1"/>
          </p:cNvSpPr>
          <p:nvPr>
            <p:ph type="body" sz="half" idx="2"/>
          </p:nvPr>
        </p:nvSpPr>
        <p:spPr>
          <a:xfrm>
            <a:off x="1450329" y="3145991"/>
            <a:ext cx="5524404" cy="2940483"/>
          </a:xfrm>
        </p:spPr>
        <p:txBody>
          <a:bodyPr>
            <a:normAutofit fontScale="77500" lnSpcReduction="20000"/>
          </a:bodyPr>
          <a:lstStyle/>
          <a:p>
            <a:pPr algn="just"/>
            <a:r>
              <a:rPr lang="cs-CZ" dirty="0"/>
              <a:t>Proč ze všech učedníků právě </a:t>
            </a:r>
            <a:r>
              <a:rPr lang="cs-CZ" dirty="0" err="1"/>
              <a:t>Ananiáš</a:t>
            </a:r>
            <a:r>
              <a:rPr lang="cs-CZ" dirty="0"/>
              <a:t>? – Jméno nese poselství. </a:t>
            </a:r>
          </a:p>
          <a:p>
            <a:pPr algn="just"/>
            <a:r>
              <a:rPr lang="cs-CZ" dirty="0"/>
              <a:t>Saul si to musel patrně uvědomovat: Jak milosrdný k němu –  vrahovi, násilníkovi a pronásledovatele Božích dětí –  je ten Ježíš, kterého církev pronásledoval. Už tím, že jej vyvolil a povolal a vzkřísil k novému životu a nové cestě. </a:t>
            </a:r>
          </a:p>
          <a:p>
            <a:pPr algn="just"/>
            <a:r>
              <a:rPr lang="cs-CZ" dirty="0"/>
              <a:t>Z třídenní tmy slepoty jej však vyvede otevře a v ten samý den jej pokřtí Ježíšem vybraný muž, jehož jméno mluví za vše Saulovi přímo do duše: „</a:t>
            </a:r>
            <a:r>
              <a:rPr lang="cs-CZ" b="1" dirty="0"/>
              <a:t>Bůh je ke mně neskonale milosrdn</a:t>
            </a:r>
            <a:r>
              <a:rPr lang="cs-CZ" dirty="0"/>
              <a:t>ý“; „jeho mocí jsem byl duchovně vzkříšen u Damašku; jeho milosrdnou mocí jsem ve tmě slepoty poznal líp sebe samého a své hříchy, a nyní s otevřenýma očima a sílou Ducha u křtu jsem vzkříšen duchovně i tělesně k novému životu a novému poslání. Starý Saul  totiž umřel ve světle před Damaškem.“</a:t>
            </a:r>
          </a:p>
        </p:txBody>
      </p:sp>
      <p:sp>
        <p:nvSpPr>
          <p:cNvPr id="6" name="TextovéPole 5">
            <a:extLst>
              <a:ext uri="{FF2B5EF4-FFF2-40B4-BE49-F238E27FC236}">
                <a16:creationId xmlns:a16="http://schemas.microsoft.com/office/drawing/2014/main" id="{CFBFE875-6374-5FBA-8129-88E0463FD2C5}"/>
              </a:ext>
            </a:extLst>
          </p:cNvPr>
          <p:cNvSpPr txBox="1"/>
          <p:nvPr/>
        </p:nvSpPr>
        <p:spPr>
          <a:xfrm>
            <a:off x="1197868" y="2175798"/>
            <a:ext cx="6029325" cy="461665"/>
          </a:xfrm>
          <a:prstGeom prst="rect">
            <a:avLst/>
          </a:prstGeom>
          <a:noFill/>
        </p:spPr>
        <p:txBody>
          <a:bodyPr wrap="square" rtlCol="0">
            <a:spAutoFit/>
          </a:bodyPr>
          <a:lstStyle/>
          <a:p>
            <a:pPr algn="ctr"/>
            <a:r>
              <a:rPr lang="cs-CZ" sz="2400" b="1" dirty="0" err="1"/>
              <a:t>Chanan</a:t>
            </a:r>
            <a:r>
              <a:rPr lang="cs-CZ" sz="2400" b="1" dirty="0"/>
              <a:t> </a:t>
            </a:r>
            <a:r>
              <a:rPr lang="cs-CZ" sz="2400" b="1" dirty="0" err="1"/>
              <a:t>Jáh</a:t>
            </a:r>
            <a:r>
              <a:rPr lang="cs-CZ" sz="2400" b="1" dirty="0"/>
              <a:t>: (</a:t>
            </a:r>
            <a:r>
              <a:rPr lang="he-IL" sz="2400" b="1" dirty="0"/>
              <a:t>חֲנַנְיָה</a:t>
            </a:r>
            <a:r>
              <a:rPr lang="cs-CZ" sz="2400" b="1" dirty="0"/>
              <a:t>)  „Bůh je milosrdný“</a:t>
            </a:r>
          </a:p>
        </p:txBody>
      </p:sp>
      <p:sp>
        <p:nvSpPr>
          <p:cNvPr id="7" name="Zástupný symbol obrázku 6">
            <a:extLst>
              <a:ext uri="{FF2B5EF4-FFF2-40B4-BE49-F238E27FC236}">
                <a16:creationId xmlns:a16="http://schemas.microsoft.com/office/drawing/2014/main" id="{2CEE7EAD-6B4B-866D-4F84-83A600B72B74}"/>
              </a:ext>
            </a:extLst>
          </p:cNvPr>
          <p:cNvSpPr>
            <a:spLocks noGrp="1"/>
          </p:cNvSpPr>
          <p:nvPr>
            <p:ph type="pic" idx="1"/>
          </p:nvPr>
        </p:nvSpPr>
        <p:spPr/>
      </p:sp>
      <p:pic>
        <p:nvPicPr>
          <p:cNvPr id="1026" name="Picture 2" descr="On Wednesday, October 1st, we honor ANANIAS the Holy Apostle! 🙏 ✨Χρόνια  Πολλά✨ Saint Ananias, also referred to as Apostle Ananias or Ananias of  Damascus, is one of the early saints of">
            <a:extLst>
              <a:ext uri="{FF2B5EF4-FFF2-40B4-BE49-F238E27FC236}">
                <a16:creationId xmlns:a16="http://schemas.microsoft.com/office/drawing/2014/main" id="{D9A903E3-30C3-06E8-3BAD-A27E26495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5611" y="1122363"/>
            <a:ext cx="2748726" cy="396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32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1A02DA-261F-2E8D-DB7A-71ED70D5430F}"/>
              </a:ext>
            </a:extLst>
          </p:cNvPr>
          <p:cNvSpPr>
            <a:spLocks noGrp="1"/>
          </p:cNvSpPr>
          <p:nvPr>
            <p:ph type="title"/>
          </p:nvPr>
        </p:nvSpPr>
        <p:spPr>
          <a:xfrm>
            <a:off x="1451206" y="1129513"/>
            <a:ext cx="5140094" cy="1566062"/>
          </a:xfrm>
        </p:spPr>
        <p:txBody>
          <a:bodyPr/>
          <a:lstStyle/>
          <a:p>
            <a:pPr algn="ctr"/>
            <a:r>
              <a:rPr lang="cs-CZ" dirty="0"/>
              <a:t>Vidění o </a:t>
            </a:r>
            <a:r>
              <a:rPr lang="cs-CZ" dirty="0" err="1"/>
              <a:t>ananiášovi</a:t>
            </a:r>
            <a:r>
              <a:rPr lang="cs-CZ" dirty="0"/>
              <a:t>: „…aby opět viděl.“</a:t>
            </a:r>
          </a:p>
        </p:txBody>
      </p:sp>
      <p:sp>
        <p:nvSpPr>
          <p:cNvPr id="4" name="Zástupný text 3">
            <a:extLst>
              <a:ext uri="{FF2B5EF4-FFF2-40B4-BE49-F238E27FC236}">
                <a16:creationId xmlns:a16="http://schemas.microsoft.com/office/drawing/2014/main" id="{5187769E-8C33-1EDE-DAD7-2CD1880F8232}"/>
              </a:ext>
            </a:extLst>
          </p:cNvPr>
          <p:cNvSpPr>
            <a:spLocks noGrp="1"/>
          </p:cNvSpPr>
          <p:nvPr>
            <p:ph type="body" sz="half" idx="2"/>
          </p:nvPr>
        </p:nvSpPr>
        <p:spPr/>
        <p:txBody>
          <a:bodyPr>
            <a:normAutofit fontScale="92500" lnSpcReduction="10000"/>
          </a:bodyPr>
          <a:lstStyle/>
          <a:p>
            <a:r>
              <a:rPr lang="el-GR" dirty="0"/>
              <a:t>ἀναβλέψῃ</a:t>
            </a:r>
            <a:r>
              <a:rPr lang="cs-CZ" dirty="0"/>
              <a:t> (</a:t>
            </a:r>
            <a:r>
              <a:rPr lang="cs-CZ" i="1" dirty="0" err="1"/>
              <a:t>anablepsé</a:t>
            </a:r>
            <a:r>
              <a:rPr lang="cs-CZ" i="1" dirty="0"/>
              <a:t>:</a:t>
            </a:r>
            <a:r>
              <a:rPr lang="cs-CZ" dirty="0"/>
              <a:t> aby znovu uviděl): předpona „</a:t>
            </a:r>
            <a:r>
              <a:rPr lang="cs-CZ" dirty="0" err="1"/>
              <a:t>ana</a:t>
            </a:r>
            <a:r>
              <a:rPr lang="cs-CZ" dirty="0"/>
              <a:t>-“ znamená „znovu“ i </a:t>
            </a:r>
            <a:r>
              <a:rPr lang="cs-CZ" b="1" dirty="0"/>
              <a:t>„shůry“: </a:t>
            </a:r>
          </a:p>
          <a:p>
            <a:pPr algn="just"/>
            <a:r>
              <a:rPr lang="cs-CZ" dirty="0"/>
              <a:t>Nyní znovu Saul uvidí stejnýma očima jako kdysi, a přesto se bude na vše dívat jinak: očima Ježíšovými, zrakem který darem dostal shůry, ale tak často jak to jde hleděl ve víře směrem nahoru do nebes.  </a:t>
            </a:r>
          </a:p>
        </p:txBody>
      </p:sp>
      <p:pic>
        <p:nvPicPr>
          <p:cNvPr id="5" name="Picture 2" descr="Tuesday: Ananias's Visit | Sabbath School Net">
            <a:extLst>
              <a:ext uri="{FF2B5EF4-FFF2-40B4-BE49-F238E27FC236}">
                <a16:creationId xmlns:a16="http://schemas.microsoft.com/office/drawing/2014/main" id="{616E3C92-D49B-7D50-DC42-B8FE49EEE2E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590" r="3590"/>
          <a:stretch>
            <a:fillRect/>
          </a:stretch>
        </p:blipFill>
        <p:spPr bwMode="auto">
          <a:xfrm>
            <a:off x="8124825" y="1122363"/>
            <a:ext cx="2790825"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87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974FEF-03AE-3B6A-22B8-6438D948EC84}"/>
              </a:ext>
            </a:extLst>
          </p:cNvPr>
          <p:cNvSpPr>
            <a:spLocks noGrp="1"/>
          </p:cNvSpPr>
          <p:nvPr>
            <p:ph type="title"/>
          </p:nvPr>
        </p:nvSpPr>
        <p:spPr>
          <a:xfrm>
            <a:off x="1450329" y="1129513"/>
            <a:ext cx="5121921" cy="965987"/>
          </a:xfrm>
        </p:spPr>
        <p:txBody>
          <a:bodyPr>
            <a:normAutofit fontScale="90000"/>
          </a:bodyPr>
          <a:lstStyle/>
          <a:p>
            <a:pPr algn="ctr"/>
            <a:r>
              <a:rPr lang="cs-CZ" dirty="0"/>
              <a:t>Vyvolená nádoba/ nádoba vyvolení??</a:t>
            </a:r>
            <a:br>
              <a:rPr lang="cs-CZ" dirty="0"/>
            </a:br>
            <a:r>
              <a:rPr lang="cs-CZ" cap="none" dirty="0" err="1"/>
              <a:t>skeuos</a:t>
            </a:r>
            <a:r>
              <a:rPr lang="cs-CZ" cap="none" dirty="0"/>
              <a:t> </a:t>
            </a:r>
            <a:r>
              <a:rPr lang="cs-CZ" cap="none" dirty="0" err="1"/>
              <a:t>eklogés</a:t>
            </a:r>
            <a:r>
              <a:rPr lang="cs-CZ" cap="none" dirty="0"/>
              <a:t> </a:t>
            </a:r>
            <a:r>
              <a:rPr lang="el-GR" cap="none" dirty="0"/>
              <a:t>σκεῦος ἐκλογῆς</a:t>
            </a:r>
            <a:endParaRPr lang="cs-CZ" cap="none" dirty="0"/>
          </a:p>
        </p:txBody>
      </p:sp>
      <p:sp>
        <p:nvSpPr>
          <p:cNvPr id="4" name="Zástupný text 3">
            <a:extLst>
              <a:ext uri="{FF2B5EF4-FFF2-40B4-BE49-F238E27FC236}">
                <a16:creationId xmlns:a16="http://schemas.microsoft.com/office/drawing/2014/main" id="{1D1C102E-88E9-51B4-AF45-3260B7C8A422}"/>
              </a:ext>
            </a:extLst>
          </p:cNvPr>
          <p:cNvSpPr>
            <a:spLocks noGrp="1"/>
          </p:cNvSpPr>
          <p:nvPr>
            <p:ph type="body" sz="half" idx="2"/>
          </p:nvPr>
        </p:nvSpPr>
        <p:spPr/>
        <p:txBody>
          <a:bodyPr>
            <a:normAutofit fontScale="70000" lnSpcReduction="20000"/>
          </a:bodyPr>
          <a:lstStyle/>
          <a:p>
            <a:r>
              <a:rPr lang="el-GR" dirty="0"/>
              <a:t>σκεῦος</a:t>
            </a:r>
            <a:r>
              <a:rPr lang="cs-CZ" dirty="0"/>
              <a:t> (</a:t>
            </a:r>
            <a:r>
              <a:rPr lang="cs-CZ" dirty="0" err="1"/>
              <a:t>skeuos</a:t>
            </a:r>
            <a:r>
              <a:rPr lang="cs-CZ" dirty="0"/>
              <a:t>) neznamená pouze „nádoba“, ale i „majetek/vlastnictví“, a dokonce i „kotva“. </a:t>
            </a:r>
          </a:p>
          <a:p>
            <a:r>
              <a:rPr lang="el-GR" dirty="0"/>
              <a:t>ἐκλογῆς</a:t>
            </a:r>
            <a:r>
              <a:rPr lang="cs-CZ" dirty="0"/>
              <a:t> (</a:t>
            </a:r>
            <a:r>
              <a:rPr lang="cs-CZ" dirty="0" err="1"/>
              <a:t>eklogés</a:t>
            </a:r>
            <a:r>
              <a:rPr lang="cs-CZ" dirty="0"/>
              <a:t>): neznamená „vyvolená“. Není to přídavné jméno, ale podstatné jméno v genitivu: tedy „nádoba vyvolení“. </a:t>
            </a:r>
          </a:p>
          <a:p>
            <a:pPr algn="ctr"/>
            <a:r>
              <a:rPr lang="cs-CZ" b="1" dirty="0"/>
              <a:t>Zde nesděluje Ježíš </a:t>
            </a:r>
            <a:r>
              <a:rPr lang="cs-CZ" b="1" dirty="0" err="1"/>
              <a:t>Ananiášovi</a:t>
            </a:r>
            <a:r>
              <a:rPr lang="cs-CZ" b="1" dirty="0"/>
              <a:t>, že Saul je ten vyvolený, ale že Saul je nástrojem, jimž dojdou vyvolení i pohanské národy. On jim totiž přinese Kristovo evangelium, jehož součástí je i Pavlova zvěst o novém Izraeli ze všech národů světa.  </a:t>
            </a:r>
          </a:p>
          <a:p>
            <a:endParaRPr lang="cs-CZ" dirty="0"/>
          </a:p>
        </p:txBody>
      </p:sp>
      <p:pic>
        <p:nvPicPr>
          <p:cNvPr id="1026" name="Picture 2" descr="CHOSEN VESSEL – Tue, May 26, 2020 | Carlly Devotionals">
            <a:extLst>
              <a:ext uri="{FF2B5EF4-FFF2-40B4-BE49-F238E27FC236}">
                <a16:creationId xmlns:a16="http://schemas.microsoft.com/office/drawing/2014/main" id="{5C5AE91C-ED62-756D-B9E4-173D397E4CD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055" r="605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953929"/>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{D8D725B7-C912-4371-BACB-7102B94B76B1}TFc986dd65-aaf0-4d5c-bef9-9c391ee05f7bb0532bc9-f331158f2aee</Template>
  <TotalTime>573</TotalTime>
  <Words>2464</Words>
  <Application>Microsoft Office PowerPoint</Application>
  <PresentationFormat>Širokoúhlá obrazovka</PresentationFormat>
  <Paragraphs>90</Paragraphs>
  <Slides>19</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19</vt:i4>
      </vt:variant>
    </vt:vector>
  </HeadingPairs>
  <TitlesOfParts>
    <vt:vector size="23" baseType="lpstr">
      <vt:lpstr>Arial</vt:lpstr>
      <vt:lpstr>Calibri</vt:lpstr>
      <vt:lpstr>Gill Sans MT</vt:lpstr>
      <vt:lpstr>Galerie</vt:lpstr>
      <vt:lpstr>Saulův kontakt s církví  v Damašku</vt:lpstr>
      <vt:lpstr>„Saul vstal ze země, </vt:lpstr>
      <vt:lpstr>otevřel oči, ale nic neviděl“</vt:lpstr>
      <vt:lpstr>„Vedli jej za ruku do  města“</vt:lpstr>
      <vt:lpstr>Dovedení Saula  DO DOMU Judova v dAMAŠKU:  „Vstaň a vstupuj do města!“</vt:lpstr>
      <vt:lpstr>Saulův 3 denní půst</vt:lpstr>
      <vt:lpstr>„V damašku žil jistý učedník jménem Ananiáš. Toho Pán ve vidění zavolal…“</vt:lpstr>
      <vt:lpstr>Vidění o ananiášovi: „…aby opět viděl.“</vt:lpstr>
      <vt:lpstr>Vyvolená nádoba/ nádoba vyvolení?? skeuos eklogés σκεῦος ἐκλογῆς</vt:lpstr>
      <vt:lpstr>Ananiáš nazývá Saula bratrem</vt:lpstr>
      <vt:lpstr>Saulův křest ἀναστὰς ἐβαπτίσθ: „stanuv, byl pokřtěn“</vt:lpstr>
      <vt:lpstr>Saul jde do arábie</vt:lpstr>
      <vt:lpstr>„a hned začal v synagógách kázat, že Ježíš je Syn Boží.“</vt:lpstr>
      <vt:lpstr>Intronizační žalmy 2 a 110</vt:lpstr>
      <vt:lpstr>„dokazujíce, že Ježíš je Mesiáš, přiváděl do úzkých židy žijící v Damašku.“</vt:lpstr>
      <vt:lpstr>Luther:  „was christum treibet“ (co žene ke Kristu)</vt:lpstr>
      <vt:lpstr>„Po nějaké době se židé uradili, že Saula zabijí“</vt:lpstr>
      <vt:lpstr>Damašek bez římské stráže</vt:lpstr>
      <vt:lpstr>„spustili ho učedníci dolů z hradeb v koši po provazech.“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Michal Devečka</dc:creator>
  <cp:lastModifiedBy>Michal Devečka</cp:lastModifiedBy>
  <cp:revision>5</cp:revision>
  <dcterms:created xsi:type="dcterms:W3CDTF">2025-12-17T18:03:27Z</dcterms:created>
  <dcterms:modified xsi:type="dcterms:W3CDTF">2025-12-18T15:39:02Z</dcterms:modified>
</cp:coreProperties>
</file>