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16.jpg" ContentType="image/pn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59" r:id="rId6"/>
    <p:sldId id="261" r:id="rId7"/>
    <p:sldId id="263"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373" r:id="rId25"/>
    <p:sldId id="359" r:id="rId26"/>
    <p:sldId id="360" r:id="rId27"/>
    <p:sldId id="361" r:id="rId28"/>
    <p:sldId id="362" r:id="rId29"/>
    <p:sldId id="363" r:id="rId30"/>
    <p:sldId id="279" r:id="rId31"/>
    <p:sldId id="280" r:id="rId32"/>
    <p:sldId id="281" r:id="rId33"/>
    <p:sldId id="374" r:id="rId34"/>
    <p:sldId id="375" r:id="rId35"/>
    <p:sldId id="380" r:id="rId36"/>
    <p:sldId id="377" r:id="rId37"/>
    <p:sldId id="378" r:id="rId38"/>
    <p:sldId id="379" r:id="rId39"/>
    <p:sldId id="282" r:id="rId40"/>
    <p:sldId id="286" r:id="rId41"/>
    <p:sldId id="287" r:id="rId42"/>
    <p:sldId id="283" r:id="rId43"/>
    <p:sldId id="284" r:id="rId44"/>
    <p:sldId id="381" r:id="rId45"/>
    <p:sldId id="285" r:id="rId46"/>
    <p:sldId id="288" r:id="rId47"/>
    <p:sldId id="289" r:id="rId48"/>
    <p:sldId id="290" r:id="rId49"/>
    <p:sldId id="292" r:id="rId50"/>
    <p:sldId id="291" r:id="rId51"/>
    <p:sldId id="293" r:id="rId52"/>
    <p:sldId id="368" r:id="rId53"/>
    <p:sldId id="371" r:id="rId54"/>
    <p:sldId id="372" r:id="rId55"/>
    <p:sldId id="370" r:id="rId56"/>
    <p:sldId id="358" r:id="rId57"/>
    <p:sldId id="294" r:id="rId58"/>
    <p:sldId id="295" r:id="rId59"/>
    <p:sldId id="296" r:id="rId60"/>
    <p:sldId id="369" r:id="rId61"/>
    <p:sldId id="364" r:id="rId62"/>
    <p:sldId id="365" r:id="rId63"/>
    <p:sldId id="366" r:id="rId64"/>
    <p:sldId id="367" r:id="rId65"/>
    <p:sldId id="304" r:id="rId66"/>
    <p:sldId id="311" r:id="rId67"/>
    <p:sldId id="297" r:id="rId68"/>
    <p:sldId id="298" r:id="rId69"/>
    <p:sldId id="299" r:id="rId70"/>
    <p:sldId id="300" r:id="rId71"/>
    <p:sldId id="301" r:id="rId72"/>
    <p:sldId id="306" r:id="rId73"/>
    <p:sldId id="302" r:id="rId74"/>
    <p:sldId id="303" r:id="rId75"/>
    <p:sldId id="305" r:id="rId76"/>
    <p:sldId id="315" r:id="rId77"/>
    <p:sldId id="320" r:id="rId78"/>
    <p:sldId id="307" r:id="rId79"/>
    <p:sldId id="309" r:id="rId80"/>
    <p:sldId id="308" r:id="rId81"/>
    <p:sldId id="312" r:id="rId82"/>
    <p:sldId id="313" r:id="rId83"/>
    <p:sldId id="314" r:id="rId84"/>
    <p:sldId id="316" r:id="rId85"/>
    <p:sldId id="317" r:id="rId86"/>
    <p:sldId id="318" r:id="rId87"/>
    <p:sldId id="319" r:id="rId88"/>
    <p:sldId id="321" r:id="rId89"/>
    <p:sldId id="322" r:id="rId90"/>
    <p:sldId id="323" r:id="rId91"/>
    <p:sldId id="324" r:id="rId92"/>
    <p:sldId id="325" r:id="rId93"/>
    <p:sldId id="326" r:id="rId94"/>
    <p:sldId id="327" r:id="rId95"/>
    <p:sldId id="328" r:id="rId96"/>
    <p:sldId id="329" r:id="rId97"/>
    <p:sldId id="332" r:id="rId98"/>
    <p:sldId id="330" r:id="rId99"/>
    <p:sldId id="331" r:id="rId100"/>
    <p:sldId id="335" r:id="rId101"/>
    <p:sldId id="334" r:id="rId102"/>
    <p:sldId id="336" r:id="rId103"/>
    <p:sldId id="337" r:id="rId104"/>
    <p:sldId id="310" r:id="rId105"/>
    <p:sldId id="333" r:id="rId106"/>
    <p:sldId id="338" r:id="rId107"/>
    <p:sldId id="339" r:id="rId108"/>
    <p:sldId id="340" r:id="rId109"/>
    <p:sldId id="341" r:id="rId110"/>
    <p:sldId id="342" r:id="rId111"/>
    <p:sldId id="343" r:id="rId112"/>
    <p:sldId id="344" r:id="rId113"/>
    <p:sldId id="345" r:id="rId114"/>
    <p:sldId id="346" r:id="rId115"/>
    <p:sldId id="347" r:id="rId116"/>
    <p:sldId id="348" r:id="rId117"/>
    <p:sldId id="349" r:id="rId118"/>
    <p:sldId id="350" r:id="rId119"/>
    <p:sldId id="351" r:id="rId120"/>
    <p:sldId id="352" r:id="rId121"/>
    <p:sldId id="353" r:id="rId122"/>
    <p:sldId id="354" r:id="rId123"/>
    <p:sldId id="355" r:id="rId124"/>
    <p:sldId id="356" r:id="rId125"/>
    <p:sldId id="357" r:id="rId1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8867C3DF-B291-41FF-8FA1-AD919015C4F3}">
          <p14:sldIdLst>
            <p14:sldId id="256"/>
            <p14:sldId id="257"/>
            <p14:sldId id="258"/>
            <p14:sldId id="260"/>
            <p14:sldId id="259"/>
            <p14:sldId id="261"/>
            <p14:sldId id="263"/>
            <p14:sldId id="262"/>
          </p14:sldIdLst>
        </p14:section>
        <p14:section name="krize mnišské svatosti" id="{DF238CBC-8673-4160-808F-F9BB63552B5B}">
          <p14:sldIdLst>
            <p14:sldId id="264"/>
            <p14:sldId id="265"/>
            <p14:sldId id="266"/>
          </p14:sldIdLst>
        </p14:section>
        <p14:section name="krize pomoci svatých" id="{1D88F1F0-64ED-4094-A01D-4743D7892894}">
          <p14:sldIdLst>
            <p14:sldId id="267"/>
            <p14:sldId id="268"/>
            <p14:sldId id="269"/>
            <p14:sldId id="270"/>
          </p14:sldIdLst>
        </p14:section>
        <p14:section name="krize o zpovědi a pokání" id="{B151F839-80A5-4B47-8FEB-1C2083E56A45}">
          <p14:sldIdLst>
            <p14:sldId id="271"/>
            <p14:sldId id="272"/>
            <p14:sldId id="273"/>
          </p14:sldIdLst>
        </p14:section>
        <p14:section name="krize: selhání mystického žebříku" id="{8F8F2152-7BB6-48B8-8E21-5BD329503789}">
          <p14:sldIdLst>
            <p14:sldId id="274"/>
            <p14:sldId id="275"/>
            <p14:sldId id="276"/>
            <p14:sldId id="277"/>
            <p14:sldId id="278"/>
          </p14:sldIdLst>
        </p14:section>
        <p14:section name="voluntarismus a pochybnosti o Boží spravedlnosti" id="{B3CB56A1-3EE0-4E7D-90EC-997514D87CBC}">
          <p14:sldIdLst>
            <p14:sldId id="373"/>
            <p14:sldId id="359"/>
            <p14:sldId id="360"/>
            <p14:sldId id="361"/>
            <p14:sldId id="362"/>
            <p14:sldId id="363"/>
            <p14:sldId id="279"/>
          </p14:sldIdLst>
        </p14:section>
        <p14:section name="Luther profesorem" id="{3050BB0B-2287-4B62-B756-7D4644B9B40A}">
          <p14:sldIdLst>
            <p14:sldId id="280"/>
            <p14:sldId id="281"/>
          </p14:sldIdLst>
        </p14:section>
        <p14:section name="přednášky k žalmům" id="{89385A6F-4D46-4999-BCE8-C8152967D51D}">
          <p14:sldIdLst>
            <p14:sldId id="374"/>
            <p14:sldId id="375"/>
            <p14:sldId id="380"/>
            <p14:sldId id="377"/>
            <p14:sldId id="378"/>
            <p14:sldId id="379"/>
            <p14:sldId id="282"/>
            <p14:sldId id="286"/>
            <p14:sldId id="287"/>
            <p14:sldId id="283"/>
            <p14:sldId id="284"/>
            <p14:sldId id="381"/>
          </p14:sldIdLst>
        </p14:section>
        <p14:section name="Přednášky k epištolám" id="{FB633D7B-2121-4FF4-8577-D7EB36EBA067}">
          <p14:sldIdLst>
            <p14:sldId id="285"/>
            <p14:sldId id="288"/>
            <p14:sldId id="289"/>
          </p14:sldIdLst>
        </p14:section>
        <p14:section name="Začátek protestu" id="{B542B51D-9504-4EFC-B504-FDFCFB893203}">
          <p14:sldIdLst>
            <p14:sldId id="290"/>
            <p14:sldId id="292"/>
            <p14:sldId id="291"/>
            <p14:sldId id="293"/>
            <p14:sldId id="368"/>
            <p14:sldId id="371"/>
            <p14:sldId id="372"/>
            <p14:sldId id="370"/>
            <p14:sldId id="358"/>
            <p14:sldId id="294"/>
            <p14:sldId id="295"/>
            <p14:sldId id="296"/>
            <p14:sldId id="369"/>
            <p14:sldId id="364"/>
            <p14:sldId id="365"/>
            <p14:sldId id="366"/>
            <p14:sldId id="367"/>
            <p14:sldId id="304"/>
            <p14:sldId id="311"/>
            <p14:sldId id="297"/>
            <p14:sldId id="298"/>
            <p14:sldId id="299"/>
            <p14:sldId id="300"/>
            <p14:sldId id="301"/>
            <p14:sldId id="306"/>
            <p14:sldId id="302"/>
            <p14:sldId id="303"/>
            <p14:sldId id="305"/>
            <p14:sldId id="315"/>
            <p14:sldId id="320"/>
            <p14:sldId id="307"/>
            <p14:sldId id="309"/>
            <p14:sldId id="308"/>
            <p14:sldId id="312"/>
            <p14:sldId id="313"/>
            <p14:sldId id="314"/>
            <p14:sldId id="316"/>
            <p14:sldId id="317"/>
            <p14:sldId id="318"/>
            <p14:sldId id="319"/>
            <p14:sldId id="321"/>
            <p14:sldId id="322"/>
            <p14:sldId id="323"/>
            <p14:sldId id="324"/>
            <p14:sldId id="325"/>
            <p14:sldId id="326"/>
            <p14:sldId id="327"/>
            <p14:sldId id="328"/>
            <p14:sldId id="329"/>
            <p14:sldId id="332"/>
            <p14:sldId id="330"/>
            <p14:sldId id="331"/>
            <p14:sldId id="335"/>
            <p14:sldId id="334"/>
            <p14:sldId id="336"/>
            <p14:sldId id="337"/>
            <p14:sldId id="310"/>
            <p14:sldId id="333"/>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127" d="100"/>
          <a:sy n="127" d="100"/>
        </p:scale>
        <p:origin x="535" y="6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F16429-AEF9-4AD0-A126-95A5DD195D6C}" type="doc">
      <dgm:prSet loTypeId="urn:microsoft.com/office/officeart/2005/8/layout/StepDownProcess" loCatId="process" qsTypeId="urn:microsoft.com/office/officeart/2005/8/quickstyle/simple4" qsCatId="simple" csTypeId="urn:microsoft.com/office/officeart/2005/8/colors/colorful4" csCatId="colorful" phldr="1"/>
      <dgm:spPr/>
      <dgm:t>
        <a:bodyPr/>
        <a:lstStyle/>
        <a:p>
          <a:endParaRPr lang="sk-SK"/>
        </a:p>
      </dgm:t>
    </dgm:pt>
    <dgm:pt modelId="{E686E230-1F61-49E8-9C59-AE15EC8D02FA}">
      <dgm:prSet phldrT="[Text]"/>
      <dgm:spPr/>
      <dgm:t>
        <a:bodyPr/>
        <a:lstStyle/>
        <a:p>
          <a:r>
            <a:rPr lang="sk-SK" dirty="0" err="1"/>
            <a:t>Contritio</a:t>
          </a:r>
          <a:endParaRPr lang="sk-SK" dirty="0"/>
        </a:p>
        <a:p>
          <a:r>
            <a:rPr lang="sk-SK" dirty="0" err="1"/>
            <a:t>cordi</a:t>
          </a:r>
          <a:endParaRPr lang="sk-SK" dirty="0"/>
        </a:p>
      </dgm:t>
    </dgm:pt>
    <dgm:pt modelId="{0A081D76-E725-4A2F-88E8-D96FAFCDC6EB}" type="parTrans" cxnId="{38D1680E-AD42-4BAB-AAF0-9603AD76B1D4}">
      <dgm:prSet/>
      <dgm:spPr/>
      <dgm:t>
        <a:bodyPr/>
        <a:lstStyle/>
        <a:p>
          <a:endParaRPr lang="sk-SK"/>
        </a:p>
      </dgm:t>
    </dgm:pt>
    <dgm:pt modelId="{466EE6A5-FADF-4F29-B233-E707F2CD6E99}" type="sibTrans" cxnId="{38D1680E-AD42-4BAB-AAF0-9603AD76B1D4}">
      <dgm:prSet/>
      <dgm:spPr/>
      <dgm:t>
        <a:bodyPr/>
        <a:lstStyle/>
        <a:p>
          <a:endParaRPr lang="sk-SK"/>
        </a:p>
      </dgm:t>
    </dgm:pt>
    <dgm:pt modelId="{12894C86-95EA-46DE-8818-E61F988FF540}">
      <dgm:prSet phldrT="[Text]"/>
      <dgm:spPr/>
      <dgm:t>
        <a:bodyPr/>
        <a:lstStyle/>
        <a:p>
          <a:r>
            <a:rPr lang="sk-SK" dirty="0"/>
            <a:t>Skrúšenosť srdca a skutočná túžba po zmierení s Bohom</a:t>
          </a:r>
        </a:p>
      </dgm:t>
    </dgm:pt>
    <dgm:pt modelId="{1E3064F1-0684-4C1B-842F-20152D52D728}" type="parTrans" cxnId="{C3ED6E1A-CF84-43B3-86B0-6E2F62621A98}">
      <dgm:prSet/>
      <dgm:spPr/>
      <dgm:t>
        <a:bodyPr/>
        <a:lstStyle/>
        <a:p>
          <a:endParaRPr lang="sk-SK"/>
        </a:p>
      </dgm:t>
    </dgm:pt>
    <dgm:pt modelId="{0B595E74-CB6C-49B2-8F01-2FACF3841C0E}" type="sibTrans" cxnId="{C3ED6E1A-CF84-43B3-86B0-6E2F62621A98}">
      <dgm:prSet/>
      <dgm:spPr/>
      <dgm:t>
        <a:bodyPr/>
        <a:lstStyle/>
        <a:p>
          <a:endParaRPr lang="sk-SK"/>
        </a:p>
      </dgm:t>
    </dgm:pt>
    <dgm:pt modelId="{07FF04D5-8036-4872-A0C0-F21E8A196591}">
      <dgm:prSet phldrT="[Text]"/>
      <dgm:spPr/>
      <dgm:t>
        <a:bodyPr/>
        <a:lstStyle/>
        <a:p>
          <a:r>
            <a:rPr lang="sk-SK" dirty="0" err="1"/>
            <a:t>confessio</a:t>
          </a:r>
          <a:endParaRPr lang="sk-SK" dirty="0"/>
        </a:p>
      </dgm:t>
    </dgm:pt>
    <dgm:pt modelId="{E2A22697-E0BD-448D-AADD-F912FFA24585}" type="parTrans" cxnId="{E1B7DDEC-EC7F-41E2-AF47-74047B432A49}">
      <dgm:prSet/>
      <dgm:spPr/>
      <dgm:t>
        <a:bodyPr/>
        <a:lstStyle/>
        <a:p>
          <a:endParaRPr lang="sk-SK"/>
        </a:p>
      </dgm:t>
    </dgm:pt>
    <dgm:pt modelId="{CE1CDD04-A3C6-431F-AC25-CB7EE7F503B6}" type="sibTrans" cxnId="{E1B7DDEC-EC7F-41E2-AF47-74047B432A49}">
      <dgm:prSet/>
      <dgm:spPr/>
      <dgm:t>
        <a:bodyPr/>
        <a:lstStyle/>
        <a:p>
          <a:endParaRPr lang="sk-SK"/>
        </a:p>
      </dgm:t>
    </dgm:pt>
    <dgm:pt modelId="{D7D3E1D9-286A-4A04-B37F-0D2B94F56636}">
      <dgm:prSet phldrT="[Text]"/>
      <dgm:spPr/>
      <dgm:t>
        <a:bodyPr/>
        <a:lstStyle/>
        <a:p>
          <a:r>
            <a:rPr lang="sk-SK" dirty="0"/>
            <a:t>Vyznať ústne všetky smrteľné hriechy, ktoré si hriešnik pamätá</a:t>
          </a:r>
        </a:p>
      </dgm:t>
    </dgm:pt>
    <dgm:pt modelId="{B8DCDB10-40A8-41E9-92B9-280060425F6B}" type="parTrans" cxnId="{8631D021-B087-45ED-91CF-1CB24FDD7073}">
      <dgm:prSet/>
      <dgm:spPr/>
      <dgm:t>
        <a:bodyPr/>
        <a:lstStyle/>
        <a:p>
          <a:endParaRPr lang="sk-SK"/>
        </a:p>
      </dgm:t>
    </dgm:pt>
    <dgm:pt modelId="{8885E89D-AC0B-4E51-A3F6-F4F1A3AABDC0}" type="sibTrans" cxnId="{8631D021-B087-45ED-91CF-1CB24FDD7073}">
      <dgm:prSet/>
      <dgm:spPr/>
      <dgm:t>
        <a:bodyPr/>
        <a:lstStyle/>
        <a:p>
          <a:endParaRPr lang="sk-SK"/>
        </a:p>
      </dgm:t>
    </dgm:pt>
    <dgm:pt modelId="{8284115F-1B63-4E1E-B1C0-51270E6254E5}">
      <dgm:prSet phldrT="[Text]"/>
      <dgm:spPr/>
      <dgm:t>
        <a:bodyPr/>
        <a:lstStyle/>
        <a:p>
          <a:r>
            <a:rPr lang="sk-SK" dirty="0" err="1"/>
            <a:t>absolutio</a:t>
          </a:r>
          <a:endParaRPr lang="sk-SK" dirty="0"/>
        </a:p>
      </dgm:t>
    </dgm:pt>
    <dgm:pt modelId="{0FA4DE92-451F-43AF-80F6-FDA216374023}" type="parTrans" cxnId="{0EF410F8-9B75-4937-9C6C-4B5DD1521E06}">
      <dgm:prSet/>
      <dgm:spPr/>
      <dgm:t>
        <a:bodyPr/>
        <a:lstStyle/>
        <a:p>
          <a:endParaRPr lang="sk-SK"/>
        </a:p>
      </dgm:t>
    </dgm:pt>
    <dgm:pt modelId="{CA207B95-1688-4391-8DF9-FDEE01242F70}" type="sibTrans" cxnId="{0EF410F8-9B75-4937-9C6C-4B5DD1521E06}">
      <dgm:prSet/>
      <dgm:spPr/>
      <dgm:t>
        <a:bodyPr/>
        <a:lstStyle/>
        <a:p>
          <a:endParaRPr lang="sk-SK"/>
        </a:p>
      </dgm:t>
    </dgm:pt>
    <dgm:pt modelId="{CF238C76-94AC-4CE9-BEEA-4BF7172C12E5}">
      <dgm:prSet phldrT="[Text]"/>
      <dgm:spPr/>
      <dgm:t>
        <a:bodyPr/>
        <a:lstStyle/>
        <a:p>
          <a:r>
            <a:rPr lang="sk-SK" dirty="0"/>
            <a:t>rozhrešenie</a:t>
          </a:r>
        </a:p>
      </dgm:t>
    </dgm:pt>
    <dgm:pt modelId="{CF6C5B06-8EB1-432C-8EB4-B6B703F2A2C5}" type="parTrans" cxnId="{A43ED6DD-1255-4D0A-96E5-1E51A5233630}">
      <dgm:prSet/>
      <dgm:spPr/>
      <dgm:t>
        <a:bodyPr/>
        <a:lstStyle/>
        <a:p>
          <a:endParaRPr lang="sk-SK"/>
        </a:p>
      </dgm:t>
    </dgm:pt>
    <dgm:pt modelId="{0BB5690E-12D7-49A1-B7DF-5D5347627C69}" type="sibTrans" cxnId="{A43ED6DD-1255-4D0A-96E5-1E51A5233630}">
      <dgm:prSet/>
      <dgm:spPr/>
      <dgm:t>
        <a:bodyPr/>
        <a:lstStyle/>
        <a:p>
          <a:endParaRPr lang="sk-SK"/>
        </a:p>
      </dgm:t>
    </dgm:pt>
    <dgm:pt modelId="{FDDB0059-DE19-4CDE-BE75-1D385637642A}">
      <dgm:prSet/>
      <dgm:spPr/>
      <dgm:t>
        <a:bodyPr/>
        <a:lstStyle/>
        <a:p>
          <a:r>
            <a:rPr lang="sk-SK" dirty="0" err="1"/>
            <a:t>Satisfactio</a:t>
          </a:r>
          <a:endParaRPr lang="sk-SK" dirty="0"/>
        </a:p>
      </dgm:t>
    </dgm:pt>
    <dgm:pt modelId="{4FCABB0E-258A-4A63-AF93-BB8EF783DB8A}" type="parTrans" cxnId="{7AE25032-A8BF-4C3C-BA29-31FD7741B6B4}">
      <dgm:prSet/>
      <dgm:spPr/>
      <dgm:t>
        <a:bodyPr/>
        <a:lstStyle/>
        <a:p>
          <a:endParaRPr lang="sk-SK"/>
        </a:p>
      </dgm:t>
    </dgm:pt>
    <dgm:pt modelId="{C0BF2396-A9D8-4827-9DFB-AE20D26CA782}" type="sibTrans" cxnId="{7AE25032-A8BF-4C3C-BA29-31FD7741B6B4}">
      <dgm:prSet/>
      <dgm:spPr/>
      <dgm:t>
        <a:bodyPr/>
        <a:lstStyle/>
        <a:p>
          <a:endParaRPr lang="sk-SK"/>
        </a:p>
      </dgm:t>
    </dgm:pt>
    <dgm:pt modelId="{B9A86402-6205-453A-80BD-F021901F9778}">
      <dgm:prSet/>
      <dgm:spPr/>
      <dgm:t>
        <a:bodyPr/>
        <a:lstStyle/>
        <a:p>
          <a:r>
            <a:rPr lang="sk-SK" dirty="0"/>
            <a:t>Dobrom vykompenzovať zlo, ktoré vzniklo z hriechu</a:t>
          </a:r>
        </a:p>
      </dgm:t>
    </dgm:pt>
    <dgm:pt modelId="{6E7C4616-5655-4FFA-9CD1-7E53729C5C53}" type="parTrans" cxnId="{E8AB0E23-837E-4C71-8C9D-006705373C65}">
      <dgm:prSet/>
      <dgm:spPr/>
      <dgm:t>
        <a:bodyPr/>
        <a:lstStyle/>
        <a:p>
          <a:endParaRPr lang="sk-SK"/>
        </a:p>
      </dgm:t>
    </dgm:pt>
    <dgm:pt modelId="{BA6C7B74-00EA-4A4B-A237-437E9E26BCDC}" type="sibTrans" cxnId="{E8AB0E23-837E-4C71-8C9D-006705373C65}">
      <dgm:prSet/>
      <dgm:spPr/>
      <dgm:t>
        <a:bodyPr/>
        <a:lstStyle/>
        <a:p>
          <a:endParaRPr lang="sk-SK"/>
        </a:p>
      </dgm:t>
    </dgm:pt>
    <dgm:pt modelId="{65C4A1EF-BD1C-41F6-BFA5-B5C2A94BD3EB}" type="pres">
      <dgm:prSet presAssocID="{37F16429-AEF9-4AD0-A126-95A5DD195D6C}" presName="rootnode" presStyleCnt="0">
        <dgm:presLayoutVars>
          <dgm:chMax/>
          <dgm:chPref/>
          <dgm:dir/>
          <dgm:animLvl val="lvl"/>
        </dgm:presLayoutVars>
      </dgm:prSet>
      <dgm:spPr/>
    </dgm:pt>
    <dgm:pt modelId="{20890E56-E7ED-4B61-B989-06AA50DD56FD}" type="pres">
      <dgm:prSet presAssocID="{E686E230-1F61-49E8-9C59-AE15EC8D02FA}" presName="composite" presStyleCnt="0"/>
      <dgm:spPr/>
    </dgm:pt>
    <dgm:pt modelId="{79E44AF0-3178-43C2-9F11-39C31AAE09DC}" type="pres">
      <dgm:prSet presAssocID="{E686E230-1F61-49E8-9C59-AE15EC8D02FA}" presName="bentUpArrow1" presStyleLbl="alignImgPlace1" presStyleIdx="0" presStyleCnt="3"/>
      <dgm:spPr/>
    </dgm:pt>
    <dgm:pt modelId="{82C91D63-A872-4FD3-928C-973C8813F54C}" type="pres">
      <dgm:prSet presAssocID="{E686E230-1F61-49E8-9C59-AE15EC8D02FA}" presName="ParentText" presStyleLbl="node1" presStyleIdx="0" presStyleCnt="4">
        <dgm:presLayoutVars>
          <dgm:chMax val="1"/>
          <dgm:chPref val="1"/>
          <dgm:bulletEnabled val="1"/>
        </dgm:presLayoutVars>
      </dgm:prSet>
      <dgm:spPr/>
    </dgm:pt>
    <dgm:pt modelId="{8EFFF1BF-662A-4BFF-B5D9-57494756AA7A}" type="pres">
      <dgm:prSet presAssocID="{E686E230-1F61-49E8-9C59-AE15EC8D02FA}" presName="ChildText" presStyleLbl="revTx" presStyleIdx="0" presStyleCnt="4" custScaleX="227542" custLinFactNeighborX="90646" custLinFactNeighborY="6207">
        <dgm:presLayoutVars>
          <dgm:chMax val="0"/>
          <dgm:chPref val="0"/>
          <dgm:bulletEnabled val="1"/>
        </dgm:presLayoutVars>
      </dgm:prSet>
      <dgm:spPr/>
    </dgm:pt>
    <dgm:pt modelId="{8CF3EE4C-CB59-44E3-9B68-147688201893}" type="pres">
      <dgm:prSet presAssocID="{466EE6A5-FADF-4F29-B233-E707F2CD6E99}" presName="sibTrans" presStyleCnt="0"/>
      <dgm:spPr/>
    </dgm:pt>
    <dgm:pt modelId="{AEB6E8D3-AA73-4464-90A5-03C03EEA23B7}" type="pres">
      <dgm:prSet presAssocID="{07FF04D5-8036-4872-A0C0-F21E8A196591}" presName="composite" presStyleCnt="0"/>
      <dgm:spPr/>
    </dgm:pt>
    <dgm:pt modelId="{7380FD8A-6D33-4BCE-979D-5E82E770672F}" type="pres">
      <dgm:prSet presAssocID="{07FF04D5-8036-4872-A0C0-F21E8A196591}" presName="bentUpArrow1" presStyleLbl="alignImgPlace1" presStyleIdx="1" presStyleCnt="3"/>
      <dgm:spPr/>
    </dgm:pt>
    <dgm:pt modelId="{95638EBB-197A-4777-8853-E6DB2A142789}" type="pres">
      <dgm:prSet presAssocID="{07FF04D5-8036-4872-A0C0-F21E8A196591}" presName="ParentText" presStyleLbl="node1" presStyleIdx="1" presStyleCnt="4">
        <dgm:presLayoutVars>
          <dgm:chMax val="1"/>
          <dgm:chPref val="1"/>
          <dgm:bulletEnabled val="1"/>
        </dgm:presLayoutVars>
      </dgm:prSet>
      <dgm:spPr/>
    </dgm:pt>
    <dgm:pt modelId="{1501E2D0-F974-48C0-9115-2ED75AE678FE}" type="pres">
      <dgm:prSet presAssocID="{07FF04D5-8036-4872-A0C0-F21E8A196591}" presName="ChildText" presStyleLbl="revTx" presStyleIdx="1" presStyleCnt="4" custScaleX="224451" custLinFactNeighborX="81709" custLinFactNeighborY="778">
        <dgm:presLayoutVars>
          <dgm:chMax val="0"/>
          <dgm:chPref val="0"/>
          <dgm:bulletEnabled val="1"/>
        </dgm:presLayoutVars>
      </dgm:prSet>
      <dgm:spPr/>
    </dgm:pt>
    <dgm:pt modelId="{CCDDFAD4-5803-4F4D-AB84-460A8E5357B5}" type="pres">
      <dgm:prSet presAssocID="{CE1CDD04-A3C6-431F-AC25-CB7EE7F503B6}" presName="sibTrans" presStyleCnt="0"/>
      <dgm:spPr/>
    </dgm:pt>
    <dgm:pt modelId="{9DCBCA89-6C89-4807-B399-E4C6A8270547}" type="pres">
      <dgm:prSet presAssocID="{8284115F-1B63-4E1E-B1C0-51270E6254E5}" presName="composite" presStyleCnt="0"/>
      <dgm:spPr/>
    </dgm:pt>
    <dgm:pt modelId="{AFF5206A-932D-4068-B612-86CDB1461946}" type="pres">
      <dgm:prSet presAssocID="{8284115F-1B63-4E1E-B1C0-51270E6254E5}" presName="bentUpArrow1" presStyleLbl="alignImgPlace1" presStyleIdx="2" presStyleCnt="3"/>
      <dgm:spPr/>
    </dgm:pt>
    <dgm:pt modelId="{F3E85EA7-9AD5-4C2E-834A-3EECE5B550C6}" type="pres">
      <dgm:prSet presAssocID="{8284115F-1B63-4E1E-B1C0-51270E6254E5}" presName="ParentText" presStyleLbl="node1" presStyleIdx="2" presStyleCnt="4">
        <dgm:presLayoutVars>
          <dgm:chMax val="1"/>
          <dgm:chPref val="1"/>
          <dgm:bulletEnabled val="1"/>
        </dgm:presLayoutVars>
      </dgm:prSet>
      <dgm:spPr/>
    </dgm:pt>
    <dgm:pt modelId="{EFD35840-FA38-49DE-BB08-CE4E7CB6F5DE}" type="pres">
      <dgm:prSet presAssocID="{8284115F-1B63-4E1E-B1C0-51270E6254E5}" presName="ChildText" presStyleLbl="revTx" presStyleIdx="2" presStyleCnt="4">
        <dgm:presLayoutVars>
          <dgm:chMax val="0"/>
          <dgm:chPref val="0"/>
          <dgm:bulletEnabled val="1"/>
        </dgm:presLayoutVars>
      </dgm:prSet>
      <dgm:spPr/>
    </dgm:pt>
    <dgm:pt modelId="{C32ECCAC-D119-44F8-8E80-8E0FEED64307}" type="pres">
      <dgm:prSet presAssocID="{CA207B95-1688-4391-8DF9-FDEE01242F70}" presName="sibTrans" presStyleCnt="0"/>
      <dgm:spPr/>
    </dgm:pt>
    <dgm:pt modelId="{973748BC-B188-470A-B26E-1A78DDADDCFA}" type="pres">
      <dgm:prSet presAssocID="{FDDB0059-DE19-4CDE-BE75-1D385637642A}" presName="composite" presStyleCnt="0"/>
      <dgm:spPr/>
    </dgm:pt>
    <dgm:pt modelId="{8CA3C894-0114-481C-B889-AAAC0E2DC634}" type="pres">
      <dgm:prSet presAssocID="{FDDB0059-DE19-4CDE-BE75-1D385637642A}" presName="ParentText" presStyleLbl="node1" presStyleIdx="3" presStyleCnt="4">
        <dgm:presLayoutVars>
          <dgm:chMax val="1"/>
          <dgm:chPref val="1"/>
          <dgm:bulletEnabled val="1"/>
        </dgm:presLayoutVars>
      </dgm:prSet>
      <dgm:spPr/>
    </dgm:pt>
    <dgm:pt modelId="{241A0E07-1D65-4B8A-8AFA-67DADCDDDBFF}" type="pres">
      <dgm:prSet presAssocID="{FDDB0059-DE19-4CDE-BE75-1D385637642A}" presName="FinalChildText" presStyleLbl="revTx" presStyleIdx="3" presStyleCnt="4">
        <dgm:presLayoutVars>
          <dgm:chMax val="0"/>
          <dgm:chPref val="0"/>
          <dgm:bulletEnabled val="1"/>
        </dgm:presLayoutVars>
      </dgm:prSet>
      <dgm:spPr/>
    </dgm:pt>
  </dgm:ptLst>
  <dgm:cxnLst>
    <dgm:cxn modelId="{38D1680E-AD42-4BAB-AAF0-9603AD76B1D4}" srcId="{37F16429-AEF9-4AD0-A126-95A5DD195D6C}" destId="{E686E230-1F61-49E8-9C59-AE15EC8D02FA}" srcOrd="0" destOrd="0" parTransId="{0A081D76-E725-4A2F-88E8-D96FAFCDC6EB}" sibTransId="{466EE6A5-FADF-4F29-B233-E707F2CD6E99}"/>
    <dgm:cxn modelId="{D12E8917-59B8-4A3F-B9D9-CF0647015D95}" type="presOf" srcId="{E686E230-1F61-49E8-9C59-AE15EC8D02FA}" destId="{82C91D63-A872-4FD3-928C-973C8813F54C}" srcOrd="0" destOrd="0" presId="urn:microsoft.com/office/officeart/2005/8/layout/StepDownProcess"/>
    <dgm:cxn modelId="{C3ED6E1A-CF84-43B3-86B0-6E2F62621A98}" srcId="{E686E230-1F61-49E8-9C59-AE15EC8D02FA}" destId="{12894C86-95EA-46DE-8818-E61F988FF540}" srcOrd="0" destOrd="0" parTransId="{1E3064F1-0684-4C1B-842F-20152D52D728}" sibTransId="{0B595E74-CB6C-49B2-8F01-2FACF3841C0E}"/>
    <dgm:cxn modelId="{0E125D1D-6275-4F69-BE69-E6F60B5A9038}" type="presOf" srcId="{12894C86-95EA-46DE-8818-E61F988FF540}" destId="{8EFFF1BF-662A-4BFF-B5D9-57494756AA7A}" srcOrd="0" destOrd="0" presId="urn:microsoft.com/office/officeart/2005/8/layout/StepDownProcess"/>
    <dgm:cxn modelId="{8631D021-B087-45ED-91CF-1CB24FDD7073}" srcId="{07FF04D5-8036-4872-A0C0-F21E8A196591}" destId="{D7D3E1D9-286A-4A04-B37F-0D2B94F56636}" srcOrd="0" destOrd="0" parTransId="{B8DCDB10-40A8-41E9-92B9-280060425F6B}" sibTransId="{8885E89D-AC0B-4E51-A3F6-F4F1A3AABDC0}"/>
    <dgm:cxn modelId="{E8AB0E23-837E-4C71-8C9D-006705373C65}" srcId="{FDDB0059-DE19-4CDE-BE75-1D385637642A}" destId="{B9A86402-6205-453A-80BD-F021901F9778}" srcOrd="0" destOrd="0" parTransId="{6E7C4616-5655-4FFA-9CD1-7E53729C5C53}" sibTransId="{BA6C7B74-00EA-4A4B-A237-437E9E26BCDC}"/>
    <dgm:cxn modelId="{F9F2C326-F15D-4907-B4A1-91B01944CFCE}" type="presOf" srcId="{CF238C76-94AC-4CE9-BEEA-4BF7172C12E5}" destId="{EFD35840-FA38-49DE-BB08-CE4E7CB6F5DE}" srcOrd="0" destOrd="0" presId="urn:microsoft.com/office/officeart/2005/8/layout/StepDownProcess"/>
    <dgm:cxn modelId="{9063DC30-2660-4111-AED6-7D108346E99F}" type="presOf" srcId="{37F16429-AEF9-4AD0-A126-95A5DD195D6C}" destId="{65C4A1EF-BD1C-41F6-BFA5-B5C2A94BD3EB}" srcOrd="0" destOrd="0" presId="urn:microsoft.com/office/officeart/2005/8/layout/StepDownProcess"/>
    <dgm:cxn modelId="{7AE25032-A8BF-4C3C-BA29-31FD7741B6B4}" srcId="{37F16429-AEF9-4AD0-A126-95A5DD195D6C}" destId="{FDDB0059-DE19-4CDE-BE75-1D385637642A}" srcOrd="3" destOrd="0" parTransId="{4FCABB0E-258A-4A63-AF93-BB8EF783DB8A}" sibTransId="{C0BF2396-A9D8-4827-9DFB-AE20D26CA782}"/>
    <dgm:cxn modelId="{C1F0367D-852C-4CF9-9817-C297C8431A80}" type="presOf" srcId="{07FF04D5-8036-4872-A0C0-F21E8A196591}" destId="{95638EBB-197A-4777-8853-E6DB2A142789}" srcOrd="0" destOrd="0" presId="urn:microsoft.com/office/officeart/2005/8/layout/StepDownProcess"/>
    <dgm:cxn modelId="{6F433E8E-013A-481E-A116-2DAF0322DE6A}" type="presOf" srcId="{FDDB0059-DE19-4CDE-BE75-1D385637642A}" destId="{8CA3C894-0114-481C-B889-AAAC0E2DC634}" srcOrd="0" destOrd="0" presId="urn:microsoft.com/office/officeart/2005/8/layout/StepDownProcess"/>
    <dgm:cxn modelId="{B83157C1-AB30-4C9D-88BC-DF096CF8CBC9}" type="presOf" srcId="{D7D3E1D9-286A-4A04-B37F-0D2B94F56636}" destId="{1501E2D0-F974-48C0-9115-2ED75AE678FE}" srcOrd="0" destOrd="0" presId="urn:microsoft.com/office/officeart/2005/8/layout/StepDownProcess"/>
    <dgm:cxn modelId="{335054CD-CCBA-41E4-91D9-B036486E6CCA}" type="presOf" srcId="{B9A86402-6205-453A-80BD-F021901F9778}" destId="{241A0E07-1D65-4B8A-8AFA-67DADCDDDBFF}" srcOrd="0" destOrd="0" presId="urn:microsoft.com/office/officeart/2005/8/layout/StepDownProcess"/>
    <dgm:cxn modelId="{0D9090DA-5E4C-4DE5-8B92-7D6D0EA3E345}" type="presOf" srcId="{8284115F-1B63-4E1E-B1C0-51270E6254E5}" destId="{F3E85EA7-9AD5-4C2E-834A-3EECE5B550C6}" srcOrd="0" destOrd="0" presId="urn:microsoft.com/office/officeart/2005/8/layout/StepDownProcess"/>
    <dgm:cxn modelId="{A43ED6DD-1255-4D0A-96E5-1E51A5233630}" srcId="{8284115F-1B63-4E1E-B1C0-51270E6254E5}" destId="{CF238C76-94AC-4CE9-BEEA-4BF7172C12E5}" srcOrd="0" destOrd="0" parTransId="{CF6C5B06-8EB1-432C-8EB4-B6B703F2A2C5}" sibTransId="{0BB5690E-12D7-49A1-B7DF-5D5347627C69}"/>
    <dgm:cxn modelId="{E1B7DDEC-EC7F-41E2-AF47-74047B432A49}" srcId="{37F16429-AEF9-4AD0-A126-95A5DD195D6C}" destId="{07FF04D5-8036-4872-A0C0-F21E8A196591}" srcOrd="1" destOrd="0" parTransId="{E2A22697-E0BD-448D-AADD-F912FFA24585}" sibTransId="{CE1CDD04-A3C6-431F-AC25-CB7EE7F503B6}"/>
    <dgm:cxn modelId="{0EF410F8-9B75-4937-9C6C-4B5DD1521E06}" srcId="{37F16429-AEF9-4AD0-A126-95A5DD195D6C}" destId="{8284115F-1B63-4E1E-B1C0-51270E6254E5}" srcOrd="2" destOrd="0" parTransId="{0FA4DE92-451F-43AF-80F6-FDA216374023}" sibTransId="{CA207B95-1688-4391-8DF9-FDEE01242F70}"/>
    <dgm:cxn modelId="{A63B8929-15B6-4360-99A7-6C77D57410B9}" type="presParOf" srcId="{65C4A1EF-BD1C-41F6-BFA5-B5C2A94BD3EB}" destId="{20890E56-E7ED-4B61-B989-06AA50DD56FD}" srcOrd="0" destOrd="0" presId="urn:microsoft.com/office/officeart/2005/8/layout/StepDownProcess"/>
    <dgm:cxn modelId="{560E3B0D-EE78-4881-AA96-44CF6FBD62D0}" type="presParOf" srcId="{20890E56-E7ED-4B61-B989-06AA50DD56FD}" destId="{79E44AF0-3178-43C2-9F11-39C31AAE09DC}" srcOrd="0" destOrd="0" presId="urn:microsoft.com/office/officeart/2005/8/layout/StepDownProcess"/>
    <dgm:cxn modelId="{41C4E660-3C20-4C51-9624-80419901E2CD}" type="presParOf" srcId="{20890E56-E7ED-4B61-B989-06AA50DD56FD}" destId="{82C91D63-A872-4FD3-928C-973C8813F54C}" srcOrd="1" destOrd="0" presId="urn:microsoft.com/office/officeart/2005/8/layout/StepDownProcess"/>
    <dgm:cxn modelId="{5BF9C287-D6F6-4A8C-BEF6-B5FB4C33A0EC}" type="presParOf" srcId="{20890E56-E7ED-4B61-B989-06AA50DD56FD}" destId="{8EFFF1BF-662A-4BFF-B5D9-57494756AA7A}" srcOrd="2" destOrd="0" presId="urn:microsoft.com/office/officeart/2005/8/layout/StepDownProcess"/>
    <dgm:cxn modelId="{1AEA7B01-637D-4411-B9DF-AC1C94D48B20}" type="presParOf" srcId="{65C4A1EF-BD1C-41F6-BFA5-B5C2A94BD3EB}" destId="{8CF3EE4C-CB59-44E3-9B68-147688201893}" srcOrd="1" destOrd="0" presId="urn:microsoft.com/office/officeart/2005/8/layout/StepDownProcess"/>
    <dgm:cxn modelId="{56F1A652-D180-4B8F-8045-97F8B03BE73C}" type="presParOf" srcId="{65C4A1EF-BD1C-41F6-BFA5-B5C2A94BD3EB}" destId="{AEB6E8D3-AA73-4464-90A5-03C03EEA23B7}" srcOrd="2" destOrd="0" presId="urn:microsoft.com/office/officeart/2005/8/layout/StepDownProcess"/>
    <dgm:cxn modelId="{7423E2A6-A546-47BB-9EAB-7379ED8C615A}" type="presParOf" srcId="{AEB6E8D3-AA73-4464-90A5-03C03EEA23B7}" destId="{7380FD8A-6D33-4BCE-979D-5E82E770672F}" srcOrd="0" destOrd="0" presId="urn:microsoft.com/office/officeart/2005/8/layout/StepDownProcess"/>
    <dgm:cxn modelId="{13BBE4C5-0C61-42A4-BC93-9B7B1A22F490}" type="presParOf" srcId="{AEB6E8D3-AA73-4464-90A5-03C03EEA23B7}" destId="{95638EBB-197A-4777-8853-E6DB2A142789}" srcOrd="1" destOrd="0" presId="urn:microsoft.com/office/officeart/2005/8/layout/StepDownProcess"/>
    <dgm:cxn modelId="{E0A1BF9C-2F04-4E90-BAA5-EA11F4E8E7FB}" type="presParOf" srcId="{AEB6E8D3-AA73-4464-90A5-03C03EEA23B7}" destId="{1501E2D0-F974-48C0-9115-2ED75AE678FE}" srcOrd="2" destOrd="0" presId="urn:microsoft.com/office/officeart/2005/8/layout/StepDownProcess"/>
    <dgm:cxn modelId="{8CEDA38C-4758-4FB8-BDEB-8530BEB58FFD}" type="presParOf" srcId="{65C4A1EF-BD1C-41F6-BFA5-B5C2A94BD3EB}" destId="{CCDDFAD4-5803-4F4D-AB84-460A8E5357B5}" srcOrd="3" destOrd="0" presId="urn:microsoft.com/office/officeart/2005/8/layout/StepDownProcess"/>
    <dgm:cxn modelId="{12ED99C4-A6EA-44E6-A9CF-D053E492E4FC}" type="presParOf" srcId="{65C4A1EF-BD1C-41F6-BFA5-B5C2A94BD3EB}" destId="{9DCBCA89-6C89-4807-B399-E4C6A8270547}" srcOrd="4" destOrd="0" presId="urn:microsoft.com/office/officeart/2005/8/layout/StepDownProcess"/>
    <dgm:cxn modelId="{2C285915-6405-401A-A9ED-C37A41F34512}" type="presParOf" srcId="{9DCBCA89-6C89-4807-B399-E4C6A8270547}" destId="{AFF5206A-932D-4068-B612-86CDB1461946}" srcOrd="0" destOrd="0" presId="urn:microsoft.com/office/officeart/2005/8/layout/StepDownProcess"/>
    <dgm:cxn modelId="{8A36ADF2-7EBA-4C96-8D40-CCA6C5DF5A0E}" type="presParOf" srcId="{9DCBCA89-6C89-4807-B399-E4C6A8270547}" destId="{F3E85EA7-9AD5-4C2E-834A-3EECE5B550C6}" srcOrd="1" destOrd="0" presId="urn:microsoft.com/office/officeart/2005/8/layout/StepDownProcess"/>
    <dgm:cxn modelId="{CE4786DB-2250-4ABC-A816-591D5DFA1BC5}" type="presParOf" srcId="{9DCBCA89-6C89-4807-B399-E4C6A8270547}" destId="{EFD35840-FA38-49DE-BB08-CE4E7CB6F5DE}" srcOrd="2" destOrd="0" presId="urn:microsoft.com/office/officeart/2005/8/layout/StepDownProcess"/>
    <dgm:cxn modelId="{45C185BD-9116-467D-9E12-9885B4AFECC0}" type="presParOf" srcId="{65C4A1EF-BD1C-41F6-BFA5-B5C2A94BD3EB}" destId="{C32ECCAC-D119-44F8-8E80-8E0FEED64307}" srcOrd="5" destOrd="0" presId="urn:microsoft.com/office/officeart/2005/8/layout/StepDownProcess"/>
    <dgm:cxn modelId="{3CB3C706-0979-4BC0-B103-A439A949059C}" type="presParOf" srcId="{65C4A1EF-BD1C-41F6-BFA5-B5C2A94BD3EB}" destId="{973748BC-B188-470A-B26E-1A78DDADDCFA}" srcOrd="6" destOrd="0" presId="urn:microsoft.com/office/officeart/2005/8/layout/StepDownProcess"/>
    <dgm:cxn modelId="{AB12085E-0596-4243-90CD-5B9D63D133C1}" type="presParOf" srcId="{973748BC-B188-470A-B26E-1A78DDADDCFA}" destId="{8CA3C894-0114-481C-B889-AAAC0E2DC634}" srcOrd="0" destOrd="0" presId="urn:microsoft.com/office/officeart/2005/8/layout/StepDownProcess"/>
    <dgm:cxn modelId="{D625A566-D2FA-4B76-B20C-FA36B4402607}" type="presParOf" srcId="{973748BC-B188-470A-B26E-1A78DDADDCFA}" destId="{241A0E07-1D65-4B8A-8AFA-67DADCDDDBFF}"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E6C674-CA3B-474B-8A7B-D1B3F451E719}"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sk-SK"/>
        </a:p>
      </dgm:t>
    </dgm:pt>
    <dgm:pt modelId="{69D13811-5E8D-4DB2-A5DD-3968D2C3FDBF}">
      <dgm:prSet phldrT="[Text]"/>
      <dgm:spPr/>
      <dgm:t>
        <a:bodyPr/>
        <a:lstStyle/>
        <a:p>
          <a:r>
            <a:rPr lang="sk-SK" dirty="0"/>
            <a:t>B: Ak majú byť smrteľné hriechy odpustené, musím sa na </a:t>
          </a:r>
          <a:r>
            <a:rPr lang="sk-SK" dirty="0" err="1"/>
            <a:t>ne</a:t>
          </a:r>
          <a:r>
            <a:rPr lang="sk-SK" dirty="0"/>
            <a:t> rozpamätať a rozoznať ich ako hriechy.</a:t>
          </a:r>
        </a:p>
      </dgm:t>
    </dgm:pt>
    <dgm:pt modelId="{B59FAD4A-28A3-4FDD-8133-6610AC4D6A0B}" type="parTrans" cxnId="{E5F6AD0E-3249-416F-BE83-856C185FB9F3}">
      <dgm:prSet/>
      <dgm:spPr/>
      <dgm:t>
        <a:bodyPr/>
        <a:lstStyle/>
        <a:p>
          <a:endParaRPr lang="sk-SK"/>
        </a:p>
      </dgm:t>
    </dgm:pt>
    <dgm:pt modelId="{A399A64E-04E0-4DCB-A5A2-7F7872365FE8}" type="sibTrans" cxnId="{E5F6AD0E-3249-416F-BE83-856C185FB9F3}">
      <dgm:prSet/>
      <dgm:spPr/>
      <dgm:t>
        <a:bodyPr/>
        <a:lstStyle/>
        <a:p>
          <a:endParaRPr lang="sk-SK"/>
        </a:p>
      </dgm:t>
    </dgm:pt>
    <dgm:pt modelId="{5818346D-5280-4D28-9207-EF826F7E0CA0}">
      <dgm:prSet phldrT="[Text]"/>
      <dgm:spPr/>
      <dgm:t>
        <a:bodyPr/>
        <a:lstStyle/>
        <a:p>
          <a:r>
            <a:rPr lang="sk-SK" dirty="0"/>
            <a:t>C: Len keď sa rozpomeniem a rozoznám ich ako hriechy, môžu byť vyznané.</a:t>
          </a:r>
        </a:p>
      </dgm:t>
    </dgm:pt>
    <dgm:pt modelId="{A297DB7D-7851-4797-AB77-F9D44713A849}" type="parTrans" cxnId="{64B80F60-CC01-45CC-A5AC-BA461A7A792A}">
      <dgm:prSet/>
      <dgm:spPr/>
      <dgm:t>
        <a:bodyPr/>
        <a:lstStyle/>
        <a:p>
          <a:endParaRPr lang="sk-SK"/>
        </a:p>
      </dgm:t>
    </dgm:pt>
    <dgm:pt modelId="{E78669D1-B78C-4F6C-8F4E-42ED02CA8B6F}" type="sibTrans" cxnId="{64B80F60-CC01-45CC-A5AC-BA461A7A792A}">
      <dgm:prSet/>
      <dgm:spPr/>
      <dgm:t>
        <a:bodyPr/>
        <a:lstStyle/>
        <a:p>
          <a:endParaRPr lang="sk-SK"/>
        </a:p>
      </dgm:t>
    </dgm:pt>
    <dgm:pt modelId="{4ACEFBCD-4ADF-4CBB-8488-813211A03D25}">
      <dgm:prSet/>
      <dgm:spPr/>
      <dgm:t>
        <a:bodyPr/>
        <a:lstStyle/>
        <a:p>
          <a:r>
            <a:rPr lang="sk-SK" dirty="0"/>
            <a:t>D: Ak ťažké hriechy nie sú vyznané, nemôžu byť odpustené</a:t>
          </a:r>
        </a:p>
      </dgm:t>
    </dgm:pt>
    <dgm:pt modelId="{BCE08B0B-5668-4ABD-BACF-937067A67908}" type="parTrans" cxnId="{B8C24579-7DBA-4140-AF40-65A3859B652F}">
      <dgm:prSet/>
      <dgm:spPr/>
      <dgm:t>
        <a:bodyPr/>
        <a:lstStyle/>
        <a:p>
          <a:endParaRPr lang="sk-SK"/>
        </a:p>
      </dgm:t>
    </dgm:pt>
    <dgm:pt modelId="{AB58D562-24D9-4666-B246-33866F126471}" type="sibTrans" cxnId="{B8C24579-7DBA-4140-AF40-65A3859B652F}">
      <dgm:prSet/>
      <dgm:spPr/>
      <dgm:t>
        <a:bodyPr/>
        <a:lstStyle/>
        <a:p>
          <a:endParaRPr lang="sk-SK"/>
        </a:p>
      </dgm:t>
    </dgm:pt>
    <dgm:pt modelId="{FD2077A3-A4BB-4753-829E-DF92DD771614}">
      <dgm:prSet/>
      <dgm:spPr/>
      <dgm:t>
        <a:bodyPr/>
        <a:lstStyle/>
        <a:p>
          <a:r>
            <a:rPr lang="sk-SK" dirty="0"/>
            <a:t>A: K tomu, aby boli (obzvlášť ťažké) hriechy odpustené, musia byť vyznané</a:t>
          </a:r>
        </a:p>
      </dgm:t>
    </dgm:pt>
    <dgm:pt modelId="{C1E3BC6B-A9B1-4FE1-B1D6-32D819B88584}" type="parTrans" cxnId="{B652A666-58E8-4232-9347-411A697B941C}">
      <dgm:prSet/>
      <dgm:spPr/>
      <dgm:t>
        <a:bodyPr/>
        <a:lstStyle/>
        <a:p>
          <a:endParaRPr lang="sk-SK"/>
        </a:p>
      </dgm:t>
    </dgm:pt>
    <dgm:pt modelId="{13F350D1-E7D6-49A7-AE52-E79E9756C3CC}" type="sibTrans" cxnId="{B652A666-58E8-4232-9347-411A697B941C}">
      <dgm:prSet/>
      <dgm:spPr/>
      <dgm:t>
        <a:bodyPr/>
        <a:lstStyle/>
        <a:p>
          <a:endParaRPr lang="sk-SK"/>
        </a:p>
      </dgm:t>
    </dgm:pt>
    <dgm:pt modelId="{6F6D2D5E-41CC-4737-8264-F9C64968B24F}" type="pres">
      <dgm:prSet presAssocID="{29E6C674-CA3B-474B-8A7B-D1B3F451E719}" presName="linear" presStyleCnt="0">
        <dgm:presLayoutVars>
          <dgm:animLvl val="lvl"/>
          <dgm:resizeHandles val="exact"/>
        </dgm:presLayoutVars>
      </dgm:prSet>
      <dgm:spPr/>
    </dgm:pt>
    <dgm:pt modelId="{140A34B4-4628-43CB-B60C-1D4865058CB3}" type="pres">
      <dgm:prSet presAssocID="{FD2077A3-A4BB-4753-829E-DF92DD771614}" presName="parentText" presStyleLbl="node1" presStyleIdx="0" presStyleCnt="4">
        <dgm:presLayoutVars>
          <dgm:chMax val="0"/>
          <dgm:bulletEnabled val="1"/>
        </dgm:presLayoutVars>
      </dgm:prSet>
      <dgm:spPr/>
    </dgm:pt>
    <dgm:pt modelId="{8BB6D118-63C9-40E1-8966-105C0018CE8A}" type="pres">
      <dgm:prSet presAssocID="{13F350D1-E7D6-49A7-AE52-E79E9756C3CC}" presName="spacer" presStyleCnt="0"/>
      <dgm:spPr/>
    </dgm:pt>
    <dgm:pt modelId="{8D1BFDC1-E75D-41C0-9D8A-2CFDEC9E70A2}" type="pres">
      <dgm:prSet presAssocID="{69D13811-5E8D-4DB2-A5DD-3968D2C3FDBF}" presName="parentText" presStyleLbl="node1" presStyleIdx="1" presStyleCnt="4">
        <dgm:presLayoutVars>
          <dgm:chMax val="0"/>
          <dgm:bulletEnabled val="1"/>
        </dgm:presLayoutVars>
      </dgm:prSet>
      <dgm:spPr/>
    </dgm:pt>
    <dgm:pt modelId="{404F792C-9FAC-407C-9108-6DB5F4D5315A}" type="pres">
      <dgm:prSet presAssocID="{A399A64E-04E0-4DCB-A5A2-7F7872365FE8}" presName="spacer" presStyleCnt="0"/>
      <dgm:spPr/>
    </dgm:pt>
    <dgm:pt modelId="{1DAC6AEB-0C46-4165-9942-F4D3E485CEB4}" type="pres">
      <dgm:prSet presAssocID="{5818346D-5280-4D28-9207-EF826F7E0CA0}" presName="parentText" presStyleLbl="node1" presStyleIdx="2" presStyleCnt="4">
        <dgm:presLayoutVars>
          <dgm:chMax val="0"/>
          <dgm:bulletEnabled val="1"/>
        </dgm:presLayoutVars>
      </dgm:prSet>
      <dgm:spPr/>
    </dgm:pt>
    <dgm:pt modelId="{B54693D0-9C1C-45E8-AB4D-4D8BA44EA324}" type="pres">
      <dgm:prSet presAssocID="{E78669D1-B78C-4F6C-8F4E-42ED02CA8B6F}" presName="spacer" presStyleCnt="0"/>
      <dgm:spPr/>
    </dgm:pt>
    <dgm:pt modelId="{CDBC6A1E-9792-40AF-B2BF-97471E89571B}" type="pres">
      <dgm:prSet presAssocID="{4ACEFBCD-4ADF-4CBB-8488-813211A03D25}" presName="parentText" presStyleLbl="node1" presStyleIdx="3" presStyleCnt="4">
        <dgm:presLayoutVars>
          <dgm:chMax val="0"/>
          <dgm:bulletEnabled val="1"/>
        </dgm:presLayoutVars>
      </dgm:prSet>
      <dgm:spPr/>
    </dgm:pt>
  </dgm:ptLst>
  <dgm:cxnLst>
    <dgm:cxn modelId="{E5F6AD0E-3249-416F-BE83-856C185FB9F3}" srcId="{29E6C674-CA3B-474B-8A7B-D1B3F451E719}" destId="{69D13811-5E8D-4DB2-A5DD-3968D2C3FDBF}" srcOrd="1" destOrd="0" parTransId="{B59FAD4A-28A3-4FDD-8133-6610AC4D6A0B}" sibTransId="{A399A64E-04E0-4DCB-A5A2-7F7872365FE8}"/>
    <dgm:cxn modelId="{64B80F60-CC01-45CC-A5AC-BA461A7A792A}" srcId="{29E6C674-CA3B-474B-8A7B-D1B3F451E719}" destId="{5818346D-5280-4D28-9207-EF826F7E0CA0}" srcOrd="2" destOrd="0" parTransId="{A297DB7D-7851-4797-AB77-F9D44713A849}" sibTransId="{E78669D1-B78C-4F6C-8F4E-42ED02CA8B6F}"/>
    <dgm:cxn modelId="{5C567263-5FAB-4D22-97F2-48811EAF2637}" type="presOf" srcId="{69D13811-5E8D-4DB2-A5DD-3968D2C3FDBF}" destId="{8D1BFDC1-E75D-41C0-9D8A-2CFDEC9E70A2}" srcOrd="0" destOrd="0" presId="urn:microsoft.com/office/officeart/2005/8/layout/vList2"/>
    <dgm:cxn modelId="{B652A666-58E8-4232-9347-411A697B941C}" srcId="{29E6C674-CA3B-474B-8A7B-D1B3F451E719}" destId="{FD2077A3-A4BB-4753-829E-DF92DD771614}" srcOrd="0" destOrd="0" parTransId="{C1E3BC6B-A9B1-4FE1-B1D6-32D819B88584}" sibTransId="{13F350D1-E7D6-49A7-AE52-E79E9756C3CC}"/>
    <dgm:cxn modelId="{B8C24579-7DBA-4140-AF40-65A3859B652F}" srcId="{29E6C674-CA3B-474B-8A7B-D1B3F451E719}" destId="{4ACEFBCD-4ADF-4CBB-8488-813211A03D25}" srcOrd="3" destOrd="0" parTransId="{BCE08B0B-5668-4ABD-BACF-937067A67908}" sibTransId="{AB58D562-24D9-4666-B246-33866F126471}"/>
    <dgm:cxn modelId="{85543B92-EE0D-422F-97AF-6D16DAECF9A0}" type="presOf" srcId="{29E6C674-CA3B-474B-8A7B-D1B3F451E719}" destId="{6F6D2D5E-41CC-4737-8264-F9C64968B24F}" srcOrd="0" destOrd="0" presId="urn:microsoft.com/office/officeart/2005/8/layout/vList2"/>
    <dgm:cxn modelId="{216573AC-2C91-4781-A7C9-450BD260FB08}" type="presOf" srcId="{4ACEFBCD-4ADF-4CBB-8488-813211A03D25}" destId="{CDBC6A1E-9792-40AF-B2BF-97471E89571B}" srcOrd="0" destOrd="0" presId="urn:microsoft.com/office/officeart/2005/8/layout/vList2"/>
    <dgm:cxn modelId="{F080F0B2-45DD-425E-97E5-D2A3FD929BE0}" type="presOf" srcId="{FD2077A3-A4BB-4753-829E-DF92DD771614}" destId="{140A34B4-4628-43CB-B60C-1D4865058CB3}" srcOrd="0" destOrd="0" presId="urn:microsoft.com/office/officeart/2005/8/layout/vList2"/>
    <dgm:cxn modelId="{E96498B5-BB38-4C3F-9E15-C6292738BF3D}" type="presOf" srcId="{5818346D-5280-4D28-9207-EF826F7E0CA0}" destId="{1DAC6AEB-0C46-4165-9942-F4D3E485CEB4}" srcOrd="0" destOrd="0" presId="urn:microsoft.com/office/officeart/2005/8/layout/vList2"/>
    <dgm:cxn modelId="{87410472-ADFC-4A57-883D-BD6AABD573F4}" type="presParOf" srcId="{6F6D2D5E-41CC-4737-8264-F9C64968B24F}" destId="{140A34B4-4628-43CB-B60C-1D4865058CB3}" srcOrd="0" destOrd="0" presId="urn:microsoft.com/office/officeart/2005/8/layout/vList2"/>
    <dgm:cxn modelId="{565264E5-58DB-48B0-B455-3A08F5431E59}" type="presParOf" srcId="{6F6D2D5E-41CC-4737-8264-F9C64968B24F}" destId="{8BB6D118-63C9-40E1-8966-105C0018CE8A}" srcOrd="1" destOrd="0" presId="urn:microsoft.com/office/officeart/2005/8/layout/vList2"/>
    <dgm:cxn modelId="{3E03D13B-24F0-4ECE-8132-1C0325AAD571}" type="presParOf" srcId="{6F6D2D5E-41CC-4737-8264-F9C64968B24F}" destId="{8D1BFDC1-E75D-41C0-9D8A-2CFDEC9E70A2}" srcOrd="2" destOrd="0" presId="urn:microsoft.com/office/officeart/2005/8/layout/vList2"/>
    <dgm:cxn modelId="{E0BDFD2C-839E-4F55-A53A-505183B2E73C}" type="presParOf" srcId="{6F6D2D5E-41CC-4737-8264-F9C64968B24F}" destId="{404F792C-9FAC-407C-9108-6DB5F4D5315A}" srcOrd="3" destOrd="0" presId="urn:microsoft.com/office/officeart/2005/8/layout/vList2"/>
    <dgm:cxn modelId="{2895D434-BD7D-4C54-BC4D-0E0C6FF93B00}" type="presParOf" srcId="{6F6D2D5E-41CC-4737-8264-F9C64968B24F}" destId="{1DAC6AEB-0C46-4165-9942-F4D3E485CEB4}" srcOrd="4" destOrd="0" presId="urn:microsoft.com/office/officeart/2005/8/layout/vList2"/>
    <dgm:cxn modelId="{EC19C131-04C8-4483-A749-A6533694B3DA}" type="presParOf" srcId="{6F6D2D5E-41CC-4737-8264-F9C64968B24F}" destId="{B54693D0-9C1C-45E8-AB4D-4D8BA44EA324}" srcOrd="5" destOrd="0" presId="urn:microsoft.com/office/officeart/2005/8/layout/vList2"/>
    <dgm:cxn modelId="{E3CF2D6B-91F6-4A35-9853-F863ED00D1EE}" type="presParOf" srcId="{6F6D2D5E-41CC-4737-8264-F9C64968B24F}" destId="{CDBC6A1E-9792-40AF-B2BF-97471E89571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F16429-AEF9-4AD0-A126-95A5DD195D6C}" type="doc">
      <dgm:prSet loTypeId="urn:microsoft.com/office/officeart/2005/8/layout/StepDownProcess" loCatId="process" qsTypeId="urn:microsoft.com/office/officeart/2005/8/quickstyle/simple4" qsCatId="simple" csTypeId="urn:microsoft.com/office/officeart/2005/8/colors/colorful4" csCatId="colorful" phldr="1"/>
      <dgm:spPr/>
      <dgm:t>
        <a:bodyPr/>
        <a:lstStyle/>
        <a:p>
          <a:endParaRPr lang="sk-SK"/>
        </a:p>
      </dgm:t>
    </dgm:pt>
    <dgm:pt modelId="{E686E230-1F61-49E8-9C59-AE15EC8D02FA}">
      <dgm:prSet phldrT="[Text]"/>
      <dgm:spPr/>
      <dgm:t>
        <a:bodyPr/>
        <a:lstStyle/>
        <a:p>
          <a:r>
            <a:rPr lang="sk-SK" dirty="0" err="1"/>
            <a:t>Contritio</a:t>
          </a:r>
          <a:endParaRPr lang="sk-SK" dirty="0"/>
        </a:p>
        <a:p>
          <a:r>
            <a:rPr lang="sk-SK" dirty="0" err="1"/>
            <a:t>cordi</a:t>
          </a:r>
          <a:endParaRPr lang="sk-SK" dirty="0"/>
        </a:p>
      </dgm:t>
    </dgm:pt>
    <dgm:pt modelId="{0A081D76-E725-4A2F-88E8-D96FAFCDC6EB}" type="parTrans" cxnId="{38D1680E-AD42-4BAB-AAF0-9603AD76B1D4}">
      <dgm:prSet/>
      <dgm:spPr/>
      <dgm:t>
        <a:bodyPr/>
        <a:lstStyle/>
        <a:p>
          <a:endParaRPr lang="sk-SK"/>
        </a:p>
      </dgm:t>
    </dgm:pt>
    <dgm:pt modelId="{466EE6A5-FADF-4F29-B233-E707F2CD6E99}" type="sibTrans" cxnId="{38D1680E-AD42-4BAB-AAF0-9603AD76B1D4}">
      <dgm:prSet/>
      <dgm:spPr/>
      <dgm:t>
        <a:bodyPr/>
        <a:lstStyle/>
        <a:p>
          <a:endParaRPr lang="sk-SK"/>
        </a:p>
      </dgm:t>
    </dgm:pt>
    <dgm:pt modelId="{12894C86-95EA-46DE-8818-E61F988FF540}">
      <dgm:prSet phldrT="[Text]"/>
      <dgm:spPr/>
      <dgm:t>
        <a:bodyPr/>
        <a:lstStyle/>
        <a:p>
          <a:r>
            <a:rPr lang="sk-SK" dirty="0"/>
            <a:t>Skrúšenosť srdca a skutočná túžba po zmierení s Bohom</a:t>
          </a:r>
        </a:p>
      </dgm:t>
    </dgm:pt>
    <dgm:pt modelId="{1E3064F1-0684-4C1B-842F-20152D52D728}" type="parTrans" cxnId="{C3ED6E1A-CF84-43B3-86B0-6E2F62621A98}">
      <dgm:prSet/>
      <dgm:spPr/>
      <dgm:t>
        <a:bodyPr/>
        <a:lstStyle/>
        <a:p>
          <a:endParaRPr lang="sk-SK"/>
        </a:p>
      </dgm:t>
    </dgm:pt>
    <dgm:pt modelId="{0B595E74-CB6C-49B2-8F01-2FACF3841C0E}" type="sibTrans" cxnId="{C3ED6E1A-CF84-43B3-86B0-6E2F62621A98}">
      <dgm:prSet/>
      <dgm:spPr/>
      <dgm:t>
        <a:bodyPr/>
        <a:lstStyle/>
        <a:p>
          <a:endParaRPr lang="sk-SK"/>
        </a:p>
      </dgm:t>
    </dgm:pt>
    <dgm:pt modelId="{07FF04D5-8036-4872-A0C0-F21E8A196591}">
      <dgm:prSet phldrT="[Text]"/>
      <dgm:spPr/>
      <dgm:t>
        <a:bodyPr/>
        <a:lstStyle/>
        <a:p>
          <a:r>
            <a:rPr lang="sk-SK" dirty="0" err="1"/>
            <a:t>confessio</a:t>
          </a:r>
          <a:endParaRPr lang="sk-SK" dirty="0"/>
        </a:p>
      </dgm:t>
    </dgm:pt>
    <dgm:pt modelId="{E2A22697-E0BD-448D-AADD-F912FFA24585}" type="parTrans" cxnId="{E1B7DDEC-EC7F-41E2-AF47-74047B432A49}">
      <dgm:prSet/>
      <dgm:spPr/>
      <dgm:t>
        <a:bodyPr/>
        <a:lstStyle/>
        <a:p>
          <a:endParaRPr lang="sk-SK"/>
        </a:p>
      </dgm:t>
    </dgm:pt>
    <dgm:pt modelId="{CE1CDD04-A3C6-431F-AC25-CB7EE7F503B6}" type="sibTrans" cxnId="{E1B7DDEC-EC7F-41E2-AF47-74047B432A49}">
      <dgm:prSet/>
      <dgm:spPr/>
      <dgm:t>
        <a:bodyPr/>
        <a:lstStyle/>
        <a:p>
          <a:endParaRPr lang="sk-SK"/>
        </a:p>
      </dgm:t>
    </dgm:pt>
    <dgm:pt modelId="{D7D3E1D9-286A-4A04-B37F-0D2B94F56636}">
      <dgm:prSet phldrT="[Text]"/>
      <dgm:spPr/>
      <dgm:t>
        <a:bodyPr/>
        <a:lstStyle/>
        <a:p>
          <a:r>
            <a:rPr lang="sk-SK" dirty="0"/>
            <a:t>Vyznať ústne všetky smrteľné hriechy, ktoré si hriešnik pamätá</a:t>
          </a:r>
        </a:p>
      </dgm:t>
    </dgm:pt>
    <dgm:pt modelId="{B8DCDB10-40A8-41E9-92B9-280060425F6B}" type="parTrans" cxnId="{8631D021-B087-45ED-91CF-1CB24FDD7073}">
      <dgm:prSet/>
      <dgm:spPr/>
      <dgm:t>
        <a:bodyPr/>
        <a:lstStyle/>
        <a:p>
          <a:endParaRPr lang="sk-SK"/>
        </a:p>
      </dgm:t>
    </dgm:pt>
    <dgm:pt modelId="{8885E89D-AC0B-4E51-A3F6-F4F1A3AABDC0}" type="sibTrans" cxnId="{8631D021-B087-45ED-91CF-1CB24FDD7073}">
      <dgm:prSet/>
      <dgm:spPr/>
      <dgm:t>
        <a:bodyPr/>
        <a:lstStyle/>
        <a:p>
          <a:endParaRPr lang="sk-SK"/>
        </a:p>
      </dgm:t>
    </dgm:pt>
    <dgm:pt modelId="{8284115F-1B63-4E1E-B1C0-51270E6254E5}">
      <dgm:prSet phldrT="[Text]"/>
      <dgm:spPr/>
      <dgm:t>
        <a:bodyPr/>
        <a:lstStyle/>
        <a:p>
          <a:r>
            <a:rPr lang="sk-SK" dirty="0" err="1"/>
            <a:t>absolutio</a:t>
          </a:r>
          <a:endParaRPr lang="sk-SK" dirty="0"/>
        </a:p>
      </dgm:t>
    </dgm:pt>
    <dgm:pt modelId="{0FA4DE92-451F-43AF-80F6-FDA216374023}" type="parTrans" cxnId="{0EF410F8-9B75-4937-9C6C-4B5DD1521E06}">
      <dgm:prSet/>
      <dgm:spPr/>
      <dgm:t>
        <a:bodyPr/>
        <a:lstStyle/>
        <a:p>
          <a:endParaRPr lang="sk-SK"/>
        </a:p>
      </dgm:t>
    </dgm:pt>
    <dgm:pt modelId="{CA207B95-1688-4391-8DF9-FDEE01242F70}" type="sibTrans" cxnId="{0EF410F8-9B75-4937-9C6C-4B5DD1521E06}">
      <dgm:prSet/>
      <dgm:spPr/>
      <dgm:t>
        <a:bodyPr/>
        <a:lstStyle/>
        <a:p>
          <a:endParaRPr lang="sk-SK"/>
        </a:p>
      </dgm:t>
    </dgm:pt>
    <dgm:pt modelId="{CF238C76-94AC-4CE9-BEEA-4BF7172C12E5}">
      <dgm:prSet phldrT="[Text]"/>
      <dgm:spPr/>
      <dgm:t>
        <a:bodyPr/>
        <a:lstStyle/>
        <a:p>
          <a:r>
            <a:rPr lang="sk-SK" dirty="0"/>
            <a:t>rozhrešenie</a:t>
          </a:r>
        </a:p>
      </dgm:t>
    </dgm:pt>
    <dgm:pt modelId="{CF6C5B06-8EB1-432C-8EB4-B6B703F2A2C5}" type="parTrans" cxnId="{A43ED6DD-1255-4D0A-96E5-1E51A5233630}">
      <dgm:prSet/>
      <dgm:spPr/>
      <dgm:t>
        <a:bodyPr/>
        <a:lstStyle/>
        <a:p>
          <a:endParaRPr lang="sk-SK"/>
        </a:p>
      </dgm:t>
    </dgm:pt>
    <dgm:pt modelId="{0BB5690E-12D7-49A1-B7DF-5D5347627C69}" type="sibTrans" cxnId="{A43ED6DD-1255-4D0A-96E5-1E51A5233630}">
      <dgm:prSet/>
      <dgm:spPr/>
      <dgm:t>
        <a:bodyPr/>
        <a:lstStyle/>
        <a:p>
          <a:endParaRPr lang="sk-SK"/>
        </a:p>
      </dgm:t>
    </dgm:pt>
    <dgm:pt modelId="{FDDB0059-DE19-4CDE-BE75-1D385637642A}">
      <dgm:prSet/>
      <dgm:spPr/>
      <dgm:t>
        <a:bodyPr/>
        <a:lstStyle/>
        <a:p>
          <a:r>
            <a:rPr lang="sk-SK" dirty="0" err="1"/>
            <a:t>Satisfactio</a:t>
          </a:r>
          <a:endParaRPr lang="sk-SK" dirty="0"/>
        </a:p>
      </dgm:t>
    </dgm:pt>
    <dgm:pt modelId="{4FCABB0E-258A-4A63-AF93-BB8EF783DB8A}" type="parTrans" cxnId="{7AE25032-A8BF-4C3C-BA29-31FD7741B6B4}">
      <dgm:prSet/>
      <dgm:spPr/>
      <dgm:t>
        <a:bodyPr/>
        <a:lstStyle/>
        <a:p>
          <a:endParaRPr lang="sk-SK"/>
        </a:p>
      </dgm:t>
    </dgm:pt>
    <dgm:pt modelId="{C0BF2396-A9D8-4827-9DFB-AE20D26CA782}" type="sibTrans" cxnId="{7AE25032-A8BF-4C3C-BA29-31FD7741B6B4}">
      <dgm:prSet/>
      <dgm:spPr/>
      <dgm:t>
        <a:bodyPr/>
        <a:lstStyle/>
        <a:p>
          <a:endParaRPr lang="sk-SK"/>
        </a:p>
      </dgm:t>
    </dgm:pt>
    <dgm:pt modelId="{B9A86402-6205-453A-80BD-F021901F9778}">
      <dgm:prSet/>
      <dgm:spPr/>
      <dgm:t>
        <a:bodyPr/>
        <a:lstStyle/>
        <a:p>
          <a:r>
            <a:rPr lang="sk-SK" dirty="0"/>
            <a:t>Dobrom vykompenzovať zlo, ktoré vzniklo z hriechu</a:t>
          </a:r>
        </a:p>
      </dgm:t>
    </dgm:pt>
    <dgm:pt modelId="{6E7C4616-5655-4FFA-9CD1-7E53729C5C53}" type="parTrans" cxnId="{E8AB0E23-837E-4C71-8C9D-006705373C65}">
      <dgm:prSet/>
      <dgm:spPr/>
      <dgm:t>
        <a:bodyPr/>
        <a:lstStyle/>
        <a:p>
          <a:endParaRPr lang="sk-SK"/>
        </a:p>
      </dgm:t>
    </dgm:pt>
    <dgm:pt modelId="{BA6C7B74-00EA-4A4B-A237-437E9E26BCDC}" type="sibTrans" cxnId="{E8AB0E23-837E-4C71-8C9D-006705373C65}">
      <dgm:prSet/>
      <dgm:spPr/>
      <dgm:t>
        <a:bodyPr/>
        <a:lstStyle/>
        <a:p>
          <a:endParaRPr lang="sk-SK"/>
        </a:p>
      </dgm:t>
    </dgm:pt>
    <dgm:pt modelId="{65C4A1EF-BD1C-41F6-BFA5-B5C2A94BD3EB}" type="pres">
      <dgm:prSet presAssocID="{37F16429-AEF9-4AD0-A126-95A5DD195D6C}" presName="rootnode" presStyleCnt="0">
        <dgm:presLayoutVars>
          <dgm:chMax/>
          <dgm:chPref/>
          <dgm:dir/>
          <dgm:animLvl val="lvl"/>
        </dgm:presLayoutVars>
      </dgm:prSet>
      <dgm:spPr/>
    </dgm:pt>
    <dgm:pt modelId="{20890E56-E7ED-4B61-B989-06AA50DD56FD}" type="pres">
      <dgm:prSet presAssocID="{E686E230-1F61-49E8-9C59-AE15EC8D02FA}" presName="composite" presStyleCnt="0"/>
      <dgm:spPr/>
    </dgm:pt>
    <dgm:pt modelId="{79E44AF0-3178-43C2-9F11-39C31AAE09DC}" type="pres">
      <dgm:prSet presAssocID="{E686E230-1F61-49E8-9C59-AE15EC8D02FA}" presName="bentUpArrow1" presStyleLbl="alignImgPlace1" presStyleIdx="0" presStyleCnt="3"/>
      <dgm:spPr/>
    </dgm:pt>
    <dgm:pt modelId="{82C91D63-A872-4FD3-928C-973C8813F54C}" type="pres">
      <dgm:prSet presAssocID="{E686E230-1F61-49E8-9C59-AE15EC8D02FA}" presName="ParentText" presStyleLbl="node1" presStyleIdx="0" presStyleCnt="4">
        <dgm:presLayoutVars>
          <dgm:chMax val="1"/>
          <dgm:chPref val="1"/>
          <dgm:bulletEnabled val="1"/>
        </dgm:presLayoutVars>
      </dgm:prSet>
      <dgm:spPr/>
    </dgm:pt>
    <dgm:pt modelId="{8EFFF1BF-662A-4BFF-B5D9-57494756AA7A}" type="pres">
      <dgm:prSet presAssocID="{E686E230-1F61-49E8-9C59-AE15EC8D02FA}" presName="ChildText" presStyleLbl="revTx" presStyleIdx="0" presStyleCnt="4" custScaleX="227542" custLinFactNeighborX="90646" custLinFactNeighborY="6207">
        <dgm:presLayoutVars>
          <dgm:chMax val="0"/>
          <dgm:chPref val="0"/>
          <dgm:bulletEnabled val="1"/>
        </dgm:presLayoutVars>
      </dgm:prSet>
      <dgm:spPr/>
    </dgm:pt>
    <dgm:pt modelId="{8CF3EE4C-CB59-44E3-9B68-147688201893}" type="pres">
      <dgm:prSet presAssocID="{466EE6A5-FADF-4F29-B233-E707F2CD6E99}" presName="sibTrans" presStyleCnt="0"/>
      <dgm:spPr/>
    </dgm:pt>
    <dgm:pt modelId="{AEB6E8D3-AA73-4464-90A5-03C03EEA23B7}" type="pres">
      <dgm:prSet presAssocID="{07FF04D5-8036-4872-A0C0-F21E8A196591}" presName="composite" presStyleCnt="0"/>
      <dgm:spPr/>
    </dgm:pt>
    <dgm:pt modelId="{7380FD8A-6D33-4BCE-979D-5E82E770672F}" type="pres">
      <dgm:prSet presAssocID="{07FF04D5-8036-4872-A0C0-F21E8A196591}" presName="bentUpArrow1" presStyleLbl="alignImgPlace1" presStyleIdx="1" presStyleCnt="3"/>
      <dgm:spPr/>
    </dgm:pt>
    <dgm:pt modelId="{95638EBB-197A-4777-8853-E6DB2A142789}" type="pres">
      <dgm:prSet presAssocID="{07FF04D5-8036-4872-A0C0-F21E8A196591}" presName="ParentText" presStyleLbl="node1" presStyleIdx="1" presStyleCnt="4">
        <dgm:presLayoutVars>
          <dgm:chMax val="1"/>
          <dgm:chPref val="1"/>
          <dgm:bulletEnabled val="1"/>
        </dgm:presLayoutVars>
      </dgm:prSet>
      <dgm:spPr/>
    </dgm:pt>
    <dgm:pt modelId="{1501E2D0-F974-48C0-9115-2ED75AE678FE}" type="pres">
      <dgm:prSet presAssocID="{07FF04D5-8036-4872-A0C0-F21E8A196591}" presName="ChildText" presStyleLbl="revTx" presStyleIdx="1" presStyleCnt="4" custScaleX="224451" custLinFactNeighborX="81709" custLinFactNeighborY="778">
        <dgm:presLayoutVars>
          <dgm:chMax val="0"/>
          <dgm:chPref val="0"/>
          <dgm:bulletEnabled val="1"/>
        </dgm:presLayoutVars>
      </dgm:prSet>
      <dgm:spPr/>
    </dgm:pt>
    <dgm:pt modelId="{CCDDFAD4-5803-4F4D-AB84-460A8E5357B5}" type="pres">
      <dgm:prSet presAssocID="{CE1CDD04-A3C6-431F-AC25-CB7EE7F503B6}" presName="sibTrans" presStyleCnt="0"/>
      <dgm:spPr/>
    </dgm:pt>
    <dgm:pt modelId="{9DCBCA89-6C89-4807-B399-E4C6A8270547}" type="pres">
      <dgm:prSet presAssocID="{8284115F-1B63-4E1E-B1C0-51270E6254E5}" presName="composite" presStyleCnt="0"/>
      <dgm:spPr/>
    </dgm:pt>
    <dgm:pt modelId="{AFF5206A-932D-4068-B612-86CDB1461946}" type="pres">
      <dgm:prSet presAssocID="{8284115F-1B63-4E1E-B1C0-51270E6254E5}" presName="bentUpArrow1" presStyleLbl="alignImgPlace1" presStyleIdx="2" presStyleCnt="3"/>
      <dgm:spPr/>
    </dgm:pt>
    <dgm:pt modelId="{F3E85EA7-9AD5-4C2E-834A-3EECE5B550C6}" type="pres">
      <dgm:prSet presAssocID="{8284115F-1B63-4E1E-B1C0-51270E6254E5}" presName="ParentText" presStyleLbl="node1" presStyleIdx="2" presStyleCnt="4">
        <dgm:presLayoutVars>
          <dgm:chMax val="1"/>
          <dgm:chPref val="1"/>
          <dgm:bulletEnabled val="1"/>
        </dgm:presLayoutVars>
      </dgm:prSet>
      <dgm:spPr/>
    </dgm:pt>
    <dgm:pt modelId="{EFD35840-FA38-49DE-BB08-CE4E7CB6F5DE}" type="pres">
      <dgm:prSet presAssocID="{8284115F-1B63-4E1E-B1C0-51270E6254E5}" presName="ChildText" presStyleLbl="revTx" presStyleIdx="2" presStyleCnt="4">
        <dgm:presLayoutVars>
          <dgm:chMax val="0"/>
          <dgm:chPref val="0"/>
          <dgm:bulletEnabled val="1"/>
        </dgm:presLayoutVars>
      </dgm:prSet>
      <dgm:spPr/>
    </dgm:pt>
    <dgm:pt modelId="{C32ECCAC-D119-44F8-8E80-8E0FEED64307}" type="pres">
      <dgm:prSet presAssocID="{CA207B95-1688-4391-8DF9-FDEE01242F70}" presName="sibTrans" presStyleCnt="0"/>
      <dgm:spPr/>
    </dgm:pt>
    <dgm:pt modelId="{973748BC-B188-470A-B26E-1A78DDADDCFA}" type="pres">
      <dgm:prSet presAssocID="{FDDB0059-DE19-4CDE-BE75-1D385637642A}" presName="composite" presStyleCnt="0"/>
      <dgm:spPr/>
    </dgm:pt>
    <dgm:pt modelId="{8CA3C894-0114-481C-B889-AAAC0E2DC634}" type="pres">
      <dgm:prSet presAssocID="{FDDB0059-DE19-4CDE-BE75-1D385637642A}" presName="ParentText" presStyleLbl="node1" presStyleIdx="3" presStyleCnt="4">
        <dgm:presLayoutVars>
          <dgm:chMax val="1"/>
          <dgm:chPref val="1"/>
          <dgm:bulletEnabled val="1"/>
        </dgm:presLayoutVars>
      </dgm:prSet>
      <dgm:spPr/>
    </dgm:pt>
    <dgm:pt modelId="{241A0E07-1D65-4B8A-8AFA-67DADCDDDBFF}" type="pres">
      <dgm:prSet presAssocID="{FDDB0059-DE19-4CDE-BE75-1D385637642A}" presName="FinalChildText" presStyleLbl="revTx" presStyleIdx="3" presStyleCnt="4">
        <dgm:presLayoutVars>
          <dgm:chMax val="0"/>
          <dgm:chPref val="0"/>
          <dgm:bulletEnabled val="1"/>
        </dgm:presLayoutVars>
      </dgm:prSet>
      <dgm:spPr/>
    </dgm:pt>
  </dgm:ptLst>
  <dgm:cxnLst>
    <dgm:cxn modelId="{38D1680E-AD42-4BAB-AAF0-9603AD76B1D4}" srcId="{37F16429-AEF9-4AD0-A126-95A5DD195D6C}" destId="{E686E230-1F61-49E8-9C59-AE15EC8D02FA}" srcOrd="0" destOrd="0" parTransId="{0A081D76-E725-4A2F-88E8-D96FAFCDC6EB}" sibTransId="{466EE6A5-FADF-4F29-B233-E707F2CD6E99}"/>
    <dgm:cxn modelId="{D12E8917-59B8-4A3F-B9D9-CF0647015D95}" type="presOf" srcId="{E686E230-1F61-49E8-9C59-AE15EC8D02FA}" destId="{82C91D63-A872-4FD3-928C-973C8813F54C}" srcOrd="0" destOrd="0" presId="urn:microsoft.com/office/officeart/2005/8/layout/StepDownProcess"/>
    <dgm:cxn modelId="{C3ED6E1A-CF84-43B3-86B0-6E2F62621A98}" srcId="{E686E230-1F61-49E8-9C59-AE15EC8D02FA}" destId="{12894C86-95EA-46DE-8818-E61F988FF540}" srcOrd="0" destOrd="0" parTransId="{1E3064F1-0684-4C1B-842F-20152D52D728}" sibTransId="{0B595E74-CB6C-49B2-8F01-2FACF3841C0E}"/>
    <dgm:cxn modelId="{0E125D1D-6275-4F69-BE69-E6F60B5A9038}" type="presOf" srcId="{12894C86-95EA-46DE-8818-E61F988FF540}" destId="{8EFFF1BF-662A-4BFF-B5D9-57494756AA7A}" srcOrd="0" destOrd="0" presId="urn:microsoft.com/office/officeart/2005/8/layout/StepDownProcess"/>
    <dgm:cxn modelId="{8631D021-B087-45ED-91CF-1CB24FDD7073}" srcId="{07FF04D5-8036-4872-A0C0-F21E8A196591}" destId="{D7D3E1D9-286A-4A04-B37F-0D2B94F56636}" srcOrd="0" destOrd="0" parTransId="{B8DCDB10-40A8-41E9-92B9-280060425F6B}" sibTransId="{8885E89D-AC0B-4E51-A3F6-F4F1A3AABDC0}"/>
    <dgm:cxn modelId="{E8AB0E23-837E-4C71-8C9D-006705373C65}" srcId="{FDDB0059-DE19-4CDE-BE75-1D385637642A}" destId="{B9A86402-6205-453A-80BD-F021901F9778}" srcOrd="0" destOrd="0" parTransId="{6E7C4616-5655-4FFA-9CD1-7E53729C5C53}" sibTransId="{BA6C7B74-00EA-4A4B-A237-437E9E26BCDC}"/>
    <dgm:cxn modelId="{F9F2C326-F15D-4907-B4A1-91B01944CFCE}" type="presOf" srcId="{CF238C76-94AC-4CE9-BEEA-4BF7172C12E5}" destId="{EFD35840-FA38-49DE-BB08-CE4E7CB6F5DE}" srcOrd="0" destOrd="0" presId="urn:microsoft.com/office/officeart/2005/8/layout/StepDownProcess"/>
    <dgm:cxn modelId="{9063DC30-2660-4111-AED6-7D108346E99F}" type="presOf" srcId="{37F16429-AEF9-4AD0-A126-95A5DD195D6C}" destId="{65C4A1EF-BD1C-41F6-BFA5-B5C2A94BD3EB}" srcOrd="0" destOrd="0" presId="urn:microsoft.com/office/officeart/2005/8/layout/StepDownProcess"/>
    <dgm:cxn modelId="{7AE25032-A8BF-4C3C-BA29-31FD7741B6B4}" srcId="{37F16429-AEF9-4AD0-A126-95A5DD195D6C}" destId="{FDDB0059-DE19-4CDE-BE75-1D385637642A}" srcOrd="3" destOrd="0" parTransId="{4FCABB0E-258A-4A63-AF93-BB8EF783DB8A}" sibTransId="{C0BF2396-A9D8-4827-9DFB-AE20D26CA782}"/>
    <dgm:cxn modelId="{C1F0367D-852C-4CF9-9817-C297C8431A80}" type="presOf" srcId="{07FF04D5-8036-4872-A0C0-F21E8A196591}" destId="{95638EBB-197A-4777-8853-E6DB2A142789}" srcOrd="0" destOrd="0" presId="urn:microsoft.com/office/officeart/2005/8/layout/StepDownProcess"/>
    <dgm:cxn modelId="{6F433E8E-013A-481E-A116-2DAF0322DE6A}" type="presOf" srcId="{FDDB0059-DE19-4CDE-BE75-1D385637642A}" destId="{8CA3C894-0114-481C-B889-AAAC0E2DC634}" srcOrd="0" destOrd="0" presId="urn:microsoft.com/office/officeart/2005/8/layout/StepDownProcess"/>
    <dgm:cxn modelId="{B83157C1-AB30-4C9D-88BC-DF096CF8CBC9}" type="presOf" srcId="{D7D3E1D9-286A-4A04-B37F-0D2B94F56636}" destId="{1501E2D0-F974-48C0-9115-2ED75AE678FE}" srcOrd="0" destOrd="0" presId="urn:microsoft.com/office/officeart/2005/8/layout/StepDownProcess"/>
    <dgm:cxn modelId="{335054CD-CCBA-41E4-91D9-B036486E6CCA}" type="presOf" srcId="{B9A86402-6205-453A-80BD-F021901F9778}" destId="{241A0E07-1D65-4B8A-8AFA-67DADCDDDBFF}" srcOrd="0" destOrd="0" presId="urn:microsoft.com/office/officeart/2005/8/layout/StepDownProcess"/>
    <dgm:cxn modelId="{0D9090DA-5E4C-4DE5-8B92-7D6D0EA3E345}" type="presOf" srcId="{8284115F-1B63-4E1E-B1C0-51270E6254E5}" destId="{F3E85EA7-9AD5-4C2E-834A-3EECE5B550C6}" srcOrd="0" destOrd="0" presId="urn:microsoft.com/office/officeart/2005/8/layout/StepDownProcess"/>
    <dgm:cxn modelId="{A43ED6DD-1255-4D0A-96E5-1E51A5233630}" srcId="{8284115F-1B63-4E1E-B1C0-51270E6254E5}" destId="{CF238C76-94AC-4CE9-BEEA-4BF7172C12E5}" srcOrd="0" destOrd="0" parTransId="{CF6C5B06-8EB1-432C-8EB4-B6B703F2A2C5}" sibTransId="{0BB5690E-12D7-49A1-B7DF-5D5347627C69}"/>
    <dgm:cxn modelId="{E1B7DDEC-EC7F-41E2-AF47-74047B432A49}" srcId="{37F16429-AEF9-4AD0-A126-95A5DD195D6C}" destId="{07FF04D5-8036-4872-A0C0-F21E8A196591}" srcOrd="1" destOrd="0" parTransId="{E2A22697-E0BD-448D-AADD-F912FFA24585}" sibTransId="{CE1CDD04-A3C6-431F-AC25-CB7EE7F503B6}"/>
    <dgm:cxn modelId="{0EF410F8-9B75-4937-9C6C-4B5DD1521E06}" srcId="{37F16429-AEF9-4AD0-A126-95A5DD195D6C}" destId="{8284115F-1B63-4E1E-B1C0-51270E6254E5}" srcOrd="2" destOrd="0" parTransId="{0FA4DE92-451F-43AF-80F6-FDA216374023}" sibTransId="{CA207B95-1688-4391-8DF9-FDEE01242F70}"/>
    <dgm:cxn modelId="{A63B8929-15B6-4360-99A7-6C77D57410B9}" type="presParOf" srcId="{65C4A1EF-BD1C-41F6-BFA5-B5C2A94BD3EB}" destId="{20890E56-E7ED-4B61-B989-06AA50DD56FD}" srcOrd="0" destOrd="0" presId="urn:microsoft.com/office/officeart/2005/8/layout/StepDownProcess"/>
    <dgm:cxn modelId="{560E3B0D-EE78-4881-AA96-44CF6FBD62D0}" type="presParOf" srcId="{20890E56-E7ED-4B61-B989-06AA50DD56FD}" destId="{79E44AF0-3178-43C2-9F11-39C31AAE09DC}" srcOrd="0" destOrd="0" presId="urn:microsoft.com/office/officeart/2005/8/layout/StepDownProcess"/>
    <dgm:cxn modelId="{41C4E660-3C20-4C51-9624-80419901E2CD}" type="presParOf" srcId="{20890E56-E7ED-4B61-B989-06AA50DD56FD}" destId="{82C91D63-A872-4FD3-928C-973C8813F54C}" srcOrd="1" destOrd="0" presId="urn:microsoft.com/office/officeart/2005/8/layout/StepDownProcess"/>
    <dgm:cxn modelId="{5BF9C287-D6F6-4A8C-BEF6-B5FB4C33A0EC}" type="presParOf" srcId="{20890E56-E7ED-4B61-B989-06AA50DD56FD}" destId="{8EFFF1BF-662A-4BFF-B5D9-57494756AA7A}" srcOrd="2" destOrd="0" presId="urn:microsoft.com/office/officeart/2005/8/layout/StepDownProcess"/>
    <dgm:cxn modelId="{1AEA7B01-637D-4411-B9DF-AC1C94D48B20}" type="presParOf" srcId="{65C4A1EF-BD1C-41F6-BFA5-B5C2A94BD3EB}" destId="{8CF3EE4C-CB59-44E3-9B68-147688201893}" srcOrd="1" destOrd="0" presId="urn:microsoft.com/office/officeart/2005/8/layout/StepDownProcess"/>
    <dgm:cxn modelId="{56F1A652-D180-4B8F-8045-97F8B03BE73C}" type="presParOf" srcId="{65C4A1EF-BD1C-41F6-BFA5-B5C2A94BD3EB}" destId="{AEB6E8D3-AA73-4464-90A5-03C03EEA23B7}" srcOrd="2" destOrd="0" presId="urn:microsoft.com/office/officeart/2005/8/layout/StepDownProcess"/>
    <dgm:cxn modelId="{7423E2A6-A546-47BB-9EAB-7379ED8C615A}" type="presParOf" srcId="{AEB6E8D3-AA73-4464-90A5-03C03EEA23B7}" destId="{7380FD8A-6D33-4BCE-979D-5E82E770672F}" srcOrd="0" destOrd="0" presId="urn:microsoft.com/office/officeart/2005/8/layout/StepDownProcess"/>
    <dgm:cxn modelId="{13BBE4C5-0C61-42A4-BC93-9B7B1A22F490}" type="presParOf" srcId="{AEB6E8D3-AA73-4464-90A5-03C03EEA23B7}" destId="{95638EBB-197A-4777-8853-E6DB2A142789}" srcOrd="1" destOrd="0" presId="urn:microsoft.com/office/officeart/2005/8/layout/StepDownProcess"/>
    <dgm:cxn modelId="{E0A1BF9C-2F04-4E90-BAA5-EA11F4E8E7FB}" type="presParOf" srcId="{AEB6E8D3-AA73-4464-90A5-03C03EEA23B7}" destId="{1501E2D0-F974-48C0-9115-2ED75AE678FE}" srcOrd="2" destOrd="0" presId="urn:microsoft.com/office/officeart/2005/8/layout/StepDownProcess"/>
    <dgm:cxn modelId="{8CEDA38C-4758-4FB8-BDEB-8530BEB58FFD}" type="presParOf" srcId="{65C4A1EF-BD1C-41F6-BFA5-B5C2A94BD3EB}" destId="{CCDDFAD4-5803-4F4D-AB84-460A8E5357B5}" srcOrd="3" destOrd="0" presId="urn:microsoft.com/office/officeart/2005/8/layout/StepDownProcess"/>
    <dgm:cxn modelId="{12ED99C4-A6EA-44E6-A9CF-D053E492E4FC}" type="presParOf" srcId="{65C4A1EF-BD1C-41F6-BFA5-B5C2A94BD3EB}" destId="{9DCBCA89-6C89-4807-B399-E4C6A8270547}" srcOrd="4" destOrd="0" presId="urn:microsoft.com/office/officeart/2005/8/layout/StepDownProcess"/>
    <dgm:cxn modelId="{2C285915-6405-401A-A9ED-C37A41F34512}" type="presParOf" srcId="{9DCBCA89-6C89-4807-B399-E4C6A8270547}" destId="{AFF5206A-932D-4068-B612-86CDB1461946}" srcOrd="0" destOrd="0" presId="urn:microsoft.com/office/officeart/2005/8/layout/StepDownProcess"/>
    <dgm:cxn modelId="{8A36ADF2-7EBA-4C96-8D40-CCA6C5DF5A0E}" type="presParOf" srcId="{9DCBCA89-6C89-4807-B399-E4C6A8270547}" destId="{F3E85EA7-9AD5-4C2E-834A-3EECE5B550C6}" srcOrd="1" destOrd="0" presId="urn:microsoft.com/office/officeart/2005/8/layout/StepDownProcess"/>
    <dgm:cxn modelId="{CE4786DB-2250-4ABC-A816-591D5DFA1BC5}" type="presParOf" srcId="{9DCBCA89-6C89-4807-B399-E4C6A8270547}" destId="{EFD35840-FA38-49DE-BB08-CE4E7CB6F5DE}" srcOrd="2" destOrd="0" presId="urn:microsoft.com/office/officeart/2005/8/layout/StepDownProcess"/>
    <dgm:cxn modelId="{45C185BD-9116-467D-9E12-9885B4AFECC0}" type="presParOf" srcId="{65C4A1EF-BD1C-41F6-BFA5-B5C2A94BD3EB}" destId="{C32ECCAC-D119-44F8-8E80-8E0FEED64307}" srcOrd="5" destOrd="0" presId="urn:microsoft.com/office/officeart/2005/8/layout/StepDownProcess"/>
    <dgm:cxn modelId="{3CB3C706-0979-4BC0-B103-A439A949059C}" type="presParOf" srcId="{65C4A1EF-BD1C-41F6-BFA5-B5C2A94BD3EB}" destId="{973748BC-B188-470A-B26E-1A78DDADDCFA}" srcOrd="6" destOrd="0" presId="urn:microsoft.com/office/officeart/2005/8/layout/StepDownProcess"/>
    <dgm:cxn modelId="{AB12085E-0596-4243-90CD-5B9D63D133C1}" type="presParOf" srcId="{973748BC-B188-470A-B26E-1A78DDADDCFA}" destId="{8CA3C894-0114-481C-B889-AAAC0E2DC634}" srcOrd="0" destOrd="0" presId="urn:microsoft.com/office/officeart/2005/8/layout/StepDownProcess"/>
    <dgm:cxn modelId="{D625A566-D2FA-4B76-B20C-FA36B4402607}" type="presParOf" srcId="{973748BC-B188-470A-B26E-1A78DDADDCFA}" destId="{241A0E07-1D65-4B8A-8AFA-67DADCDDDBFF}"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81A28E-05FA-4634-B1D2-A2C14AE7AC29}" type="doc">
      <dgm:prSet loTypeId="urn:microsoft.com/office/officeart/2005/8/layout/arrow1" loCatId="process" qsTypeId="urn:microsoft.com/office/officeart/2005/8/quickstyle/simple1" qsCatId="simple" csTypeId="urn:microsoft.com/office/officeart/2005/8/colors/accent1_2" csCatId="accent1" phldr="1"/>
      <dgm:spPr/>
      <dgm:t>
        <a:bodyPr/>
        <a:lstStyle/>
        <a:p>
          <a:endParaRPr lang="sk-SK"/>
        </a:p>
      </dgm:t>
    </dgm:pt>
    <dgm:pt modelId="{606BCFA0-0DB5-4B75-AD93-69C90B7CF071}">
      <dgm:prSet phldrT="[Text]"/>
      <dgm:spPr/>
      <dgm:t>
        <a:bodyPr/>
        <a:lstStyle/>
        <a:p>
          <a:r>
            <a:rPr lang="sk-SK" dirty="0" err="1"/>
            <a:t>Penitentiam</a:t>
          </a:r>
          <a:r>
            <a:rPr lang="sk-SK" dirty="0"/>
            <a:t> </a:t>
          </a:r>
          <a:r>
            <a:rPr lang="sk-SK" dirty="0" err="1"/>
            <a:t>agite</a:t>
          </a:r>
          <a:endParaRPr lang="sk-SK" dirty="0"/>
        </a:p>
      </dgm:t>
    </dgm:pt>
    <dgm:pt modelId="{986452B0-AD37-44A8-8CAC-BA094F98D2FD}" type="parTrans" cxnId="{26BAD7A2-79F8-44C5-99EA-4884180E512F}">
      <dgm:prSet/>
      <dgm:spPr/>
      <dgm:t>
        <a:bodyPr/>
        <a:lstStyle/>
        <a:p>
          <a:endParaRPr lang="sk-SK"/>
        </a:p>
      </dgm:t>
    </dgm:pt>
    <dgm:pt modelId="{6C2957E3-B89D-4698-A855-1BAB44E55F6E}" type="sibTrans" cxnId="{26BAD7A2-79F8-44C5-99EA-4884180E512F}">
      <dgm:prSet/>
      <dgm:spPr/>
      <dgm:t>
        <a:bodyPr/>
        <a:lstStyle/>
        <a:p>
          <a:endParaRPr lang="sk-SK"/>
        </a:p>
      </dgm:t>
    </dgm:pt>
    <dgm:pt modelId="{9DC2E76A-444C-4C10-9A50-AC46E8F1B019}">
      <dgm:prSet phldrT="[Text]"/>
      <dgm:spPr/>
      <dgm:t>
        <a:bodyPr/>
        <a:lstStyle/>
        <a:p>
          <a:r>
            <a:rPr lang="sk-SK" dirty="0" err="1"/>
            <a:t>metanoeite</a:t>
          </a:r>
          <a:endParaRPr lang="sk-SK" dirty="0"/>
        </a:p>
      </dgm:t>
    </dgm:pt>
    <dgm:pt modelId="{6ABFBEE8-3A32-4C75-B436-3ED098E76648}" type="parTrans" cxnId="{C33691D3-FB98-4755-A4D4-5A55B49768F4}">
      <dgm:prSet/>
      <dgm:spPr/>
      <dgm:t>
        <a:bodyPr/>
        <a:lstStyle/>
        <a:p>
          <a:endParaRPr lang="sk-SK"/>
        </a:p>
      </dgm:t>
    </dgm:pt>
    <dgm:pt modelId="{58D5DA28-9D65-479E-83B3-0409B67A7B93}" type="sibTrans" cxnId="{C33691D3-FB98-4755-A4D4-5A55B49768F4}">
      <dgm:prSet/>
      <dgm:spPr/>
      <dgm:t>
        <a:bodyPr/>
        <a:lstStyle/>
        <a:p>
          <a:endParaRPr lang="sk-SK"/>
        </a:p>
      </dgm:t>
    </dgm:pt>
    <dgm:pt modelId="{62DEDB8C-0A6A-47CA-94CC-18DBC3B836E4}" type="pres">
      <dgm:prSet presAssocID="{6E81A28E-05FA-4634-B1D2-A2C14AE7AC29}" presName="cycle" presStyleCnt="0">
        <dgm:presLayoutVars>
          <dgm:dir/>
          <dgm:resizeHandles val="exact"/>
        </dgm:presLayoutVars>
      </dgm:prSet>
      <dgm:spPr/>
    </dgm:pt>
    <dgm:pt modelId="{DB501117-2396-4FDE-931D-611BA18D2686}" type="pres">
      <dgm:prSet presAssocID="{606BCFA0-0DB5-4B75-AD93-69C90B7CF071}" presName="arrow" presStyleLbl="node1" presStyleIdx="0" presStyleCnt="2">
        <dgm:presLayoutVars>
          <dgm:bulletEnabled val="1"/>
        </dgm:presLayoutVars>
      </dgm:prSet>
      <dgm:spPr/>
    </dgm:pt>
    <dgm:pt modelId="{2A744F81-B9BF-47B3-A38D-0FA3AE8EB6E3}" type="pres">
      <dgm:prSet presAssocID="{9DC2E76A-444C-4C10-9A50-AC46E8F1B019}" presName="arrow" presStyleLbl="node1" presStyleIdx="1" presStyleCnt="2">
        <dgm:presLayoutVars>
          <dgm:bulletEnabled val="1"/>
        </dgm:presLayoutVars>
      </dgm:prSet>
      <dgm:spPr/>
    </dgm:pt>
  </dgm:ptLst>
  <dgm:cxnLst>
    <dgm:cxn modelId="{26706D98-E18C-4474-B742-C18E0F0B2078}" type="presOf" srcId="{6E81A28E-05FA-4634-B1D2-A2C14AE7AC29}" destId="{62DEDB8C-0A6A-47CA-94CC-18DBC3B836E4}" srcOrd="0" destOrd="0" presId="urn:microsoft.com/office/officeart/2005/8/layout/arrow1"/>
    <dgm:cxn modelId="{26BAD7A2-79F8-44C5-99EA-4884180E512F}" srcId="{6E81A28E-05FA-4634-B1D2-A2C14AE7AC29}" destId="{606BCFA0-0DB5-4B75-AD93-69C90B7CF071}" srcOrd="0" destOrd="0" parTransId="{986452B0-AD37-44A8-8CAC-BA094F98D2FD}" sibTransId="{6C2957E3-B89D-4698-A855-1BAB44E55F6E}"/>
    <dgm:cxn modelId="{AD8C24B8-33AB-4AED-AEF8-0109045E2786}" type="presOf" srcId="{9DC2E76A-444C-4C10-9A50-AC46E8F1B019}" destId="{2A744F81-B9BF-47B3-A38D-0FA3AE8EB6E3}" srcOrd="0" destOrd="0" presId="urn:microsoft.com/office/officeart/2005/8/layout/arrow1"/>
    <dgm:cxn modelId="{20BA06C5-E1EE-472B-B74F-206207E4F116}" type="presOf" srcId="{606BCFA0-0DB5-4B75-AD93-69C90B7CF071}" destId="{DB501117-2396-4FDE-931D-611BA18D2686}" srcOrd="0" destOrd="0" presId="urn:microsoft.com/office/officeart/2005/8/layout/arrow1"/>
    <dgm:cxn modelId="{C33691D3-FB98-4755-A4D4-5A55B49768F4}" srcId="{6E81A28E-05FA-4634-B1D2-A2C14AE7AC29}" destId="{9DC2E76A-444C-4C10-9A50-AC46E8F1B019}" srcOrd="1" destOrd="0" parTransId="{6ABFBEE8-3A32-4C75-B436-3ED098E76648}" sibTransId="{58D5DA28-9D65-479E-83B3-0409B67A7B93}"/>
    <dgm:cxn modelId="{D0BF5785-A948-4ADC-89DE-489BAE21CD56}" type="presParOf" srcId="{62DEDB8C-0A6A-47CA-94CC-18DBC3B836E4}" destId="{DB501117-2396-4FDE-931D-611BA18D2686}" srcOrd="0" destOrd="0" presId="urn:microsoft.com/office/officeart/2005/8/layout/arrow1"/>
    <dgm:cxn modelId="{1E757F77-1178-465B-AF87-E0CA8F22383C}" type="presParOf" srcId="{62DEDB8C-0A6A-47CA-94CC-18DBC3B836E4}" destId="{2A744F81-B9BF-47B3-A38D-0FA3AE8EB6E3}"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44AF0-3178-43C2-9F11-39C31AAE09DC}">
      <dsp:nvSpPr>
        <dsp:cNvPr id="0" name=""/>
        <dsp:cNvSpPr/>
      </dsp:nvSpPr>
      <dsp:spPr>
        <a:xfrm rot="5400000">
          <a:off x="1758828" y="900870"/>
          <a:ext cx="791160" cy="900708"/>
        </a:xfrm>
        <a:prstGeom prst="bentUpArrow">
          <a:avLst>
            <a:gd name="adj1" fmla="val 32840"/>
            <a:gd name="adj2" fmla="val 25000"/>
            <a:gd name="adj3" fmla="val 35780"/>
          </a:avLst>
        </a:prstGeom>
        <a:solidFill>
          <a:schemeClr val="accent4">
            <a:tint val="50000"/>
            <a:hueOff val="0"/>
            <a:satOff val="0"/>
            <a:lumOff val="0"/>
            <a:alphaOff val="0"/>
          </a:schemeClr>
        </a:solid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 modelId="{82C91D63-A872-4FD3-928C-973C8813F54C}">
      <dsp:nvSpPr>
        <dsp:cNvPr id="0" name=""/>
        <dsp:cNvSpPr/>
      </dsp:nvSpPr>
      <dsp:spPr>
        <a:xfrm>
          <a:off x="1549219" y="23853"/>
          <a:ext cx="1331848" cy="932250"/>
        </a:xfrm>
        <a:prstGeom prst="roundRect">
          <a:avLst>
            <a:gd name="adj" fmla="val 16670"/>
          </a:avLst>
        </a:prstGeom>
        <a:blipFill>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k-SK" sz="2100" kern="1200" dirty="0" err="1"/>
            <a:t>Contritio</a:t>
          </a:r>
          <a:endParaRPr lang="sk-SK" sz="2100" kern="1200" dirty="0"/>
        </a:p>
        <a:p>
          <a:pPr marL="0" lvl="0" indent="0" algn="ctr" defTabSz="933450">
            <a:lnSpc>
              <a:spcPct val="90000"/>
            </a:lnSpc>
            <a:spcBef>
              <a:spcPct val="0"/>
            </a:spcBef>
            <a:spcAft>
              <a:spcPct val="35000"/>
            </a:spcAft>
            <a:buNone/>
          </a:pPr>
          <a:r>
            <a:rPr lang="sk-SK" sz="2100" kern="1200" dirty="0" err="1"/>
            <a:t>cordi</a:t>
          </a:r>
          <a:endParaRPr lang="sk-SK" sz="2100" kern="1200" dirty="0"/>
        </a:p>
      </dsp:txBody>
      <dsp:txXfrm>
        <a:off x="1594736" y="69370"/>
        <a:ext cx="1240814" cy="841216"/>
      </dsp:txXfrm>
    </dsp:sp>
    <dsp:sp modelId="{8EFFF1BF-662A-4BFF-B5D9-57494756AA7A}">
      <dsp:nvSpPr>
        <dsp:cNvPr id="0" name=""/>
        <dsp:cNvSpPr/>
      </dsp:nvSpPr>
      <dsp:spPr>
        <a:xfrm>
          <a:off x="3141394" y="159533"/>
          <a:ext cx="2204107" cy="75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sk-SK" sz="1200" kern="1200" dirty="0"/>
            <a:t>Skrúšenosť srdca a skutočná túžba po zmierení s Bohom</a:t>
          </a:r>
        </a:p>
      </dsp:txBody>
      <dsp:txXfrm>
        <a:off x="3141394" y="159533"/>
        <a:ext cx="2204107" cy="753486"/>
      </dsp:txXfrm>
    </dsp:sp>
    <dsp:sp modelId="{7380FD8A-6D33-4BCE-979D-5E82E770672F}">
      <dsp:nvSpPr>
        <dsp:cNvPr id="0" name=""/>
        <dsp:cNvSpPr/>
      </dsp:nvSpPr>
      <dsp:spPr>
        <a:xfrm rot="5400000">
          <a:off x="3159579" y="1948095"/>
          <a:ext cx="791160" cy="900708"/>
        </a:xfrm>
        <a:prstGeom prst="bentUpArrow">
          <a:avLst>
            <a:gd name="adj1" fmla="val 32840"/>
            <a:gd name="adj2" fmla="val 25000"/>
            <a:gd name="adj3" fmla="val 35780"/>
          </a:avLst>
        </a:prstGeom>
        <a:solidFill>
          <a:schemeClr val="accent4">
            <a:tint val="50000"/>
            <a:hueOff val="389513"/>
            <a:satOff val="15057"/>
            <a:lumOff val="7278"/>
            <a:alphaOff val="0"/>
          </a:schemeClr>
        </a:solid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 modelId="{95638EBB-197A-4777-8853-E6DB2A142789}">
      <dsp:nvSpPr>
        <dsp:cNvPr id="0" name=""/>
        <dsp:cNvSpPr/>
      </dsp:nvSpPr>
      <dsp:spPr>
        <a:xfrm>
          <a:off x="2949970" y="1071078"/>
          <a:ext cx="1331848" cy="932250"/>
        </a:xfrm>
        <a:prstGeom prst="roundRect">
          <a:avLst>
            <a:gd name="adj" fmla="val 16670"/>
          </a:avLst>
        </a:prstGeom>
        <a:blipFill>
          <a:blip xmlns:r="http://schemas.openxmlformats.org/officeDocument/2006/relationships" r:embed="rId1">
            <a:duotone>
              <a:schemeClr val="accent4">
                <a:hueOff val="445005"/>
                <a:satOff val="5948"/>
                <a:lumOff val="2876"/>
                <a:alphaOff val="0"/>
                <a:shade val="74000"/>
                <a:satMod val="130000"/>
                <a:lumMod val="90000"/>
              </a:schemeClr>
              <a:schemeClr val="accent4">
                <a:hueOff val="445005"/>
                <a:satOff val="5948"/>
                <a:lumOff val="2876"/>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k-SK" sz="2100" kern="1200" dirty="0" err="1"/>
            <a:t>confessio</a:t>
          </a:r>
          <a:endParaRPr lang="sk-SK" sz="2100" kern="1200" dirty="0"/>
        </a:p>
      </dsp:txBody>
      <dsp:txXfrm>
        <a:off x="2995487" y="1116595"/>
        <a:ext cx="1240814" cy="841216"/>
      </dsp:txXfrm>
    </dsp:sp>
    <dsp:sp modelId="{1501E2D0-F974-48C0-9115-2ED75AE678FE}">
      <dsp:nvSpPr>
        <dsp:cNvPr id="0" name=""/>
        <dsp:cNvSpPr/>
      </dsp:nvSpPr>
      <dsp:spPr>
        <a:xfrm>
          <a:off x="4470547" y="1165852"/>
          <a:ext cx="2174165" cy="75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sk-SK" sz="1200" kern="1200" dirty="0"/>
            <a:t>Vyznať ústne všetky smrteľné hriechy, ktoré si hriešnik pamätá</a:t>
          </a:r>
        </a:p>
      </dsp:txBody>
      <dsp:txXfrm>
        <a:off x="4470547" y="1165852"/>
        <a:ext cx="2174165" cy="753486"/>
      </dsp:txXfrm>
    </dsp:sp>
    <dsp:sp modelId="{AFF5206A-932D-4068-B612-86CDB1461946}">
      <dsp:nvSpPr>
        <dsp:cNvPr id="0" name=""/>
        <dsp:cNvSpPr/>
      </dsp:nvSpPr>
      <dsp:spPr>
        <a:xfrm rot="5400000">
          <a:off x="4560331" y="2995320"/>
          <a:ext cx="791160" cy="900708"/>
        </a:xfrm>
        <a:prstGeom prst="bentUpArrow">
          <a:avLst>
            <a:gd name="adj1" fmla="val 32840"/>
            <a:gd name="adj2" fmla="val 25000"/>
            <a:gd name="adj3" fmla="val 35780"/>
          </a:avLst>
        </a:prstGeom>
        <a:solidFill>
          <a:schemeClr val="accent4">
            <a:tint val="50000"/>
            <a:hueOff val="779026"/>
            <a:satOff val="30114"/>
            <a:lumOff val="14557"/>
            <a:alphaOff val="0"/>
          </a:schemeClr>
        </a:solid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 modelId="{F3E85EA7-9AD5-4C2E-834A-3EECE5B550C6}">
      <dsp:nvSpPr>
        <dsp:cNvPr id="0" name=""/>
        <dsp:cNvSpPr/>
      </dsp:nvSpPr>
      <dsp:spPr>
        <a:xfrm>
          <a:off x="4350721" y="2118303"/>
          <a:ext cx="1331848" cy="932250"/>
        </a:xfrm>
        <a:prstGeom prst="roundRect">
          <a:avLst>
            <a:gd name="adj" fmla="val 16670"/>
          </a:avLst>
        </a:prstGeom>
        <a:blipFill>
          <a:blip xmlns:r="http://schemas.openxmlformats.org/officeDocument/2006/relationships" r:embed="rId1">
            <a:duotone>
              <a:schemeClr val="accent4">
                <a:hueOff val="890010"/>
                <a:satOff val="11896"/>
                <a:lumOff val="5752"/>
                <a:alphaOff val="0"/>
                <a:shade val="74000"/>
                <a:satMod val="130000"/>
                <a:lumMod val="90000"/>
              </a:schemeClr>
              <a:schemeClr val="accent4">
                <a:hueOff val="890010"/>
                <a:satOff val="11896"/>
                <a:lumOff val="575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k-SK" sz="2100" kern="1200" dirty="0" err="1"/>
            <a:t>absolutio</a:t>
          </a:r>
          <a:endParaRPr lang="sk-SK" sz="2100" kern="1200" dirty="0"/>
        </a:p>
      </dsp:txBody>
      <dsp:txXfrm>
        <a:off x="4396238" y="2163820"/>
        <a:ext cx="1240814" cy="841216"/>
      </dsp:txXfrm>
    </dsp:sp>
    <dsp:sp modelId="{EFD35840-FA38-49DE-BB08-CE4E7CB6F5DE}">
      <dsp:nvSpPr>
        <dsp:cNvPr id="0" name=""/>
        <dsp:cNvSpPr/>
      </dsp:nvSpPr>
      <dsp:spPr>
        <a:xfrm>
          <a:off x="5682569" y="2207215"/>
          <a:ext cx="968659" cy="75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sk-SK" sz="1200" kern="1200" dirty="0"/>
            <a:t>rozhrešenie</a:t>
          </a:r>
        </a:p>
      </dsp:txBody>
      <dsp:txXfrm>
        <a:off x="5682569" y="2207215"/>
        <a:ext cx="968659" cy="753486"/>
      </dsp:txXfrm>
    </dsp:sp>
    <dsp:sp modelId="{8CA3C894-0114-481C-B889-AAAC0E2DC634}">
      <dsp:nvSpPr>
        <dsp:cNvPr id="0" name=""/>
        <dsp:cNvSpPr/>
      </dsp:nvSpPr>
      <dsp:spPr>
        <a:xfrm>
          <a:off x="5751472" y="3165528"/>
          <a:ext cx="1331848" cy="932250"/>
        </a:xfrm>
        <a:prstGeom prst="roundRect">
          <a:avLst>
            <a:gd name="adj" fmla="val 16670"/>
          </a:avLst>
        </a:prstGeom>
        <a:blipFill>
          <a:blip xmlns:r="http://schemas.openxmlformats.org/officeDocument/2006/relationships" r:embed="rId1">
            <a:duotone>
              <a:schemeClr val="accent4">
                <a:hueOff val="1335015"/>
                <a:satOff val="17844"/>
                <a:lumOff val="8628"/>
                <a:alphaOff val="0"/>
                <a:shade val="74000"/>
                <a:satMod val="130000"/>
                <a:lumMod val="90000"/>
              </a:schemeClr>
              <a:schemeClr val="accent4">
                <a:hueOff val="1335015"/>
                <a:satOff val="17844"/>
                <a:lumOff val="8628"/>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k-SK" sz="2100" kern="1200" dirty="0" err="1"/>
            <a:t>Satisfactio</a:t>
          </a:r>
          <a:endParaRPr lang="sk-SK" sz="2100" kern="1200" dirty="0"/>
        </a:p>
      </dsp:txBody>
      <dsp:txXfrm>
        <a:off x="5796989" y="3211045"/>
        <a:ext cx="1240814" cy="841216"/>
      </dsp:txXfrm>
    </dsp:sp>
    <dsp:sp modelId="{241A0E07-1D65-4B8A-8AFA-67DADCDDDBFF}">
      <dsp:nvSpPr>
        <dsp:cNvPr id="0" name=""/>
        <dsp:cNvSpPr/>
      </dsp:nvSpPr>
      <dsp:spPr>
        <a:xfrm>
          <a:off x="7083321" y="3254440"/>
          <a:ext cx="968659" cy="75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57150" lvl="1" indent="-57150" algn="l" defTabSz="444500">
            <a:lnSpc>
              <a:spcPct val="90000"/>
            </a:lnSpc>
            <a:spcBef>
              <a:spcPct val="0"/>
            </a:spcBef>
            <a:spcAft>
              <a:spcPct val="15000"/>
            </a:spcAft>
            <a:buChar char="•"/>
          </a:pPr>
          <a:r>
            <a:rPr lang="sk-SK" sz="1000" kern="1200" dirty="0"/>
            <a:t>Dobrom vykompenzovať zlo, ktoré vzniklo z hriechu</a:t>
          </a:r>
        </a:p>
      </dsp:txBody>
      <dsp:txXfrm>
        <a:off x="7083321" y="3254440"/>
        <a:ext cx="968659" cy="7534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A34B4-4628-43CB-B60C-1D4865058CB3}">
      <dsp:nvSpPr>
        <dsp:cNvPr id="0" name=""/>
        <dsp:cNvSpPr/>
      </dsp:nvSpPr>
      <dsp:spPr>
        <a:xfrm>
          <a:off x="0" y="1880"/>
          <a:ext cx="9601200" cy="783168"/>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sk-SK" sz="2100" kern="1200" dirty="0"/>
            <a:t>A: K tomu, aby boli (obzvlášť ťažké) hriechy odpustené, musia byť vyznané</a:t>
          </a:r>
        </a:p>
      </dsp:txBody>
      <dsp:txXfrm>
        <a:off x="38231" y="40111"/>
        <a:ext cx="9524738" cy="706706"/>
      </dsp:txXfrm>
    </dsp:sp>
    <dsp:sp modelId="{8D1BFDC1-E75D-41C0-9D8A-2CFDEC9E70A2}">
      <dsp:nvSpPr>
        <dsp:cNvPr id="0" name=""/>
        <dsp:cNvSpPr/>
      </dsp:nvSpPr>
      <dsp:spPr>
        <a:xfrm>
          <a:off x="0" y="845528"/>
          <a:ext cx="9601200" cy="783168"/>
        </a:xfrm>
        <a:prstGeom prst="roundRect">
          <a:avLst/>
        </a:prstGeom>
        <a:solidFill>
          <a:schemeClr val="accent4">
            <a:hueOff val="445005"/>
            <a:satOff val="5948"/>
            <a:lumOff val="287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sk-SK" sz="2100" kern="1200" dirty="0"/>
            <a:t>B: Ak majú byť smrteľné hriechy odpustené, musím sa na </a:t>
          </a:r>
          <a:r>
            <a:rPr lang="sk-SK" sz="2100" kern="1200" dirty="0" err="1"/>
            <a:t>ne</a:t>
          </a:r>
          <a:r>
            <a:rPr lang="sk-SK" sz="2100" kern="1200" dirty="0"/>
            <a:t> rozpamätať a rozoznať ich ako hriechy.</a:t>
          </a:r>
        </a:p>
      </dsp:txBody>
      <dsp:txXfrm>
        <a:off x="38231" y="883759"/>
        <a:ext cx="9524738" cy="706706"/>
      </dsp:txXfrm>
    </dsp:sp>
    <dsp:sp modelId="{1DAC6AEB-0C46-4165-9942-F4D3E485CEB4}">
      <dsp:nvSpPr>
        <dsp:cNvPr id="0" name=""/>
        <dsp:cNvSpPr/>
      </dsp:nvSpPr>
      <dsp:spPr>
        <a:xfrm>
          <a:off x="0" y="1689177"/>
          <a:ext cx="9601200" cy="783168"/>
        </a:xfrm>
        <a:prstGeom prst="roundRect">
          <a:avLst/>
        </a:prstGeom>
        <a:solidFill>
          <a:schemeClr val="accent4">
            <a:hueOff val="890010"/>
            <a:satOff val="11896"/>
            <a:lumOff val="575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sk-SK" sz="2100" kern="1200" dirty="0"/>
            <a:t>C: Len keď sa rozpomeniem a rozoznám ich ako hriechy, môžu byť vyznané.</a:t>
          </a:r>
        </a:p>
      </dsp:txBody>
      <dsp:txXfrm>
        <a:off x="38231" y="1727408"/>
        <a:ext cx="9524738" cy="706706"/>
      </dsp:txXfrm>
    </dsp:sp>
    <dsp:sp modelId="{CDBC6A1E-9792-40AF-B2BF-97471E89571B}">
      <dsp:nvSpPr>
        <dsp:cNvPr id="0" name=""/>
        <dsp:cNvSpPr/>
      </dsp:nvSpPr>
      <dsp:spPr>
        <a:xfrm>
          <a:off x="0" y="2532826"/>
          <a:ext cx="9601200" cy="783168"/>
        </a:xfrm>
        <a:prstGeom prst="roundRect">
          <a:avLst/>
        </a:prstGeom>
        <a:solidFill>
          <a:schemeClr val="accent4">
            <a:hueOff val="1335015"/>
            <a:satOff val="17844"/>
            <a:lumOff val="862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sk-SK" sz="2100" kern="1200" dirty="0"/>
            <a:t>D: Ak ťažké hriechy nie sú vyznané, nemôžu byť odpustené</a:t>
          </a:r>
        </a:p>
      </dsp:txBody>
      <dsp:txXfrm>
        <a:off x="38231" y="2571057"/>
        <a:ext cx="9524738" cy="7067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44AF0-3178-43C2-9F11-39C31AAE09DC}">
      <dsp:nvSpPr>
        <dsp:cNvPr id="0" name=""/>
        <dsp:cNvSpPr/>
      </dsp:nvSpPr>
      <dsp:spPr>
        <a:xfrm rot="5400000">
          <a:off x="1758828" y="900870"/>
          <a:ext cx="791160" cy="900708"/>
        </a:xfrm>
        <a:prstGeom prst="bentUpArrow">
          <a:avLst>
            <a:gd name="adj1" fmla="val 32840"/>
            <a:gd name="adj2" fmla="val 25000"/>
            <a:gd name="adj3" fmla="val 35780"/>
          </a:avLst>
        </a:prstGeom>
        <a:solidFill>
          <a:schemeClr val="accent4">
            <a:tint val="50000"/>
            <a:hueOff val="0"/>
            <a:satOff val="0"/>
            <a:lumOff val="0"/>
            <a:alphaOff val="0"/>
          </a:schemeClr>
        </a:solid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 modelId="{82C91D63-A872-4FD3-928C-973C8813F54C}">
      <dsp:nvSpPr>
        <dsp:cNvPr id="0" name=""/>
        <dsp:cNvSpPr/>
      </dsp:nvSpPr>
      <dsp:spPr>
        <a:xfrm>
          <a:off x="1549219" y="23853"/>
          <a:ext cx="1331848" cy="932250"/>
        </a:xfrm>
        <a:prstGeom prst="roundRect">
          <a:avLst>
            <a:gd name="adj" fmla="val 16670"/>
          </a:avLst>
        </a:prstGeom>
        <a:blipFill>
          <a:blip xmlns:r="http://schemas.openxmlformats.org/officeDocument/2006/relationships" r:embed="rId1">
            <a:duotone>
              <a:schemeClr val="accent4">
                <a:hueOff val="0"/>
                <a:satOff val="0"/>
                <a:lumOff val="0"/>
                <a:alphaOff val="0"/>
                <a:shade val="74000"/>
                <a:satMod val="130000"/>
                <a:lumMod val="90000"/>
              </a:schemeClr>
              <a:schemeClr val="accent4">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k-SK" sz="2100" kern="1200" dirty="0" err="1"/>
            <a:t>Contritio</a:t>
          </a:r>
          <a:endParaRPr lang="sk-SK" sz="2100" kern="1200" dirty="0"/>
        </a:p>
        <a:p>
          <a:pPr marL="0" lvl="0" indent="0" algn="ctr" defTabSz="933450">
            <a:lnSpc>
              <a:spcPct val="90000"/>
            </a:lnSpc>
            <a:spcBef>
              <a:spcPct val="0"/>
            </a:spcBef>
            <a:spcAft>
              <a:spcPct val="35000"/>
            </a:spcAft>
            <a:buNone/>
          </a:pPr>
          <a:r>
            <a:rPr lang="sk-SK" sz="2100" kern="1200" dirty="0" err="1"/>
            <a:t>cordi</a:t>
          </a:r>
          <a:endParaRPr lang="sk-SK" sz="2100" kern="1200" dirty="0"/>
        </a:p>
      </dsp:txBody>
      <dsp:txXfrm>
        <a:off x="1594736" y="69370"/>
        <a:ext cx="1240814" cy="841216"/>
      </dsp:txXfrm>
    </dsp:sp>
    <dsp:sp modelId="{8EFFF1BF-662A-4BFF-B5D9-57494756AA7A}">
      <dsp:nvSpPr>
        <dsp:cNvPr id="0" name=""/>
        <dsp:cNvSpPr/>
      </dsp:nvSpPr>
      <dsp:spPr>
        <a:xfrm>
          <a:off x="3141394" y="159533"/>
          <a:ext cx="2204107" cy="75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sk-SK" sz="1200" kern="1200" dirty="0"/>
            <a:t>Skrúšenosť srdca a skutočná túžba po zmierení s Bohom</a:t>
          </a:r>
        </a:p>
      </dsp:txBody>
      <dsp:txXfrm>
        <a:off x="3141394" y="159533"/>
        <a:ext cx="2204107" cy="753486"/>
      </dsp:txXfrm>
    </dsp:sp>
    <dsp:sp modelId="{7380FD8A-6D33-4BCE-979D-5E82E770672F}">
      <dsp:nvSpPr>
        <dsp:cNvPr id="0" name=""/>
        <dsp:cNvSpPr/>
      </dsp:nvSpPr>
      <dsp:spPr>
        <a:xfrm rot="5400000">
          <a:off x="3159579" y="1948095"/>
          <a:ext cx="791160" cy="900708"/>
        </a:xfrm>
        <a:prstGeom prst="bentUpArrow">
          <a:avLst>
            <a:gd name="adj1" fmla="val 32840"/>
            <a:gd name="adj2" fmla="val 25000"/>
            <a:gd name="adj3" fmla="val 35780"/>
          </a:avLst>
        </a:prstGeom>
        <a:solidFill>
          <a:schemeClr val="accent4">
            <a:tint val="50000"/>
            <a:hueOff val="389513"/>
            <a:satOff val="15057"/>
            <a:lumOff val="7278"/>
            <a:alphaOff val="0"/>
          </a:schemeClr>
        </a:solid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 modelId="{95638EBB-197A-4777-8853-E6DB2A142789}">
      <dsp:nvSpPr>
        <dsp:cNvPr id="0" name=""/>
        <dsp:cNvSpPr/>
      </dsp:nvSpPr>
      <dsp:spPr>
        <a:xfrm>
          <a:off x="2949970" y="1071078"/>
          <a:ext cx="1331848" cy="932250"/>
        </a:xfrm>
        <a:prstGeom prst="roundRect">
          <a:avLst>
            <a:gd name="adj" fmla="val 16670"/>
          </a:avLst>
        </a:prstGeom>
        <a:blipFill>
          <a:blip xmlns:r="http://schemas.openxmlformats.org/officeDocument/2006/relationships" r:embed="rId1">
            <a:duotone>
              <a:schemeClr val="accent4">
                <a:hueOff val="445005"/>
                <a:satOff val="5948"/>
                <a:lumOff val="2876"/>
                <a:alphaOff val="0"/>
                <a:shade val="74000"/>
                <a:satMod val="130000"/>
                <a:lumMod val="90000"/>
              </a:schemeClr>
              <a:schemeClr val="accent4">
                <a:hueOff val="445005"/>
                <a:satOff val="5948"/>
                <a:lumOff val="2876"/>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k-SK" sz="2100" kern="1200" dirty="0" err="1"/>
            <a:t>confessio</a:t>
          </a:r>
          <a:endParaRPr lang="sk-SK" sz="2100" kern="1200" dirty="0"/>
        </a:p>
      </dsp:txBody>
      <dsp:txXfrm>
        <a:off x="2995487" y="1116595"/>
        <a:ext cx="1240814" cy="841216"/>
      </dsp:txXfrm>
    </dsp:sp>
    <dsp:sp modelId="{1501E2D0-F974-48C0-9115-2ED75AE678FE}">
      <dsp:nvSpPr>
        <dsp:cNvPr id="0" name=""/>
        <dsp:cNvSpPr/>
      </dsp:nvSpPr>
      <dsp:spPr>
        <a:xfrm>
          <a:off x="4470547" y="1165852"/>
          <a:ext cx="2174165" cy="75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sk-SK" sz="1200" kern="1200" dirty="0"/>
            <a:t>Vyznať ústne všetky smrteľné hriechy, ktoré si hriešnik pamätá</a:t>
          </a:r>
        </a:p>
      </dsp:txBody>
      <dsp:txXfrm>
        <a:off x="4470547" y="1165852"/>
        <a:ext cx="2174165" cy="753486"/>
      </dsp:txXfrm>
    </dsp:sp>
    <dsp:sp modelId="{AFF5206A-932D-4068-B612-86CDB1461946}">
      <dsp:nvSpPr>
        <dsp:cNvPr id="0" name=""/>
        <dsp:cNvSpPr/>
      </dsp:nvSpPr>
      <dsp:spPr>
        <a:xfrm rot="5400000">
          <a:off x="4560331" y="2995320"/>
          <a:ext cx="791160" cy="900708"/>
        </a:xfrm>
        <a:prstGeom prst="bentUpArrow">
          <a:avLst>
            <a:gd name="adj1" fmla="val 32840"/>
            <a:gd name="adj2" fmla="val 25000"/>
            <a:gd name="adj3" fmla="val 35780"/>
          </a:avLst>
        </a:prstGeom>
        <a:solidFill>
          <a:schemeClr val="accent4">
            <a:tint val="50000"/>
            <a:hueOff val="779026"/>
            <a:satOff val="30114"/>
            <a:lumOff val="14557"/>
            <a:alphaOff val="0"/>
          </a:schemeClr>
        </a:solidFill>
        <a:ln>
          <a:noFill/>
        </a:ln>
        <a:effectLst>
          <a:innerShdw blurRad="25400" dist="12700" dir="13500000">
            <a:srgbClr val="000000">
              <a:alpha val="45000"/>
            </a:srgbClr>
          </a:innerShdw>
        </a:effectLst>
      </dsp:spPr>
      <dsp:style>
        <a:lnRef idx="0">
          <a:scrgbClr r="0" g="0" b="0"/>
        </a:lnRef>
        <a:fillRef idx="1">
          <a:scrgbClr r="0" g="0" b="0"/>
        </a:fillRef>
        <a:effectRef idx="2">
          <a:scrgbClr r="0" g="0" b="0"/>
        </a:effectRef>
        <a:fontRef idx="minor"/>
      </dsp:style>
    </dsp:sp>
    <dsp:sp modelId="{F3E85EA7-9AD5-4C2E-834A-3EECE5B550C6}">
      <dsp:nvSpPr>
        <dsp:cNvPr id="0" name=""/>
        <dsp:cNvSpPr/>
      </dsp:nvSpPr>
      <dsp:spPr>
        <a:xfrm>
          <a:off x="4350721" y="2118303"/>
          <a:ext cx="1331848" cy="932250"/>
        </a:xfrm>
        <a:prstGeom prst="roundRect">
          <a:avLst>
            <a:gd name="adj" fmla="val 16670"/>
          </a:avLst>
        </a:prstGeom>
        <a:blipFill>
          <a:blip xmlns:r="http://schemas.openxmlformats.org/officeDocument/2006/relationships" r:embed="rId1">
            <a:duotone>
              <a:schemeClr val="accent4">
                <a:hueOff val="890010"/>
                <a:satOff val="11896"/>
                <a:lumOff val="5752"/>
                <a:alphaOff val="0"/>
                <a:shade val="74000"/>
                <a:satMod val="130000"/>
                <a:lumMod val="90000"/>
              </a:schemeClr>
              <a:schemeClr val="accent4">
                <a:hueOff val="890010"/>
                <a:satOff val="11896"/>
                <a:lumOff val="575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k-SK" sz="2100" kern="1200" dirty="0" err="1"/>
            <a:t>absolutio</a:t>
          </a:r>
          <a:endParaRPr lang="sk-SK" sz="2100" kern="1200" dirty="0"/>
        </a:p>
      </dsp:txBody>
      <dsp:txXfrm>
        <a:off x="4396238" y="2163820"/>
        <a:ext cx="1240814" cy="841216"/>
      </dsp:txXfrm>
    </dsp:sp>
    <dsp:sp modelId="{EFD35840-FA38-49DE-BB08-CE4E7CB6F5DE}">
      <dsp:nvSpPr>
        <dsp:cNvPr id="0" name=""/>
        <dsp:cNvSpPr/>
      </dsp:nvSpPr>
      <dsp:spPr>
        <a:xfrm>
          <a:off x="5682569" y="2207215"/>
          <a:ext cx="968659" cy="75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sk-SK" sz="1200" kern="1200" dirty="0"/>
            <a:t>rozhrešenie</a:t>
          </a:r>
        </a:p>
      </dsp:txBody>
      <dsp:txXfrm>
        <a:off x="5682569" y="2207215"/>
        <a:ext cx="968659" cy="753486"/>
      </dsp:txXfrm>
    </dsp:sp>
    <dsp:sp modelId="{8CA3C894-0114-481C-B889-AAAC0E2DC634}">
      <dsp:nvSpPr>
        <dsp:cNvPr id="0" name=""/>
        <dsp:cNvSpPr/>
      </dsp:nvSpPr>
      <dsp:spPr>
        <a:xfrm>
          <a:off x="5751472" y="3165528"/>
          <a:ext cx="1331848" cy="932250"/>
        </a:xfrm>
        <a:prstGeom prst="roundRect">
          <a:avLst>
            <a:gd name="adj" fmla="val 16670"/>
          </a:avLst>
        </a:prstGeom>
        <a:blipFill>
          <a:blip xmlns:r="http://schemas.openxmlformats.org/officeDocument/2006/relationships" r:embed="rId1">
            <a:duotone>
              <a:schemeClr val="accent4">
                <a:hueOff val="1335015"/>
                <a:satOff val="17844"/>
                <a:lumOff val="8628"/>
                <a:alphaOff val="0"/>
                <a:shade val="74000"/>
                <a:satMod val="130000"/>
                <a:lumMod val="90000"/>
              </a:schemeClr>
              <a:schemeClr val="accent4">
                <a:hueOff val="1335015"/>
                <a:satOff val="17844"/>
                <a:lumOff val="8628"/>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k-SK" sz="2100" kern="1200" dirty="0" err="1"/>
            <a:t>Satisfactio</a:t>
          </a:r>
          <a:endParaRPr lang="sk-SK" sz="2100" kern="1200" dirty="0"/>
        </a:p>
      </dsp:txBody>
      <dsp:txXfrm>
        <a:off x="5796989" y="3211045"/>
        <a:ext cx="1240814" cy="841216"/>
      </dsp:txXfrm>
    </dsp:sp>
    <dsp:sp modelId="{241A0E07-1D65-4B8A-8AFA-67DADCDDDBFF}">
      <dsp:nvSpPr>
        <dsp:cNvPr id="0" name=""/>
        <dsp:cNvSpPr/>
      </dsp:nvSpPr>
      <dsp:spPr>
        <a:xfrm>
          <a:off x="7083321" y="3254440"/>
          <a:ext cx="968659" cy="75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57150" lvl="1" indent="-57150" algn="l" defTabSz="444500">
            <a:lnSpc>
              <a:spcPct val="90000"/>
            </a:lnSpc>
            <a:spcBef>
              <a:spcPct val="0"/>
            </a:spcBef>
            <a:spcAft>
              <a:spcPct val="15000"/>
            </a:spcAft>
            <a:buChar char="•"/>
          </a:pPr>
          <a:r>
            <a:rPr lang="sk-SK" sz="1000" kern="1200" dirty="0"/>
            <a:t>Dobrom vykompenzovať zlo, ktoré vzniklo z hriechu</a:t>
          </a:r>
        </a:p>
      </dsp:txBody>
      <dsp:txXfrm>
        <a:off x="7083321" y="3254440"/>
        <a:ext cx="968659" cy="7534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01117-2396-4FDE-931D-611BA18D2686}">
      <dsp:nvSpPr>
        <dsp:cNvPr id="0" name=""/>
        <dsp:cNvSpPr/>
      </dsp:nvSpPr>
      <dsp:spPr>
        <a:xfrm rot="16200000">
          <a:off x="227" y="167802"/>
          <a:ext cx="2604375" cy="2604375"/>
        </a:xfrm>
        <a:prstGeom prst="upArrow">
          <a:avLst>
            <a:gd name="adj1" fmla="val 50000"/>
            <a:gd name="adj2" fmla="val 3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sk-SK" sz="2900" kern="1200" dirty="0" err="1"/>
            <a:t>Penitentiam</a:t>
          </a:r>
          <a:r>
            <a:rPr lang="sk-SK" sz="2900" kern="1200" dirty="0"/>
            <a:t> </a:t>
          </a:r>
          <a:r>
            <a:rPr lang="sk-SK" sz="2900" kern="1200" dirty="0" err="1"/>
            <a:t>agite</a:t>
          </a:r>
          <a:endParaRPr lang="sk-SK" sz="2900" kern="1200" dirty="0"/>
        </a:p>
      </dsp:txBody>
      <dsp:txXfrm rot="5400000">
        <a:off x="455993" y="818896"/>
        <a:ext cx="2148609" cy="1302187"/>
      </dsp:txXfrm>
    </dsp:sp>
    <dsp:sp modelId="{2A744F81-B9BF-47B3-A38D-0FA3AE8EB6E3}">
      <dsp:nvSpPr>
        <dsp:cNvPr id="0" name=""/>
        <dsp:cNvSpPr/>
      </dsp:nvSpPr>
      <dsp:spPr>
        <a:xfrm rot="5400000">
          <a:off x="2865921" y="167802"/>
          <a:ext cx="2604375" cy="2604375"/>
        </a:xfrm>
        <a:prstGeom prst="upArrow">
          <a:avLst>
            <a:gd name="adj1" fmla="val 50000"/>
            <a:gd name="adj2" fmla="val 3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sk-SK" sz="2900" kern="1200" dirty="0" err="1"/>
            <a:t>metanoeite</a:t>
          </a:r>
          <a:endParaRPr lang="sk-SK" sz="2900" kern="1200" dirty="0"/>
        </a:p>
      </dsp:txBody>
      <dsp:txXfrm rot="-5400000">
        <a:off x="2865921" y="818896"/>
        <a:ext cx="2148609" cy="1302187"/>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sk-SK"/>
              <a:t>Upravte štýly predlohy textu</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a:t>Kliknutím upravte štýl predlohy podnadpisov</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1/22/2026</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sk-SK"/>
              <a:t>Upravte štýly predlohy textu</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dirty="0"/>
              <a:t>Ak chcete pridať obrázok, kliknite na ikonu</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Upraviť štýly predlohy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1/22/2026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ov a popis">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sk-SK"/>
              <a:t>Upravte štýly predlohy textu</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Upraviť štýly predlohy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onuka s popisom">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sk-SK"/>
              <a:t>Upravte štýly predlohy textu</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a:t>Upraviť štýly predlohy textu</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Upraviť štýly predlohy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s názvom">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sk-SK"/>
              <a:t>Upravte štýly predlohy textu</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Upraviť štýly predlohy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arta s názvom ponuky">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sk-SK"/>
              <a:t>Upravte štýly predlohy textu</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Upraviť štýly predlohy textu</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Upraviť štýly predlohy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alebo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sk-SK"/>
              <a:t>Upravte štýly predlohy textu</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Upraviť štýly predlohy textu</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Upraviť štýly predlohy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sk-SK"/>
              <a:t>Upravte štýly predlohy textu</a:t>
            </a:r>
            <a:endParaRPr lang="en-US" dirty="0"/>
          </a:p>
        </p:txBody>
      </p:sp>
      <p:sp>
        <p:nvSpPr>
          <p:cNvPr id="3" name="Vertical Text Placeholder 2"/>
          <p:cNvSpPr>
            <a:spLocks noGrp="1"/>
          </p:cNvSpPr>
          <p:nvPr>
            <p:ph type="body" orient="vert" idx="1"/>
          </p:nvPr>
        </p:nvSpPr>
        <p:spPr/>
        <p:txBody>
          <a:bodyPr vert="eaVert" ancho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sk-SK"/>
              <a:t>Upravte štýly predlohy textu</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sk-SK"/>
              <a:t>Upravte štýly predlohy textu</a:t>
            </a:r>
            <a:endParaRPr lang="en-US" dirty="0"/>
          </a:p>
        </p:txBody>
      </p:sp>
      <p:sp>
        <p:nvSpPr>
          <p:cNvPr id="3" name="Content Placeholder 2"/>
          <p:cNvSpPr>
            <a:spLocks noGrp="1"/>
          </p:cNvSpPr>
          <p:nvPr>
            <p:ph idx="1"/>
          </p:nvPr>
        </p:nvSpPr>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sk-SK"/>
              <a:t>Upravte štýly predlohy textu</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Upraviť štýly predlohy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1/22/2026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sk-SK"/>
              <a:t>Upravte štýly predlohy textu</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1/22/2026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k-SK"/>
              <a:t>Upravte štýly predlohy textu</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Upravte štýly predlohy textu</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sk-SK"/>
              <a:t>Upravte štýly predlohy textu</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Upraviť štýly predlohy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1/22/2026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sk-SK"/>
              <a:t>Upravte štýly predlohy textu</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dirty="0"/>
              <a:t>Ak chcete pridať obrázok, kliknite na ikonu</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Upraviť štýly predlohy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1/22/2026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sk-SK"/>
              <a:t>Upravte štýly predlohy textu</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1/22/2026</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16.jpg"/><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73.jpg"/><Relationship Id="rId4" Type="http://schemas.openxmlformats.org/officeDocument/2006/relationships/image" Target="../media/image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74.jpg"/><Relationship Id="rId4" Type="http://schemas.openxmlformats.org/officeDocument/2006/relationships/image" Target="../media/image4.png"/></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59.jpg"/><Relationship Id="rId4" Type="http://schemas.openxmlformats.org/officeDocument/2006/relationships/image" Target="../media/image4.png"/></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59.jpg"/><Relationship Id="rId4" Type="http://schemas.openxmlformats.org/officeDocument/2006/relationships/image" Target="../media/image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75.jp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17.jpg"/><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76.jpg"/><Relationship Id="rId4" Type="http://schemas.openxmlformats.org/officeDocument/2006/relationships/image" Target="../media/image4.png"/></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77.png"/><Relationship Id="rId4" Type="http://schemas.openxmlformats.org/officeDocument/2006/relationships/image" Target="../media/image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76.jpg"/><Relationship Id="rId4" Type="http://schemas.openxmlformats.org/officeDocument/2006/relationships/image" Target="../media/image4.png"/></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78.jpg"/><Relationship Id="rId4" Type="http://schemas.openxmlformats.org/officeDocument/2006/relationships/image" Target="../media/image4.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79.jpg"/><Relationship Id="rId4" Type="http://schemas.openxmlformats.org/officeDocument/2006/relationships/image" Target="../media/image4.png"/></Relationships>
</file>

<file path=ppt/slides/_rels/slide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80.jpg"/><Relationship Id="rId4" Type="http://schemas.openxmlformats.org/officeDocument/2006/relationships/image" Target="../media/image4.png"/></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81.jpg"/><Relationship Id="rId4" Type="http://schemas.openxmlformats.org/officeDocument/2006/relationships/image" Target="../media/image4.png"/></Relationships>
</file>

<file path=ppt/slides/_rels/slide11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18.jpg"/><Relationship Id="rId4" Type="http://schemas.openxmlformats.org/officeDocument/2006/relationships/image" Target="../media/image4.png"/></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83.jpg"/><Relationship Id="rId4" Type="http://schemas.openxmlformats.org/officeDocument/2006/relationships/image" Target="../media/image4.png"/></Relationships>
</file>

<file path=ppt/slides/_rels/slide12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85.jpg"/><Relationship Id="rId4" Type="http://schemas.openxmlformats.org/officeDocument/2006/relationships/image" Target="../media/image4.png"/></Relationships>
</file>

<file path=ppt/slides/_rels/slide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86.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19.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8.xml"/><Relationship Id="rId1" Type="http://schemas.openxmlformats.org/officeDocument/2006/relationships/video" Target="https://www.youtube.com/embed/Fui67L9Y0kw"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21.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23.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24.jp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25.jpe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26.jp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27.jp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29.jp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30.jp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31.jp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8.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10.jp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38.jp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39.jp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40.jp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43.JP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44.jp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45.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4.xml"/><Relationship Id="rId1" Type="http://schemas.openxmlformats.org/officeDocument/2006/relationships/video" Target="https://www.youtube.com/embed/iRNklK6xYPA"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46.jp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48.jp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gi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hyperlink" Target="http://biblelight.net/instruc.htm" TargetMode="Externa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53.jpeg"/><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54.jpg"/><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55.jpg"/><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56.jpg"/><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58.jpg"/><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59.jpg"/><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62.jpg"/><Relationship Id="rId4" Type="http://schemas.openxmlformats.org/officeDocument/2006/relationships/image" Target="../media/image4.png"/></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63.jpg"/><Relationship Id="rId4" Type="http://schemas.openxmlformats.org/officeDocument/2006/relationships/image" Target="../media/image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15.jpg"/><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64.jpg"/><Relationship Id="rId4" Type="http://schemas.openxmlformats.org/officeDocument/2006/relationships/image" Target="../media/image4.png"/></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65.jpeg"/><Relationship Id="rId4" Type="http://schemas.openxmlformats.org/officeDocument/2006/relationships/image" Target="../media/image4.png"/></Relationships>
</file>

<file path=ppt/slides/_rels/slide92.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3.png"/><Relationship Id="rId7" Type="http://schemas.openxmlformats.org/officeDocument/2006/relationships/image" Target="../media/image68.jpg"/><Relationship Id="rId2" Type="http://schemas.openxmlformats.org/officeDocument/2006/relationships/image" Target="../media/image2.jpeg"/><Relationship Id="rId1" Type="http://schemas.openxmlformats.org/officeDocument/2006/relationships/slideLayout" Target="../slideLayouts/slideLayout8.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70.jpeg"/><Relationship Id="rId4" Type="http://schemas.openxmlformats.org/officeDocument/2006/relationships/image" Target="../media/image4.png"/></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71.jpg"/><Relationship Id="rId4" Type="http://schemas.openxmlformats.org/officeDocument/2006/relationships/image" Target="../media/image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72.jpg"/><Relationship Id="rId4" Type="http://schemas.openxmlformats.org/officeDocument/2006/relationships/image" Target="../media/image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5000" b="-55000"/>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2692398" y="1871132"/>
            <a:ext cx="6815669" cy="1234676"/>
          </a:xfrm>
        </p:spPr>
        <p:txBody>
          <a:bodyPr/>
          <a:lstStyle/>
          <a:p>
            <a:r>
              <a:rPr lang="sk-SK" dirty="0" err="1"/>
              <a:t>Lutherova</a:t>
            </a:r>
            <a:r>
              <a:rPr lang="sk-SK" dirty="0"/>
              <a:t> cesta</a:t>
            </a:r>
            <a:endParaRPr lang="cs-CZ" dirty="0"/>
          </a:p>
        </p:txBody>
      </p:sp>
      <p:sp>
        <p:nvSpPr>
          <p:cNvPr id="3" name="Podnadpis 2"/>
          <p:cNvSpPr>
            <a:spLocks noGrp="1"/>
          </p:cNvSpPr>
          <p:nvPr>
            <p:ph type="subTitle" idx="1"/>
          </p:nvPr>
        </p:nvSpPr>
        <p:spPr/>
        <p:txBody>
          <a:bodyPr/>
          <a:lstStyle/>
          <a:p>
            <a:r>
              <a:rPr lang="sk-SK" dirty="0"/>
              <a:t>Od kláštora</a:t>
            </a:r>
          </a:p>
          <a:p>
            <a:r>
              <a:rPr lang="sk-SK" dirty="0"/>
              <a:t>K exkomunikácii</a:t>
            </a:r>
            <a:endParaRPr lang="cs-CZ" dirty="0"/>
          </a:p>
        </p:txBody>
      </p:sp>
    </p:spTree>
    <p:extLst>
      <p:ext uri="{BB962C8B-B14F-4D97-AF65-F5344CB8AC3E}">
        <p14:creationId xmlns:p14="http://schemas.microsoft.com/office/powerpoint/2010/main" val="3554292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35"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6"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7"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9"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0"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41"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a:blip r:embed="rId5"/>
          <a:stretch>
            <a:fillRect/>
          </a:stretch>
        </p:blipFill>
        <p:spPr>
          <a:xfrm>
            <a:off x="1412683" y="1779186"/>
            <a:ext cx="3876801" cy="3120824"/>
          </a:xfrm>
          <a:prstGeom prst="rect">
            <a:avLst/>
          </a:prstGeom>
        </p:spPr>
      </p:pic>
      <p:sp>
        <p:nvSpPr>
          <p:cNvPr id="2" name="Nadpis 1"/>
          <p:cNvSpPr>
            <a:spLocks noGrp="1"/>
          </p:cNvSpPr>
          <p:nvPr>
            <p:ph type="title"/>
          </p:nvPr>
        </p:nvSpPr>
        <p:spPr>
          <a:xfrm>
            <a:off x="6094412" y="982132"/>
            <a:ext cx="4802185" cy="1303867"/>
          </a:xfrm>
        </p:spPr>
        <p:txBody>
          <a:bodyPr vert="horz" lIns="91440" tIns="45720" rIns="91440" bIns="45720" rtlCol="0" anchor="ctr">
            <a:normAutofit/>
          </a:bodyPr>
          <a:lstStyle/>
          <a:p>
            <a:pPr>
              <a:lnSpc>
                <a:spcPct val="90000"/>
              </a:lnSpc>
            </a:pPr>
            <a:r>
              <a:rPr lang="en-US" sz="4100">
                <a:solidFill>
                  <a:srgbClr val="262626"/>
                </a:solidFill>
              </a:rPr>
              <a:t>Zápas svojej svätosti a vnútorného svedomia</a:t>
            </a:r>
          </a:p>
        </p:txBody>
      </p:sp>
      <p:sp>
        <p:nvSpPr>
          <p:cNvPr id="4" name="Zástupný objekt pre text 3"/>
          <p:cNvSpPr>
            <a:spLocks noGrp="1"/>
          </p:cNvSpPr>
          <p:nvPr>
            <p:ph type="body" sz="half" idx="2"/>
          </p:nvPr>
        </p:nvSpPr>
        <p:spPr>
          <a:xfrm>
            <a:off x="6094412" y="2556932"/>
            <a:ext cx="4802184" cy="3318936"/>
          </a:xfrm>
        </p:spPr>
        <p:txBody>
          <a:bodyPr vert="horz" lIns="91440" tIns="45720" rIns="91440" bIns="45720" rtlCol="0" anchor="t">
            <a:normAutofit/>
          </a:bodyPr>
          <a:lstStyle/>
          <a:p>
            <a:pPr algn="l">
              <a:buFont typeface="Arial"/>
              <a:buChar char="•"/>
            </a:pPr>
            <a:endParaRPr lang="en-US" dirty="0">
              <a:solidFill>
                <a:srgbClr val="262626"/>
              </a:solidFill>
            </a:endParaRPr>
          </a:p>
          <a:p>
            <a:pPr algn="just">
              <a:buFont typeface="Arial"/>
              <a:buChar char="•"/>
            </a:pPr>
            <a:r>
              <a:rPr lang="en-US" dirty="0">
                <a:solidFill>
                  <a:srgbClr val="262626"/>
                </a:solidFill>
              </a:rPr>
              <a:t>„</a:t>
            </a:r>
            <a:r>
              <a:rPr lang="en-US" dirty="0" err="1">
                <a:solidFill>
                  <a:srgbClr val="262626"/>
                </a:solidFill>
              </a:rPr>
              <a:t>Bol</a:t>
            </a:r>
            <a:r>
              <a:rPr lang="en-US" dirty="0">
                <a:solidFill>
                  <a:srgbClr val="262626"/>
                </a:solidFill>
              </a:rPr>
              <a:t> </a:t>
            </a:r>
            <a:r>
              <a:rPr lang="en-US" dirty="0" err="1">
                <a:solidFill>
                  <a:srgbClr val="262626"/>
                </a:solidFill>
              </a:rPr>
              <a:t>som</a:t>
            </a:r>
            <a:r>
              <a:rPr lang="en-US" dirty="0">
                <a:solidFill>
                  <a:srgbClr val="262626"/>
                </a:solidFill>
              </a:rPr>
              <a:t> </a:t>
            </a:r>
            <a:r>
              <a:rPr lang="en-US" dirty="0" err="1">
                <a:solidFill>
                  <a:srgbClr val="262626"/>
                </a:solidFill>
              </a:rPr>
              <a:t>vynikajúci</a:t>
            </a:r>
            <a:r>
              <a:rPr lang="en-US" dirty="0">
                <a:solidFill>
                  <a:srgbClr val="262626"/>
                </a:solidFill>
              </a:rPr>
              <a:t> </a:t>
            </a:r>
            <a:r>
              <a:rPr lang="en-US" dirty="0" err="1">
                <a:solidFill>
                  <a:srgbClr val="262626"/>
                </a:solidFill>
              </a:rPr>
              <a:t>mních</a:t>
            </a:r>
            <a:r>
              <a:rPr lang="en-US" dirty="0">
                <a:solidFill>
                  <a:srgbClr val="262626"/>
                </a:solidFill>
              </a:rPr>
              <a:t>. </a:t>
            </a:r>
            <a:r>
              <a:rPr lang="en-US" dirty="0" err="1">
                <a:solidFill>
                  <a:srgbClr val="262626"/>
                </a:solidFill>
              </a:rPr>
              <a:t>Tak</a:t>
            </a:r>
            <a:r>
              <a:rPr lang="en-US" dirty="0">
                <a:solidFill>
                  <a:srgbClr val="262626"/>
                </a:solidFill>
              </a:rPr>
              <a:t> </a:t>
            </a:r>
            <a:r>
              <a:rPr lang="en-US" dirty="0" err="1">
                <a:solidFill>
                  <a:srgbClr val="262626"/>
                </a:solidFill>
              </a:rPr>
              <a:t>striktne</a:t>
            </a:r>
            <a:r>
              <a:rPr lang="en-US" dirty="0">
                <a:solidFill>
                  <a:srgbClr val="262626"/>
                </a:solidFill>
              </a:rPr>
              <a:t> </a:t>
            </a:r>
            <a:r>
              <a:rPr lang="en-US" dirty="0" err="1">
                <a:solidFill>
                  <a:srgbClr val="262626"/>
                </a:solidFill>
              </a:rPr>
              <a:t>som</a:t>
            </a:r>
            <a:r>
              <a:rPr lang="en-US" dirty="0">
                <a:solidFill>
                  <a:srgbClr val="262626"/>
                </a:solidFill>
              </a:rPr>
              <a:t> </a:t>
            </a:r>
            <a:r>
              <a:rPr lang="en-US" dirty="0" err="1">
                <a:solidFill>
                  <a:srgbClr val="262626"/>
                </a:solidFill>
              </a:rPr>
              <a:t>držal</a:t>
            </a:r>
            <a:r>
              <a:rPr lang="en-US" dirty="0">
                <a:solidFill>
                  <a:srgbClr val="262626"/>
                </a:solidFill>
              </a:rPr>
              <a:t> </a:t>
            </a:r>
            <a:r>
              <a:rPr lang="en-US" dirty="0" err="1">
                <a:solidFill>
                  <a:srgbClr val="262626"/>
                </a:solidFill>
              </a:rPr>
              <a:t>regulu</a:t>
            </a:r>
            <a:r>
              <a:rPr lang="en-US" dirty="0">
                <a:solidFill>
                  <a:srgbClr val="262626"/>
                </a:solidFill>
              </a:rPr>
              <a:t>, </a:t>
            </a:r>
            <a:r>
              <a:rPr lang="en-US" dirty="0" err="1">
                <a:solidFill>
                  <a:srgbClr val="262626"/>
                </a:solidFill>
              </a:rPr>
              <a:t>že</a:t>
            </a:r>
            <a:r>
              <a:rPr lang="en-US" dirty="0">
                <a:solidFill>
                  <a:srgbClr val="262626"/>
                </a:solidFill>
              </a:rPr>
              <a:t> </a:t>
            </a:r>
            <a:r>
              <a:rPr lang="en-US" dirty="0" err="1">
                <a:solidFill>
                  <a:srgbClr val="262626"/>
                </a:solidFill>
              </a:rPr>
              <a:t>ak</a:t>
            </a:r>
            <a:r>
              <a:rPr lang="en-US" dirty="0">
                <a:solidFill>
                  <a:srgbClr val="262626"/>
                </a:solidFill>
              </a:rPr>
              <a:t> by </a:t>
            </a:r>
            <a:r>
              <a:rPr lang="en-US" dirty="0" err="1">
                <a:solidFill>
                  <a:srgbClr val="262626"/>
                </a:solidFill>
              </a:rPr>
              <a:t>sa</a:t>
            </a:r>
            <a:r>
              <a:rPr lang="en-US" dirty="0">
                <a:solidFill>
                  <a:srgbClr val="262626"/>
                </a:solidFill>
              </a:rPr>
              <a:t> </a:t>
            </a:r>
            <a:r>
              <a:rPr lang="en-US" dirty="0" err="1">
                <a:solidFill>
                  <a:srgbClr val="262626"/>
                </a:solidFill>
              </a:rPr>
              <a:t>niekedy</a:t>
            </a:r>
            <a:r>
              <a:rPr lang="en-US" dirty="0">
                <a:solidFill>
                  <a:srgbClr val="262626"/>
                </a:solidFill>
              </a:rPr>
              <a:t> </a:t>
            </a:r>
            <a:r>
              <a:rPr lang="en-US" dirty="0" err="1">
                <a:solidFill>
                  <a:srgbClr val="262626"/>
                </a:solidFill>
              </a:rPr>
              <a:t>nejaký</a:t>
            </a:r>
            <a:r>
              <a:rPr lang="en-US" dirty="0">
                <a:solidFill>
                  <a:srgbClr val="262626"/>
                </a:solidFill>
              </a:rPr>
              <a:t> </a:t>
            </a:r>
            <a:r>
              <a:rPr lang="en-US" dirty="0" err="1">
                <a:solidFill>
                  <a:srgbClr val="262626"/>
                </a:solidFill>
              </a:rPr>
              <a:t>mních</a:t>
            </a:r>
            <a:r>
              <a:rPr lang="en-US" dirty="0">
                <a:solidFill>
                  <a:srgbClr val="262626"/>
                </a:solidFill>
              </a:rPr>
              <a:t> </a:t>
            </a:r>
            <a:r>
              <a:rPr lang="en-US" dirty="0" err="1">
                <a:solidFill>
                  <a:srgbClr val="262626"/>
                </a:solidFill>
              </a:rPr>
              <a:t>za</a:t>
            </a:r>
            <a:r>
              <a:rPr lang="en-US" dirty="0">
                <a:solidFill>
                  <a:srgbClr val="262626"/>
                </a:solidFill>
              </a:rPr>
              <a:t> </a:t>
            </a:r>
            <a:r>
              <a:rPr lang="en-US" dirty="0" err="1">
                <a:solidFill>
                  <a:srgbClr val="262626"/>
                </a:solidFill>
              </a:rPr>
              <a:t>svoju</a:t>
            </a:r>
            <a:r>
              <a:rPr lang="en-US" dirty="0">
                <a:solidFill>
                  <a:srgbClr val="262626"/>
                </a:solidFill>
              </a:rPr>
              <a:t> </a:t>
            </a:r>
            <a:r>
              <a:rPr lang="en-US" dirty="0" err="1">
                <a:solidFill>
                  <a:srgbClr val="262626"/>
                </a:solidFill>
              </a:rPr>
              <a:t>svätosť</a:t>
            </a:r>
            <a:r>
              <a:rPr lang="en-US" dirty="0">
                <a:solidFill>
                  <a:srgbClr val="262626"/>
                </a:solidFill>
              </a:rPr>
              <a:t> </a:t>
            </a:r>
            <a:r>
              <a:rPr lang="en-US" dirty="0" err="1">
                <a:solidFill>
                  <a:srgbClr val="262626"/>
                </a:solidFill>
              </a:rPr>
              <a:t>dostal</a:t>
            </a:r>
            <a:r>
              <a:rPr lang="en-US" dirty="0">
                <a:solidFill>
                  <a:srgbClr val="262626"/>
                </a:solidFill>
              </a:rPr>
              <a:t> do </a:t>
            </a:r>
            <a:r>
              <a:rPr lang="en-US" dirty="0" err="1">
                <a:solidFill>
                  <a:srgbClr val="262626"/>
                </a:solidFill>
              </a:rPr>
              <a:t>neba</a:t>
            </a:r>
            <a:r>
              <a:rPr lang="en-US" dirty="0">
                <a:solidFill>
                  <a:srgbClr val="262626"/>
                </a:solidFill>
              </a:rPr>
              <a:t>, </a:t>
            </a:r>
            <a:r>
              <a:rPr lang="en-US" dirty="0" err="1">
                <a:solidFill>
                  <a:srgbClr val="262626"/>
                </a:solidFill>
              </a:rPr>
              <a:t>bol</a:t>
            </a:r>
            <a:r>
              <a:rPr lang="en-US" dirty="0">
                <a:solidFill>
                  <a:srgbClr val="262626"/>
                </a:solidFill>
              </a:rPr>
              <a:t> by </a:t>
            </a:r>
            <a:r>
              <a:rPr lang="en-US" dirty="0" err="1">
                <a:solidFill>
                  <a:srgbClr val="262626"/>
                </a:solidFill>
              </a:rPr>
              <a:t>som</a:t>
            </a:r>
            <a:r>
              <a:rPr lang="en-US" dirty="0">
                <a:solidFill>
                  <a:srgbClr val="262626"/>
                </a:solidFill>
              </a:rPr>
              <a:t> to ja. </a:t>
            </a:r>
            <a:r>
              <a:rPr lang="sk-SK" dirty="0">
                <a:solidFill>
                  <a:srgbClr val="262626"/>
                </a:solidFill>
              </a:rPr>
              <a:t>Všetci bratia v kláštore, ktorí ma poznali by to potvrdili. </a:t>
            </a:r>
            <a:r>
              <a:rPr lang="en-US" dirty="0" err="1">
                <a:solidFill>
                  <a:srgbClr val="262626"/>
                </a:solidFill>
              </a:rPr>
              <a:t>Ak</a:t>
            </a:r>
            <a:r>
              <a:rPr lang="en-US" dirty="0">
                <a:solidFill>
                  <a:srgbClr val="262626"/>
                </a:solidFill>
              </a:rPr>
              <a:t> by </a:t>
            </a:r>
            <a:r>
              <a:rPr lang="en-US" dirty="0" err="1">
                <a:solidFill>
                  <a:srgbClr val="262626"/>
                </a:solidFill>
              </a:rPr>
              <a:t>som</a:t>
            </a:r>
            <a:r>
              <a:rPr lang="en-US" dirty="0">
                <a:solidFill>
                  <a:srgbClr val="262626"/>
                </a:solidFill>
              </a:rPr>
              <a:t> v tom ale </a:t>
            </a:r>
            <a:r>
              <a:rPr lang="en-US" dirty="0" err="1">
                <a:solidFill>
                  <a:srgbClr val="262626"/>
                </a:solidFill>
              </a:rPr>
              <a:t>pokračoval</a:t>
            </a:r>
            <a:r>
              <a:rPr lang="en-US" dirty="0">
                <a:solidFill>
                  <a:srgbClr val="262626"/>
                </a:solidFill>
              </a:rPr>
              <a:t>, </a:t>
            </a:r>
            <a:r>
              <a:rPr lang="en-US" dirty="0" err="1">
                <a:solidFill>
                  <a:srgbClr val="262626"/>
                </a:solidFill>
              </a:rPr>
              <a:t>zabil</a:t>
            </a:r>
            <a:r>
              <a:rPr lang="en-US" dirty="0">
                <a:solidFill>
                  <a:srgbClr val="262626"/>
                </a:solidFill>
              </a:rPr>
              <a:t> by </a:t>
            </a:r>
            <a:r>
              <a:rPr lang="en-US" dirty="0" err="1">
                <a:solidFill>
                  <a:srgbClr val="262626"/>
                </a:solidFill>
              </a:rPr>
              <a:t>som</a:t>
            </a:r>
            <a:r>
              <a:rPr lang="en-US" dirty="0">
                <a:solidFill>
                  <a:srgbClr val="262626"/>
                </a:solidFill>
              </a:rPr>
              <a:t> </a:t>
            </a:r>
            <a:r>
              <a:rPr lang="en-US" dirty="0" err="1">
                <a:solidFill>
                  <a:srgbClr val="262626"/>
                </a:solidFill>
              </a:rPr>
              <a:t>sa</a:t>
            </a:r>
            <a:r>
              <a:rPr lang="en-US" dirty="0">
                <a:solidFill>
                  <a:srgbClr val="262626"/>
                </a:solidFill>
              </a:rPr>
              <a:t> </a:t>
            </a:r>
            <a:r>
              <a:rPr lang="en-US" dirty="0" err="1">
                <a:solidFill>
                  <a:srgbClr val="262626"/>
                </a:solidFill>
              </a:rPr>
              <a:t>modlitbami</a:t>
            </a:r>
            <a:r>
              <a:rPr lang="en-US" dirty="0">
                <a:solidFill>
                  <a:srgbClr val="262626"/>
                </a:solidFill>
              </a:rPr>
              <a:t>, </a:t>
            </a:r>
            <a:r>
              <a:rPr lang="en-US" dirty="0" err="1">
                <a:solidFill>
                  <a:srgbClr val="262626"/>
                </a:solidFill>
              </a:rPr>
              <a:t>pôstom</a:t>
            </a:r>
            <a:r>
              <a:rPr lang="en-US" dirty="0">
                <a:solidFill>
                  <a:srgbClr val="262626"/>
                </a:solidFill>
              </a:rPr>
              <a:t>, </a:t>
            </a:r>
            <a:r>
              <a:rPr lang="en-US" dirty="0" err="1">
                <a:solidFill>
                  <a:srgbClr val="262626"/>
                </a:solidFill>
              </a:rPr>
              <a:t>vigíliami</a:t>
            </a:r>
            <a:r>
              <a:rPr lang="en-US" dirty="0">
                <a:solidFill>
                  <a:srgbClr val="262626"/>
                </a:solidFill>
              </a:rPr>
              <a:t> a </a:t>
            </a:r>
            <a:r>
              <a:rPr lang="en-US" dirty="0" err="1">
                <a:solidFill>
                  <a:srgbClr val="262626"/>
                </a:solidFill>
              </a:rPr>
              <a:t>čítaním</a:t>
            </a:r>
            <a:r>
              <a:rPr lang="en-US" dirty="0">
                <a:solidFill>
                  <a:srgbClr val="262626"/>
                </a:solidFill>
              </a:rPr>
              <a:t>“ </a:t>
            </a:r>
          </a:p>
          <a:p>
            <a:pPr algn="l">
              <a:buFont typeface="Arial"/>
              <a:buChar char="•"/>
            </a:pPr>
            <a:endParaRPr lang="en-US" dirty="0">
              <a:solidFill>
                <a:srgbClr val="262626"/>
              </a:solidFill>
            </a:endParaRPr>
          </a:p>
        </p:txBody>
      </p:sp>
      <p:sp>
        <p:nvSpPr>
          <p:cNvPr id="7" name="BlokTextu 6"/>
          <p:cNvSpPr txBox="1"/>
          <p:nvPr/>
        </p:nvSpPr>
        <p:spPr>
          <a:xfrm>
            <a:off x="1396169" y="5062330"/>
            <a:ext cx="3997466" cy="369332"/>
          </a:xfrm>
          <a:prstGeom prst="rect">
            <a:avLst/>
          </a:prstGeom>
          <a:noFill/>
        </p:spPr>
        <p:txBody>
          <a:bodyPr wrap="square" rtlCol="0">
            <a:spAutoFit/>
          </a:bodyPr>
          <a:lstStyle/>
          <a:p>
            <a:pPr algn="ctr"/>
            <a:r>
              <a:rPr lang="sk-SK" dirty="0" err="1"/>
              <a:t>Lucas</a:t>
            </a:r>
            <a:r>
              <a:rPr lang="sk-SK" dirty="0"/>
              <a:t> </a:t>
            </a:r>
            <a:r>
              <a:rPr lang="sk-SK" dirty="0" err="1"/>
              <a:t>Cranach</a:t>
            </a:r>
            <a:r>
              <a:rPr lang="sk-SK" dirty="0"/>
              <a:t> – mladý Luther</a:t>
            </a:r>
            <a:endParaRPr lang="cs-CZ" dirty="0"/>
          </a:p>
        </p:txBody>
      </p:sp>
    </p:spTree>
    <p:extLst>
      <p:ext uri="{BB962C8B-B14F-4D97-AF65-F5344CB8AC3E}">
        <p14:creationId xmlns:p14="http://schemas.microsoft.com/office/powerpoint/2010/main" val="34415448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sk-SK" dirty="0"/>
              <a:t>Rok 1519</a:t>
            </a:r>
            <a:endParaRPr lang="cs-CZ" dirty="0"/>
          </a:p>
        </p:txBody>
      </p:sp>
      <p:sp>
        <p:nvSpPr>
          <p:cNvPr id="8" name="Zástupný objekt pre text 7"/>
          <p:cNvSpPr>
            <a:spLocks noGrp="1"/>
          </p:cNvSpPr>
          <p:nvPr>
            <p:ph type="body" idx="1"/>
          </p:nvPr>
        </p:nvSpPr>
        <p:spPr/>
        <p:txBody>
          <a:bodyPr/>
          <a:lstStyle/>
          <a:p>
            <a:r>
              <a:rPr lang="sk-SK" dirty="0"/>
              <a:t>Niet návratu!</a:t>
            </a:r>
            <a:endParaRPr lang="cs-CZ" dirty="0"/>
          </a:p>
        </p:txBody>
      </p:sp>
    </p:spTree>
    <p:extLst>
      <p:ext uri="{BB962C8B-B14F-4D97-AF65-F5344CB8AC3E}">
        <p14:creationId xmlns:p14="http://schemas.microsoft.com/office/powerpoint/2010/main" val="9544442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33"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4"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5"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7"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8"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l="32446" r="11041" b="-1"/>
          <a:stretch/>
        </p:blipFill>
        <p:spPr>
          <a:xfrm>
            <a:off x="1412683" y="1410208"/>
            <a:ext cx="3876801" cy="3858780"/>
          </a:xfrm>
          <a:prstGeom prst="rect">
            <a:avLst/>
          </a:prstGeom>
        </p:spPr>
      </p:pic>
      <p:sp>
        <p:nvSpPr>
          <p:cNvPr id="2" name="Nadpis 1"/>
          <p:cNvSpPr>
            <a:spLocks noGrp="1"/>
          </p:cNvSpPr>
          <p:nvPr>
            <p:ph type="title"/>
          </p:nvPr>
        </p:nvSpPr>
        <p:spPr>
          <a:xfrm>
            <a:off x="6094412" y="715618"/>
            <a:ext cx="4802185" cy="1570382"/>
          </a:xfrm>
        </p:spPr>
        <p:txBody>
          <a:bodyPr vert="horz" lIns="91440" tIns="45720" rIns="91440" bIns="45720" rtlCol="0" anchor="ctr">
            <a:normAutofit fontScale="90000"/>
          </a:bodyPr>
          <a:lstStyle/>
          <a:p>
            <a:pPr>
              <a:lnSpc>
                <a:spcPct val="90000"/>
              </a:lnSpc>
            </a:pPr>
            <a:r>
              <a:rPr lang="en-US" sz="4400" dirty="0"/>
              <a:t>Karl von </a:t>
            </a:r>
            <a:r>
              <a:rPr lang="en-US" sz="4400" dirty="0" err="1"/>
              <a:t>Miltzitz</a:t>
            </a:r>
            <a:r>
              <a:rPr lang="en-US" sz="4400" dirty="0"/>
              <a:t> a </a:t>
            </a:r>
            <a:r>
              <a:rPr lang="en-US" sz="4400" dirty="0" err="1"/>
              <a:t>zlatá</a:t>
            </a:r>
            <a:r>
              <a:rPr lang="en-US" sz="4400" dirty="0"/>
              <a:t> </a:t>
            </a:r>
            <a:r>
              <a:rPr lang="en-US" sz="4400" dirty="0" err="1"/>
              <a:t>ruža</a:t>
            </a:r>
            <a:r>
              <a:rPr lang="sk-SK" sz="4400" dirty="0"/>
              <a:t> </a:t>
            </a:r>
            <a:br>
              <a:rPr lang="sk-SK" sz="4400" dirty="0"/>
            </a:br>
            <a:r>
              <a:rPr lang="sk-SK" sz="4400" dirty="0"/>
              <a:t>úvod r. 1519</a:t>
            </a:r>
            <a:endParaRPr lang="en-US" sz="4400" dirty="0"/>
          </a:p>
        </p:txBody>
      </p:sp>
      <p:sp>
        <p:nvSpPr>
          <p:cNvPr id="4" name="Zástupný objekt pre text 3"/>
          <p:cNvSpPr>
            <a:spLocks noGrp="1"/>
          </p:cNvSpPr>
          <p:nvPr>
            <p:ph type="body" sz="half" idx="2"/>
          </p:nvPr>
        </p:nvSpPr>
        <p:spPr>
          <a:xfrm>
            <a:off x="6094412" y="2556932"/>
            <a:ext cx="4802184" cy="3318936"/>
          </a:xfrm>
        </p:spPr>
        <p:txBody>
          <a:bodyPr vert="horz" lIns="91440" tIns="45720" rIns="91440" bIns="45720" rtlCol="0" anchor="t">
            <a:normAutofit/>
          </a:bodyPr>
          <a:lstStyle/>
          <a:p>
            <a:pPr algn="just">
              <a:buFont typeface="Arial"/>
              <a:buChar char="•"/>
            </a:pPr>
            <a:r>
              <a:rPr lang="en-US" dirty="0" err="1"/>
              <a:t>Pápež</a:t>
            </a:r>
            <a:r>
              <a:rPr lang="en-US" dirty="0"/>
              <a:t> </a:t>
            </a:r>
            <a:r>
              <a:rPr lang="en-US" dirty="0" err="1"/>
              <a:t>vedel</a:t>
            </a:r>
            <a:r>
              <a:rPr lang="en-US" dirty="0"/>
              <a:t>, </a:t>
            </a:r>
            <a:r>
              <a:rPr lang="en-US" dirty="0" err="1"/>
              <a:t>že</a:t>
            </a:r>
            <a:r>
              <a:rPr lang="en-US" dirty="0"/>
              <a:t> s </a:t>
            </a:r>
            <a:r>
              <a:rPr lang="en-US" dirty="0" err="1"/>
              <a:t>Friedrichom</a:t>
            </a:r>
            <a:r>
              <a:rPr lang="en-US" dirty="0"/>
              <a:t> </a:t>
            </a:r>
            <a:r>
              <a:rPr lang="en-US" dirty="0" err="1"/>
              <a:t>musí</a:t>
            </a:r>
            <a:r>
              <a:rPr lang="en-US" dirty="0"/>
              <a:t> </a:t>
            </a:r>
            <a:r>
              <a:rPr lang="en-US" dirty="0" err="1"/>
              <a:t>byť</a:t>
            </a:r>
            <a:r>
              <a:rPr lang="en-US" dirty="0"/>
              <a:t> </a:t>
            </a:r>
            <a:r>
              <a:rPr lang="en-US" dirty="0" err="1"/>
              <a:t>za</a:t>
            </a:r>
            <a:r>
              <a:rPr lang="en-US" dirty="0"/>
              <a:t> </a:t>
            </a:r>
            <a:r>
              <a:rPr lang="en-US" dirty="0" err="1"/>
              <a:t>dobré</a:t>
            </a:r>
            <a:r>
              <a:rPr lang="en-US" dirty="0"/>
              <a:t>. </a:t>
            </a:r>
            <a:r>
              <a:rPr lang="en-US" dirty="0" err="1"/>
              <a:t>Mladý</a:t>
            </a:r>
            <a:r>
              <a:rPr lang="en-US" dirty="0"/>
              <a:t> </a:t>
            </a:r>
            <a:r>
              <a:rPr lang="en-US" dirty="0" err="1"/>
              <a:t>cisár</a:t>
            </a:r>
            <a:r>
              <a:rPr lang="en-US" dirty="0"/>
              <a:t> Karol </a:t>
            </a:r>
            <a:r>
              <a:rPr lang="en-US" dirty="0" err="1"/>
              <a:t>bol</a:t>
            </a:r>
            <a:r>
              <a:rPr lang="en-US" dirty="0"/>
              <a:t> </a:t>
            </a:r>
            <a:r>
              <a:rPr lang="en-US" dirty="0" err="1"/>
              <a:t>španielskym</a:t>
            </a:r>
            <a:r>
              <a:rPr lang="en-US" dirty="0"/>
              <a:t> </a:t>
            </a:r>
            <a:r>
              <a:rPr lang="en-US" dirty="0" err="1"/>
              <a:t>kráľom</a:t>
            </a:r>
            <a:r>
              <a:rPr lang="en-US" dirty="0"/>
              <a:t> a mal </a:t>
            </a:r>
            <a:r>
              <a:rPr lang="en-US" dirty="0" err="1"/>
              <a:t>starosti</a:t>
            </a:r>
            <a:r>
              <a:rPr lang="en-US" dirty="0"/>
              <a:t> so </a:t>
            </a:r>
            <a:r>
              <a:rPr lang="en-US" dirty="0" err="1"/>
              <a:t>Španielskom</a:t>
            </a:r>
            <a:r>
              <a:rPr lang="en-US" dirty="0"/>
              <a:t> a s </a:t>
            </a:r>
            <a:r>
              <a:rPr lang="en-US" dirty="0" err="1"/>
              <a:t>jedným</a:t>
            </a:r>
            <a:r>
              <a:rPr lang="en-US" dirty="0"/>
              <a:t> z </a:t>
            </a:r>
            <a:r>
              <a:rPr lang="en-US" dirty="0" err="1"/>
              <a:t>najmocnejších</a:t>
            </a:r>
            <a:r>
              <a:rPr lang="en-US" dirty="0"/>
              <a:t> </a:t>
            </a:r>
            <a:r>
              <a:rPr lang="en-US" dirty="0" err="1"/>
              <a:t>princov</a:t>
            </a:r>
            <a:r>
              <a:rPr lang="en-US" dirty="0"/>
              <a:t> </a:t>
            </a:r>
            <a:r>
              <a:rPr lang="en-US" dirty="0" err="1"/>
              <a:t>Nemecka</a:t>
            </a:r>
            <a:r>
              <a:rPr lang="en-US" dirty="0"/>
              <a:t>, </a:t>
            </a:r>
            <a:r>
              <a:rPr lang="en-US" dirty="0" err="1"/>
              <a:t>preto</a:t>
            </a:r>
            <a:r>
              <a:rPr lang="en-US" dirty="0"/>
              <a:t> </a:t>
            </a:r>
            <a:r>
              <a:rPr lang="en-US" dirty="0" err="1"/>
              <a:t>pápež</a:t>
            </a:r>
            <a:r>
              <a:rPr lang="en-US" dirty="0"/>
              <a:t> </a:t>
            </a:r>
            <a:r>
              <a:rPr lang="en-US" dirty="0" err="1"/>
              <a:t>musel</a:t>
            </a:r>
            <a:r>
              <a:rPr lang="en-US" dirty="0"/>
              <a:t> </a:t>
            </a:r>
            <a:r>
              <a:rPr lang="en-US" dirty="0" err="1"/>
              <a:t>vychádzať</a:t>
            </a:r>
            <a:r>
              <a:rPr lang="en-US" dirty="0"/>
              <a:t> </a:t>
            </a:r>
            <a:r>
              <a:rPr lang="en-US" dirty="0" err="1"/>
              <a:t>veľmi</a:t>
            </a:r>
            <a:r>
              <a:rPr lang="en-US" dirty="0"/>
              <a:t> </a:t>
            </a:r>
            <a:r>
              <a:rPr lang="en-US" dirty="0" err="1"/>
              <a:t>diplomaticky</a:t>
            </a:r>
            <a:r>
              <a:rPr lang="en-US" dirty="0"/>
              <a:t>. </a:t>
            </a:r>
          </a:p>
          <a:p>
            <a:pPr algn="l">
              <a:buFont typeface="Arial"/>
              <a:buChar char="•"/>
            </a:pPr>
            <a:r>
              <a:rPr lang="en-US" dirty="0" err="1"/>
              <a:t>Zlatá</a:t>
            </a:r>
            <a:r>
              <a:rPr lang="en-US" dirty="0"/>
              <a:t> </a:t>
            </a:r>
            <a:r>
              <a:rPr lang="en-US" dirty="0" err="1"/>
              <a:t>ruža</a:t>
            </a:r>
            <a:r>
              <a:rPr lang="en-US" dirty="0"/>
              <a:t> bola </a:t>
            </a:r>
            <a:r>
              <a:rPr lang="en-US" dirty="0" err="1"/>
              <a:t>podmienená</a:t>
            </a:r>
            <a:r>
              <a:rPr lang="en-US" dirty="0"/>
              <a:t> </a:t>
            </a:r>
            <a:r>
              <a:rPr lang="en-US" dirty="0" err="1"/>
              <a:t>vydaním</a:t>
            </a:r>
            <a:r>
              <a:rPr lang="en-US" dirty="0"/>
              <a:t> </a:t>
            </a:r>
            <a:r>
              <a:rPr lang="en-US" dirty="0" err="1"/>
              <a:t>Luthera</a:t>
            </a:r>
            <a:r>
              <a:rPr lang="en-US" dirty="0"/>
              <a:t>. </a:t>
            </a:r>
            <a:r>
              <a:rPr lang="en-US" dirty="0" err="1"/>
              <a:t>Friedirich</a:t>
            </a:r>
            <a:r>
              <a:rPr lang="en-US" dirty="0"/>
              <a:t> </a:t>
            </a:r>
            <a:r>
              <a:rPr lang="en-US" dirty="0" err="1"/>
              <a:t>odmietol</a:t>
            </a:r>
            <a:r>
              <a:rPr lang="en-US" dirty="0"/>
              <a:t>.</a:t>
            </a:r>
          </a:p>
        </p:txBody>
      </p:sp>
    </p:spTree>
    <p:extLst>
      <p:ext uri="{BB962C8B-B14F-4D97-AF65-F5344CB8AC3E}">
        <p14:creationId xmlns:p14="http://schemas.microsoft.com/office/powerpoint/2010/main" val="38107900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Dohoda </a:t>
            </a:r>
            <a:r>
              <a:rPr lang="sk-SK" dirty="0" err="1"/>
              <a:t>Miltitza</a:t>
            </a:r>
            <a:r>
              <a:rPr lang="sk-SK" dirty="0"/>
              <a:t> s Lutherom</a:t>
            </a:r>
            <a:endParaRPr lang="cs-CZ" dirty="0"/>
          </a:p>
        </p:txBody>
      </p:sp>
      <p:sp>
        <p:nvSpPr>
          <p:cNvPr id="3" name="Zástupný objekt pre obsah 2"/>
          <p:cNvSpPr>
            <a:spLocks noGrp="1"/>
          </p:cNvSpPr>
          <p:nvPr>
            <p:ph idx="1"/>
          </p:nvPr>
        </p:nvSpPr>
        <p:spPr/>
        <p:txBody>
          <a:bodyPr/>
          <a:lstStyle/>
          <a:p>
            <a:pPr algn="just"/>
            <a:r>
              <a:rPr lang="sk-SK" dirty="0"/>
              <a:t>„</a:t>
            </a:r>
            <a:r>
              <a:rPr lang="sk-SK" i="1" dirty="0"/>
              <a:t>Študujem pápežské </a:t>
            </a:r>
            <a:r>
              <a:rPr lang="sk-SK" i="1" dirty="0" err="1"/>
              <a:t>dekretaly</a:t>
            </a:r>
            <a:r>
              <a:rPr lang="sk-SK" i="1" dirty="0"/>
              <a:t> pre moju dišputu. Pošepkám ti do ucha: neviem, či pápež sám je Antikrist, alebo jeho apoštol, tak veľmi vo svojich </a:t>
            </a:r>
            <a:r>
              <a:rPr lang="sk-SK" i="1" dirty="0" err="1"/>
              <a:t>dekretaloch</a:t>
            </a:r>
            <a:r>
              <a:rPr lang="sk-SK" i="1" dirty="0"/>
              <a:t> prekrúca a križuje Krista, ktorý je Pravdou“</a:t>
            </a:r>
          </a:p>
          <a:p>
            <a:pPr marL="0" indent="0">
              <a:buNone/>
            </a:pPr>
            <a:r>
              <a:rPr lang="sk-SK" dirty="0"/>
              <a:t>List </a:t>
            </a:r>
            <a:r>
              <a:rPr lang="sk-SK" dirty="0" err="1"/>
              <a:t>Spalatinovi</a:t>
            </a:r>
            <a:r>
              <a:rPr lang="sk-SK" dirty="0"/>
              <a:t>, </a:t>
            </a:r>
            <a:r>
              <a:rPr lang="sk-SK" dirty="0" err="1"/>
              <a:t>březen</a:t>
            </a:r>
            <a:r>
              <a:rPr lang="sk-SK" dirty="0"/>
              <a:t> 1519 </a:t>
            </a:r>
            <a:endParaRPr lang="cs-CZ" dirty="0"/>
          </a:p>
        </p:txBody>
      </p:sp>
      <p:sp>
        <p:nvSpPr>
          <p:cNvPr id="4" name="Zástupný objekt pre text 3"/>
          <p:cNvSpPr>
            <a:spLocks noGrp="1"/>
          </p:cNvSpPr>
          <p:nvPr>
            <p:ph type="body" sz="half" idx="2"/>
          </p:nvPr>
        </p:nvSpPr>
        <p:spPr/>
        <p:txBody>
          <a:bodyPr/>
          <a:lstStyle/>
          <a:p>
            <a:r>
              <a:rPr lang="sk-SK" dirty="0"/>
              <a:t>Luther sa stiahne a nebude písať, ak rovnako urobia aj jeho oponenti.</a:t>
            </a:r>
          </a:p>
          <a:p>
            <a:r>
              <a:rPr lang="sk-SK" dirty="0"/>
              <a:t>Sľub veľmi rýchlo porušil, lebo Johann </a:t>
            </a:r>
            <a:r>
              <a:rPr lang="sk-SK" dirty="0" err="1"/>
              <a:t>Eck</a:t>
            </a:r>
            <a:r>
              <a:rPr lang="sk-SK" dirty="0"/>
              <a:t> a iní začali písať proti Lutherovi a blížil sa termín dišputy s </a:t>
            </a:r>
            <a:r>
              <a:rPr lang="sk-SK" dirty="0" err="1"/>
              <a:t>Eckom</a:t>
            </a:r>
            <a:r>
              <a:rPr lang="sk-SK" dirty="0"/>
              <a:t> v </a:t>
            </a:r>
            <a:r>
              <a:rPr lang="sk-SK" dirty="0" err="1"/>
              <a:t>Leipzigu</a:t>
            </a:r>
            <a:endParaRPr lang="cs-CZ" dirty="0"/>
          </a:p>
        </p:txBody>
      </p:sp>
    </p:spTree>
    <p:extLst>
      <p:ext uri="{BB962C8B-B14F-4D97-AF65-F5344CB8AC3E}">
        <p14:creationId xmlns:p14="http://schemas.microsoft.com/office/powerpoint/2010/main" val="38812874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l="20295" r="3099" b="2"/>
          <a:stretch/>
        </p:blipFill>
        <p:spPr>
          <a:xfrm>
            <a:off x="1412683" y="1410208"/>
            <a:ext cx="5278777" cy="3858780"/>
          </a:xfrm>
          <a:prstGeom prst="rect">
            <a:avLst/>
          </a:prstGeom>
        </p:spPr>
      </p:pic>
      <p:sp>
        <p:nvSpPr>
          <p:cNvPr id="2" name="Nadpis 1"/>
          <p:cNvSpPr>
            <a:spLocks noGrp="1"/>
          </p:cNvSpPr>
          <p:nvPr>
            <p:ph type="title"/>
          </p:nvPr>
        </p:nvSpPr>
        <p:spPr>
          <a:xfrm>
            <a:off x="7535825" y="982132"/>
            <a:ext cx="3360772" cy="1303867"/>
          </a:xfrm>
        </p:spPr>
        <p:txBody>
          <a:bodyPr vert="horz" lIns="91440" tIns="45720" rIns="91440" bIns="45720" rtlCol="0" anchor="ctr">
            <a:normAutofit/>
          </a:bodyPr>
          <a:lstStyle/>
          <a:p>
            <a:pPr>
              <a:lnSpc>
                <a:spcPct val="80000"/>
              </a:lnSpc>
            </a:pPr>
            <a:r>
              <a:rPr lang="en-US" sz="3100"/>
              <a:t>Začiatok apokalyptického boja</a:t>
            </a:r>
          </a:p>
        </p:txBody>
      </p:sp>
      <p:sp>
        <p:nvSpPr>
          <p:cNvPr id="4" name="Zástupný objekt pre text 3"/>
          <p:cNvSpPr>
            <a:spLocks noGrp="1"/>
          </p:cNvSpPr>
          <p:nvPr>
            <p:ph type="body" sz="half" idx="2"/>
          </p:nvPr>
        </p:nvSpPr>
        <p:spPr>
          <a:xfrm>
            <a:off x="7535824" y="2556932"/>
            <a:ext cx="3360771" cy="3318936"/>
          </a:xfrm>
        </p:spPr>
        <p:txBody>
          <a:bodyPr vert="horz" lIns="91440" tIns="45720" rIns="91440" bIns="45720" rtlCol="0" anchor="t">
            <a:normAutofit/>
          </a:bodyPr>
          <a:lstStyle/>
          <a:p>
            <a:pPr algn="l">
              <a:buFont typeface="Arial"/>
              <a:buChar char="•"/>
            </a:pPr>
            <a:r>
              <a:rPr lang="en-US"/>
              <a:t>Luther našiel v Apokalypse, že pre príchodom mesiáša musia prísť dvaja svedkovia, ktorí budú zabití. </a:t>
            </a:r>
          </a:p>
          <a:p>
            <a:pPr algn="l">
              <a:buFont typeface="Arial"/>
              <a:buChar char="•"/>
            </a:pPr>
            <a:r>
              <a:rPr lang="en-US"/>
              <a:t>Keď sa bál o život v Augsburgu a aj potom, začína premýšľať, či on nie je tým svedkom.</a:t>
            </a:r>
          </a:p>
          <a:p>
            <a:pPr algn="l">
              <a:buFont typeface="Arial"/>
              <a:buChar char="•"/>
            </a:pPr>
            <a:r>
              <a:rPr lang="en-US"/>
              <a:t>Ale ak by aj padol, mal istotu, že Antikrist bude porazený.</a:t>
            </a:r>
          </a:p>
        </p:txBody>
      </p:sp>
    </p:spTree>
    <p:extLst>
      <p:ext uri="{BB962C8B-B14F-4D97-AF65-F5344CB8AC3E}">
        <p14:creationId xmlns:p14="http://schemas.microsoft.com/office/powerpoint/2010/main" val="14086057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tx2"/>
          </a:solidFill>
          <a:ln>
            <a:noFill/>
          </a:ln>
          <a:effectLst>
            <a:outerShdw blurRad="114300" dist="127000" dir="48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6" name="Zástupný objekt pre obsah 5"/>
          <p:cNvPicPr>
            <a:picLocks noGrp="1" noChangeAspect="1"/>
          </p:cNvPicPr>
          <p:nvPr>
            <p:ph idx="1"/>
          </p:nvPr>
        </p:nvPicPr>
        <p:blipFill rotWithShape="1">
          <a:blip r:embed="rId5">
            <a:alphaModFix amt="25000"/>
          </a:blip>
          <a:srcRect t="189" r="1" b="1"/>
          <a:stretch/>
        </p:blipFill>
        <p:spPr>
          <a:xfrm>
            <a:off x="486138" y="488137"/>
            <a:ext cx="11227442" cy="5883295"/>
          </a:xfrm>
          <a:prstGeom prst="rect">
            <a:avLst/>
          </a:prstGeom>
        </p:spPr>
      </p:pic>
      <p:sp>
        <p:nvSpPr>
          <p:cNvPr id="24" name="Rectangle 2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cxnSp>
        <p:nvCxnSpPr>
          <p:cNvPr id="26" name="Straight Connector 2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a:solidFill>
              <a:schemeClr val="bg1"/>
            </a:solidFill>
          </a:ln>
        </p:spPr>
        <p:style>
          <a:lnRef idx="2">
            <a:schemeClr val="accent1"/>
          </a:lnRef>
          <a:fillRef idx="0">
            <a:schemeClr val="accent1"/>
          </a:fillRef>
          <a:effectRef idx="1">
            <a:schemeClr val="accent1"/>
          </a:effectRef>
          <a:fontRef idx="minor">
            <a:schemeClr val="tx1"/>
          </a:fontRef>
        </p:style>
      </p:cxnSp>
      <p:grpSp>
        <p:nvGrpSpPr>
          <p:cNvPr id="28" name="Group 27"/>
          <p:cNvGrpSpPr>
            <a:grpSpLocks noGrp="1" noUngrp="1" noRot="1" noChangeAspect="1" noMove="1" noResize="1"/>
          </p:cNvGrpSpPr>
          <p:nvPr>
            <p:extLst>
              <p:ext uri="{386F3935-93C4-4BCD-93E2-E3B085C9AB24}">
                <p16:designElem xmlns:p16="http://schemas.microsoft.com/office/powerpoint/2015/main" val="1"/>
              </p:ext>
            </p:extLst>
          </p:nvPr>
        </p:nvGrpSpPr>
        <p:grpSpPr>
          <a:xfrm>
            <a:off x="-18288" y="3128956"/>
            <a:ext cx="12234672" cy="658368"/>
            <a:chOff x="-18288" y="3128956"/>
            <a:chExt cx="12234672" cy="658368"/>
          </a:xfrm>
        </p:grpSpPr>
        <p:sp useBgFill="1">
          <p:nvSpPr>
            <p:cNvPr id="29" name="Rounded Rectangle 20"/>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0" name="Picture 29"/>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31" name="Rounded Rectangle 22"/>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2" name="Picture 31"/>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Nadpis 1"/>
          <p:cNvSpPr>
            <a:spLocks noGrp="1"/>
          </p:cNvSpPr>
          <p:nvPr>
            <p:ph type="title"/>
          </p:nvPr>
        </p:nvSpPr>
        <p:spPr>
          <a:xfrm>
            <a:off x="778023" y="982132"/>
            <a:ext cx="10118575" cy="1303867"/>
          </a:xfrm>
        </p:spPr>
        <p:txBody>
          <a:bodyPr vert="horz" lIns="91440" tIns="45720" rIns="91440" bIns="45720" rtlCol="0" anchor="ctr">
            <a:normAutofit fontScale="90000"/>
          </a:bodyPr>
          <a:lstStyle/>
          <a:p>
            <a:r>
              <a:rPr lang="sk-SK" sz="4400" dirty="0">
                <a:solidFill>
                  <a:schemeClr val="bg1"/>
                </a:solidFill>
              </a:rPr>
              <a:t>Lipská dišputa 1. kolo: 26 </a:t>
            </a:r>
            <a:r>
              <a:rPr lang="sk-SK" sz="4400" dirty="0" err="1">
                <a:solidFill>
                  <a:schemeClr val="bg1"/>
                </a:solidFill>
              </a:rPr>
              <a:t>červen</a:t>
            </a:r>
            <a:r>
              <a:rPr lang="sk-SK" sz="4400" dirty="0">
                <a:solidFill>
                  <a:schemeClr val="bg1"/>
                </a:solidFill>
              </a:rPr>
              <a:t>. – 14. </a:t>
            </a:r>
            <a:r>
              <a:rPr lang="sk-SK" sz="4400" dirty="0" err="1">
                <a:solidFill>
                  <a:schemeClr val="bg1"/>
                </a:solidFill>
              </a:rPr>
              <a:t>červenec</a:t>
            </a:r>
            <a:br>
              <a:rPr lang="sk-SK" sz="4400" dirty="0">
                <a:solidFill>
                  <a:schemeClr val="bg1"/>
                </a:solidFill>
              </a:rPr>
            </a:br>
            <a:r>
              <a:rPr lang="sk-SK" sz="4400" dirty="0" err="1">
                <a:solidFill>
                  <a:schemeClr val="bg1"/>
                </a:solidFill>
              </a:rPr>
              <a:t>Eck</a:t>
            </a:r>
            <a:r>
              <a:rPr lang="sk-SK" sz="4400" dirty="0">
                <a:solidFill>
                  <a:schemeClr val="bg1"/>
                </a:solidFill>
              </a:rPr>
              <a:t> </a:t>
            </a:r>
            <a:r>
              <a:rPr lang="sk-SK" sz="4400" dirty="0" err="1">
                <a:solidFill>
                  <a:schemeClr val="bg1"/>
                </a:solidFill>
              </a:rPr>
              <a:t>vs</a:t>
            </a:r>
            <a:r>
              <a:rPr lang="sk-SK" sz="4400" dirty="0">
                <a:solidFill>
                  <a:schemeClr val="bg1"/>
                </a:solidFill>
              </a:rPr>
              <a:t>. </a:t>
            </a:r>
            <a:r>
              <a:rPr lang="sk-SK" sz="4400" dirty="0" err="1">
                <a:solidFill>
                  <a:schemeClr val="bg1"/>
                </a:solidFill>
              </a:rPr>
              <a:t>Karlstadt</a:t>
            </a:r>
            <a:endParaRPr lang="en-US" sz="4400" dirty="0">
              <a:solidFill>
                <a:schemeClr val="bg1"/>
              </a:solidFill>
            </a:endParaRPr>
          </a:p>
        </p:txBody>
      </p:sp>
      <p:sp>
        <p:nvSpPr>
          <p:cNvPr id="4" name="Zástupný objekt pre text 3"/>
          <p:cNvSpPr>
            <a:spLocks noGrp="1"/>
          </p:cNvSpPr>
          <p:nvPr>
            <p:ph type="body" sz="half" idx="2"/>
          </p:nvPr>
        </p:nvSpPr>
        <p:spPr>
          <a:xfrm>
            <a:off x="1295401" y="2556932"/>
            <a:ext cx="9601196" cy="3318936"/>
          </a:xfrm>
        </p:spPr>
        <p:txBody>
          <a:bodyPr vert="horz" lIns="91440" tIns="45720" rIns="91440" bIns="45720" rtlCol="0" anchor="t">
            <a:normAutofit/>
          </a:bodyPr>
          <a:lstStyle/>
          <a:p>
            <a:pPr algn="just">
              <a:buFont typeface="Arial"/>
              <a:buChar char="•"/>
            </a:pPr>
            <a:r>
              <a:rPr lang="sk-SK" sz="2800" dirty="0">
                <a:solidFill>
                  <a:schemeClr val="bg1"/>
                </a:solidFill>
              </a:rPr>
              <a:t>Témou bola skazenosť človeka a slobodná vôľa vo veciach spásy. </a:t>
            </a:r>
            <a:r>
              <a:rPr lang="sk-SK" sz="2800" dirty="0" err="1">
                <a:solidFill>
                  <a:schemeClr val="bg1"/>
                </a:solidFill>
              </a:rPr>
              <a:t>Karlstadt</a:t>
            </a:r>
            <a:r>
              <a:rPr lang="sk-SK" sz="2800" dirty="0">
                <a:solidFill>
                  <a:schemeClr val="bg1"/>
                </a:solidFill>
              </a:rPr>
              <a:t> bránil názor </a:t>
            </a:r>
            <a:r>
              <a:rPr lang="sk-SK" sz="2800" dirty="0" err="1">
                <a:solidFill>
                  <a:schemeClr val="bg1"/>
                </a:solidFill>
              </a:rPr>
              <a:t>augustiniánsko-lutherskej</a:t>
            </a:r>
            <a:r>
              <a:rPr lang="sk-SK" sz="2800" dirty="0">
                <a:solidFill>
                  <a:schemeClr val="bg1"/>
                </a:solidFill>
              </a:rPr>
              <a:t> </a:t>
            </a:r>
            <a:r>
              <a:rPr lang="sk-SK" sz="2800" dirty="0" err="1">
                <a:solidFill>
                  <a:schemeClr val="bg1"/>
                </a:solidFill>
              </a:rPr>
              <a:t>Wittenberskej</a:t>
            </a:r>
            <a:r>
              <a:rPr lang="sk-SK" sz="2800" dirty="0">
                <a:solidFill>
                  <a:schemeClr val="bg1"/>
                </a:solidFill>
              </a:rPr>
              <a:t> univerzity, že človek je úplne skazený, ľudská vôľa zajatá hriechom a úplne pasívna. </a:t>
            </a:r>
            <a:r>
              <a:rPr lang="sk-SK" sz="2800" dirty="0" err="1">
                <a:solidFill>
                  <a:schemeClr val="bg1"/>
                </a:solidFill>
              </a:rPr>
              <a:t>Eck</a:t>
            </a:r>
            <a:r>
              <a:rPr lang="sk-SK" sz="2800" dirty="0">
                <a:solidFill>
                  <a:schemeClr val="bg1"/>
                </a:solidFill>
              </a:rPr>
              <a:t> – profesor z </a:t>
            </a:r>
            <a:r>
              <a:rPr lang="sk-SK" sz="2800" dirty="0" err="1">
                <a:solidFill>
                  <a:schemeClr val="bg1"/>
                </a:solidFill>
              </a:rPr>
              <a:t>Leipzigu</a:t>
            </a:r>
            <a:r>
              <a:rPr lang="sk-SK" sz="2800" dirty="0">
                <a:solidFill>
                  <a:schemeClr val="bg1"/>
                </a:solidFill>
              </a:rPr>
              <a:t> a profesionálny </a:t>
            </a:r>
            <a:r>
              <a:rPr lang="sk-SK" sz="2800" dirty="0" err="1">
                <a:solidFill>
                  <a:schemeClr val="bg1"/>
                </a:solidFill>
              </a:rPr>
              <a:t>dišputér</a:t>
            </a:r>
            <a:r>
              <a:rPr lang="sk-SK" sz="2800" dirty="0">
                <a:solidFill>
                  <a:schemeClr val="bg1"/>
                </a:solidFill>
              </a:rPr>
              <a:t> -  zase scholastické chápania Augustína a tézu </a:t>
            </a:r>
            <a:r>
              <a:rPr lang="sk-SK" sz="2800" i="1" dirty="0" err="1">
                <a:solidFill>
                  <a:schemeClr val="bg1"/>
                </a:solidFill>
              </a:rPr>
              <a:t>face</a:t>
            </a:r>
            <a:r>
              <a:rPr lang="sk-SK" sz="2800" i="1" dirty="0">
                <a:solidFill>
                  <a:schemeClr val="bg1"/>
                </a:solidFill>
              </a:rPr>
              <a:t> </a:t>
            </a:r>
            <a:r>
              <a:rPr lang="sk-SK" sz="2800" i="1" dirty="0" err="1">
                <a:solidFill>
                  <a:schemeClr val="bg1"/>
                </a:solidFill>
              </a:rPr>
              <a:t>qoud</a:t>
            </a:r>
            <a:r>
              <a:rPr lang="sk-SK" sz="2800" i="1" dirty="0">
                <a:solidFill>
                  <a:schemeClr val="bg1"/>
                </a:solidFill>
              </a:rPr>
              <a:t> in </a:t>
            </a:r>
            <a:r>
              <a:rPr lang="sk-SK" sz="2800" i="1" dirty="0" err="1">
                <a:solidFill>
                  <a:schemeClr val="bg1"/>
                </a:solidFill>
              </a:rPr>
              <a:t>se</a:t>
            </a:r>
            <a:r>
              <a:rPr lang="sk-SK" sz="2800" i="1" dirty="0">
                <a:solidFill>
                  <a:schemeClr val="bg1"/>
                </a:solidFill>
              </a:rPr>
              <a:t> </a:t>
            </a:r>
            <a:r>
              <a:rPr lang="sk-SK" sz="2800" i="1" dirty="0" err="1">
                <a:solidFill>
                  <a:schemeClr val="bg1"/>
                </a:solidFill>
              </a:rPr>
              <a:t>est</a:t>
            </a:r>
            <a:r>
              <a:rPr lang="sk-SK" sz="2800" dirty="0">
                <a:solidFill>
                  <a:schemeClr val="bg1"/>
                </a:solidFill>
              </a:rPr>
              <a:t>.</a:t>
            </a:r>
            <a:endParaRPr lang="en-US" sz="2800" dirty="0">
              <a:solidFill>
                <a:schemeClr val="bg1"/>
              </a:solidFill>
            </a:endParaRPr>
          </a:p>
        </p:txBody>
      </p:sp>
    </p:spTree>
    <p:extLst>
      <p:ext uri="{BB962C8B-B14F-4D97-AF65-F5344CB8AC3E}">
        <p14:creationId xmlns:p14="http://schemas.microsoft.com/office/powerpoint/2010/main" val="38281176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3" name="Group 12"/>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9" name="Straight Connector 1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tx2"/>
          </a:solidFill>
          <a:ln>
            <a:noFill/>
          </a:ln>
          <a:effectLst>
            <a:outerShdw blurRad="114300" dist="127000" dir="48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7" name="Zástupný objekt pre obsah 6"/>
          <p:cNvPicPr>
            <a:picLocks noGrp="1" noChangeAspect="1"/>
          </p:cNvPicPr>
          <p:nvPr>
            <p:ph idx="1"/>
          </p:nvPr>
        </p:nvPicPr>
        <p:blipFill rotWithShape="1">
          <a:blip r:embed="rId5">
            <a:alphaModFix amt="25000"/>
          </a:blip>
          <a:srcRect t="189" r="1" b="1"/>
          <a:stretch/>
        </p:blipFill>
        <p:spPr>
          <a:xfrm>
            <a:off x="486138" y="488137"/>
            <a:ext cx="11227442" cy="5883295"/>
          </a:xfrm>
          <a:prstGeom prst="rect">
            <a:avLst/>
          </a:prstGeom>
        </p:spPr>
      </p:pic>
      <p:sp>
        <p:nvSpPr>
          <p:cNvPr id="25" name="Rectangle 2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cxnSp>
        <p:nvCxnSpPr>
          <p:cNvPr id="27" name="Straight Connector 2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a:solidFill>
              <a:schemeClr val="bg1"/>
            </a:solidFill>
          </a:ln>
        </p:spPr>
        <p:style>
          <a:lnRef idx="2">
            <a:schemeClr val="accent1"/>
          </a:lnRef>
          <a:fillRef idx="0">
            <a:schemeClr val="accent1"/>
          </a:fillRef>
          <a:effectRef idx="1">
            <a:schemeClr val="accent1"/>
          </a:effectRef>
          <a:fontRef idx="minor">
            <a:schemeClr val="tx1"/>
          </a:fontRef>
        </p:style>
      </p:cxnSp>
      <p:grpSp>
        <p:nvGrpSpPr>
          <p:cNvPr id="29" name="Group 28"/>
          <p:cNvGrpSpPr>
            <a:grpSpLocks noGrp="1" noUngrp="1" noRot="1" noChangeAspect="1" noMove="1" noResize="1"/>
          </p:cNvGrpSpPr>
          <p:nvPr>
            <p:extLst>
              <p:ext uri="{386F3935-93C4-4BCD-93E2-E3B085C9AB24}">
                <p16:designElem xmlns:p16="http://schemas.microsoft.com/office/powerpoint/2015/main" val="1"/>
              </p:ext>
            </p:extLst>
          </p:nvPr>
        </p:nvGrpSpPr>
        <p:grpSpPr>
          <a:xfrm>
            <a:off x="-18288" y="3128956"/>
            <a:ext cx="12234672" cy="658368"/>
            <a:chOff x="-18288" y="3128956"/>
            <a:chExt cx="12234672" cy="658368"/>
          </a:xfrm>
        </p:grpSpPr>
        <p:sp useBgFill="1">
          <p:nvSpPr>
            <p:cNvPr id="30" name="Rounded Rectangle 20"/>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1" name="Picture 30"/>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32" name="Rounded Rectangle 22"/>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3" name="Picture 32"/>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Nadpis 1"/>
          <p:cNvSpPr>
            <a:spLocks noGrp="1"/>
          </p:cNvSpPr>
          <p:nvPr>
            <p:ph type="title"/>
          </p:nvPr>
        </p:nvSpPr>
        <p:spPr>
          <a:xfrm>
            <a:off x="1295402" y="982132"/>
            <a:ext cx="9601196" cy="1303867"/>
          </a:xfrm>
        </p:spPr>
        <p:txBody>
          <a:bodyPr vert="horz" lIns="91440" tIns="45720" rIns="91440" bIns="45720" rtlCol="0" anchor="ctr">
            <a:normAutofit fontScale="90000"/>
          </a:bodyPr>
          <a:lstStyle/>
          <a:p>
            <a:r>
              <a:rPr lang="en-US" sz="4400" dirty="0" err="1">
                <a:solidFill>
                  <a:schemeClr val="bg1"/>
                </a:solidFill>
              </a:rPr>
              <a:t>Lipská</a:t>
            </a:r>
            <a:r>
              <a:rPr lang="en-US" sz="4400" dirty="0">
                <a:solidFill>
                  <a:schemeClr val="bg1"/>
                </a:solidFill>
              </a:rPr>
              <a:t> </a:t>
            </a:r>
            <a:r>
              <a:rPr lang="en-US" sz="4400" dirty="0" err="1">
                <a:solidFill>
                  <a:schemeClr val="bg1"/>
                </a:solidFill>
              </a:rPr>
              <a:t>dišputa</a:t>
            </a:r>
            <a:r>
              <a:rPr lang="sk-SK" sz="4400" dirty="0">
                <a:solidFill>
                  <a:schemeClr val="bg1"/>
                </a:solidFill>
              </a:rPr>
              <a:t> 2. kolo</a:t>
            </a:r>
            <a:br>
              <a:rPr lang="sk-SK" sz="4400" dirty="0">
                <a:solidFill>
                  <a:schemeClr val="bg1"/>
                </a:solidFill>
              </a:rPr>
            </a:br>
            <a:r>
              <a:rPr lang="sk-SK" sz="4400" dirty="0" err="1">
                <a:solidFill>
                  <a:schemeClr val="bg1"/>
                </a:solidFill>
              </a:rPr>
              <a:t>Eck</a:t>
            </a:r>
            <a:r>
              <a:rPr lang="sk-SK" sz="4400" dirty="0">
                <a:solidFill>
                  <a:schemeClr val="bg1"/>
                </a:solidFill>
              </a:rPr>
              <a:t> </a:t>
            </a:r>
            <a:r>
              <a:rPr lang="sk-SK" sz="4400" dirty="0" err="1">
                <a:solidFill>
                  <a:schemeClr val="bg1"/>
                </a:solidFill>
              </a:rPr>
              <a:t>vs</a:t>
            </a:r>
            <a:r>
              <a:rPr lang="sk-SK" sz="4400" dirty="0">
                <a:solidFill>
                  <a:schemeClr val="bg1"/>
                </a:solidFill>
              </a:rPr>
              <a:t>. Luther</a:t>
            </a:r>
            <a:endParaRPr lang="en-US" sz="4400" dirty="0">
              <a:solidFill>
                <a:schemeClr val="bg1"/>
              </a:solidFill>
            </a:endParaRPr>
          </a:p>
        </p:txBody>
      </p:sp>
      <p:sp>
        <p:nvSpPr>
          <p:cNvPr id="5" name="Zástupný objekt pre text 4"/>
          <p:cNvSpPr>
            <a:spLocks noGrp="1"/>
          </p:cNvSpPr>
          <p:nvPr>
            <p:ph type="body" sz="half" idx="2"/>
          </p:nvPr>
        </p:nvSpPr>
        <p:spPr>
          <a:xfrm>
            <a:off x="1295400" y="2556932"/>
            <a:ext cx="9862929" cy="3318936"/>
          </a:xfrm>
        </p:spPr>
        <p:txBody>
          <a:bodyPr vert="horz" lIns="91440" tIns="45720" rIns="91440" bIns="45720" rtlCol="0" anchor="t">
            <a:normAutofit fontScale="92500" lnSpcReduction="20000"/>
          </a:bodyPr>
          <a:lstStyle/>
          <a:p>
            <a:pPr algn="l">
              <a:buFont typeface="Arial"/>
              <a:buChar char="•"/>
            </a:pPr>
            <a:r>
              <a:rPr lang="sk-SK" dirty="0">
                <a:solidFill>
                  <a:schemeClr val="bg1"/>
                </a:solidFill>
              </a:rPr>
              <a:t>Primát Ríma a pápežská moc: Je pápežstvo </a:t>
            </a:r>
            <a:r>
              <a:rPr lang="sk-SK" dirty="0" err="1">
                <a:solidFill>
                  <a:schemeClr val="bg1"/>
                </a:solidFill>
              </a:rPr>
              <a:t>ustavené</a:t>
            </a:r>
            <a:r>
              <a:rPr lang="sk-SK" dirty="0">
                <a:solidFill>
                  <a:schemeClr val="bg1"/>
                </a:solidFill>
              </a:rPr>
              <a:t> z ľudského či božského práva?</a:t>
            </a:r>
          </a:p>
          <a:p>
            <a:pPr algn="l">
              <a:buFont typeface="Arial"/>
              <a:buChar char="•"/>
            </a:pPr>
            <a:r>
              <a:rPr lang="sk-SK" dirty="0">
                <a:solidFill>
                  <a:schemeClr val="bg1"/>
                </a:solidFill>
              </a:rPr>
              <a:t>Vojvoda </a:t>
            </a:r>
            <a:r>
              <a:rPr lang="sk-SK" dirty="0" err="1">
                <a:solidFill>
                  <a:schemeClr val="bg1"/>
                </a:solidFill>
              </a:rPr>
              <a:t>Georg</a:t>
            </a:r>
            <a:r>
              <a:rPr lang="sk-SK" dirty="0">
                <a:solidFill>
                  <a:schemeClr val="bg1"/>
                </a:solidFill>
              </a:rPr>
              <a:t> vykríkol: „Čo na tom záleží, či je takého alebo onakého práva? Tak či onak ostáva rovnakým pápežom.</a:t>
            </a:r>
          </a:p>
          <a:p>
            <a:pPr algn="l">
              <a:buFont typeface="Arial"/>
              <a:buChar char="•"/>
            </a:pPr>
            <a:r>
              <a:rPr lang="sk-SK" dirty="0">
                <a:solidFill>
                  <a:schemeClr val="bg1"/>
                </a:solidFill>
              </a:rPr>
              <a:t>Luther odpovedá: „Úplná pravda“ a poznamenáva, že ak zastáva pápežstvo ako čisto ľudskú ustanovizeň, neodmieta tým poslušnosť pápežovi. </a:t>
            </a:r>
          </a:p>
          <a:p>
            <a:pPr algn="l">
              <a:buFont typeface="Arial"/>
              <a:buChar char="•"/>
            </a:pPr>
            <a:r>
              <a:rPr lang="sk-SK" dirty="0" err="1">
                <a:solidFill>
                  <a:schemeClr val="bg1"/>
                </a:solidFill>
              </a:rPr>
              <a:t>Eck</a:t>
            </a:r>
            <a:r>
              <a:rPr lang="sk-SK" dirty="0">
                <a:solidFill>
                  <a:schemeClr val="bg1"/>
                </a:solidFill>
              </a:rPr>
              <a:t> ho dostal: pretože každý chápal, že poslušnosť pápežovi predsa spočíva v tom, že je námestníkom cirkvi de </a:t>
            </a:r>
            <a:r>
              <a:rPr lang="sk-SK" dirty="0" err="1">
                <a:solidFill>
                  <a:schemeClr val="bg1"/>
                </a:solidFill>
              </a:rPr>
              <a:t>iure</a:t>
            </a:r>
            <a:r>
              <a:rPr lang="sk-SK" dirty="0">
                <a:solidFill>
                  <a:schemeClr val="bg1"/>
                </a:solidFill>
              </a:rPr>
              <a:t> </a:t>
            </a:r>
            <a:r>
              <a:rPr lang="sk-SK" dirty="0" err="1">
                <a:solidFill>
                  <a:schemeClr val="bg1"/>
                </a:solidFill>
              </a:rPr>
              <a:t>divino</a:t>
            </a:r>
            <a:r>
              <a:rPr lang="sk-SK" dirty="0">
                <a:solidFill>
                  <a:schemeClr val="bg1"/>
                </a:solidFill>
              </a:rPr>
              <a:t>.</a:t>
            </a:r>
          </a:p>
          <a:p>
            <a:pPr algn="l">
              <a:buFont typeface="Arial"/>
              <a:buChar char="•"/>
            </a:pPr>
            <a:r>
              <a:rPr lang="sk-SK" dirty="0">
                <a:solidFill>
                  <a:schemeClr val="bg1"/>
                </a:solidFill>
              </a:rPr>
              <a:t>Luther si ale sám podpiľuje konár. Luther v zápale sám vyjde s tým, ako slabo si váži pápežstvo.</a:t>
            </a:r>
          </a:p>
          <a:p>
            <a:pPr algn="just"/>
            <a:r>
              <a:rPr lang="sk-SK" dirty="0">
                <a:solidFill>
                  <a:schemeClr val="bg1"/>
                </a:solidFill>
              </a:rPr>
              <a:t>„</a:t>
            </a:r>
            <a:r>
              <a:rPr lang="sk-SK" sz="2400" i="1" dirty="0">
                <a:solidFill>
                  <a:srgbClr val="FFFF00"/>
                </a:solidFill>
              </a:rPr>
              <a:t>Hoci by bolo aj desať pápežov, hoci aj tisíc pápežov, nebola by tým žiadna schizma. Jednota kresťanstva môže byť zachovaná aj pod mnohými hlavami, tak ako aj rôzne národy pod rozdielnymi zvrchovanými vládcami nažívajú v zhode a mieri.</a:t>
            </a:r>
          </a:p>
          <a:p>
            <a:pPr algn="just"/>
            <a:r>
              <a:rPr lang="sk-SK" sz="2400" i="1" dirty="0">
                <a:solidFill>
                  <a:srgbClr val="92D050"/>
                </a:solidFill>
              </a:rPr>
              <a:t>Som zaskočený, že ctihodný otec zabúda na neutíchajúce spory Angličanov a Francúzov, na nenávisť </a:t>
            </a:r>
            <a:r>
              <a:rPr lang="sk-SK" sz="2400" i="1" dirty="0" err="1">
                <a:solidFill>
                  <a:srgbClr val="92D050"/>
                </a:solidFill>
              </a:rPr>
              <a:t>francúzov</a:t>
            </a:r>
            <a:r>
              <a:rPr lang="sk-SK" sz="2400" i="1" dirty="0">
                <a:solidFill>
                  <a:srgbClr val="92D050"/>
                </a:solidFill>
              </a:rPr>
              <a:t> a Španielov a na všetku kresťanskú krv preliatu v Neapolskom kráľovstve</a:t>
            </a:r>
            <a:r>
              <a:rPr lang="sk-SK" sz="2400" i="1" dirty="0">
                <a:solidFill>
                  <a:srgbClr val="FFFF00"/>
                </a:solidFill>
              </a:rPr>
              <a:t>.</a:t>
            </a:r>
            <a:endParaRPr lang="en-US" sz="2400" i="1" dirty="0">
              <a:solidFill>
                <a:srgbClr val="FFFF00"/>
              </a:solidFill>
            </a:endParaRPr>
          </a:p>
        </p:txBody>
      </p:sp>
    </p:spTree>
    <p:extLst>
      <p:ext uri="{BB962C8B-B14F-4D97-AF65-F5344CB8AC3E}">
        <p14:creationId xmlns:p14="http://schemas.microsoft.com/office/powerpoint/2010/main" val="20641163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Luther poprie </a:t>
            </a:r>
            <a:r>
              <a:rPr lang="sk-SK" dirty="0" err="1"/>
              <a:t>Izidorské</a:t>
            </a:r>
            <a:r>
              <a:rPr lang="sk-SK" dirty="0"/>
              <a:t> </a:t>
            </a:r>
            <a:r>
              <a:rPr lang="sk-SK" dirty="0" err="1"/>
              <a:t>dekretaly</a:t>
            </a:r>
            <a:endParaRPr lang="cs-CZ" dirty="0"/>
          </a:p>
        </p:txBody>
      </p:sp>
      <p:sp>
        <p:nvSpPr>
          <p:cNvPr id="3" name="Zástupný objekt pre obsah 2"/>
          <p:cNvSpPr>
            <a:spLocks noGrp="1"/>
          </p:cNvSpPr>
          <p:nvPr>
            <p:ph idx="1"/>
          </p:nvPr>
        </p:nvSpPr>
        <p:spPr/>
        <p:txBody>
          <a:bodyPr/>
          <a:lstStyle/>
          <a:p>
            <a:r>
              <a:rPr lang="sk-SK" dirty="0"/>
              <a:t>„Zavrhujem tieto </a:t>
            </a:r>
            <a:r>
              <a:rPr lang="sk-SK" dirty="0" err="1"/>
              <a:t>dekretaly</a:t>
            </a:r>
            <a:r>
              <a:rPr lang="sk-SK" dirty="0"/>
              <a:t>. Nikto ma nepresvedčí, že svätý pápež a mučeník (Izidor) toto povedal.“</a:t>
            </a:r>
          </a:p>
          <a:p>
            <a:r>
              <a:rPr lang="sk-SK" dirty="0"/>
              <a:t>Luther poukázal, že v prvých storočiach biskupi nepýtali k svojmu zvoleniu súhlas Ríma.</a:t>
            </a:r>
          </a:p>
          <a:p>
            <a:r>
              <a:rPr lang="sk-SK" dirty="0"/>
              <a:t>Gréci, ktorí nikdy neuznali primát Ríma, sú potom všetci zatratení a aj ich svätci?</a:t>
            </a:r>
            <a:endParaRPr lang="cs-CZ" dirty="0"/>
          </a:p>
        </p:txBody>
      </p:sp>
      <p:sp>
        <p:nvSpPr>
          <p:cNvPr id="4" name="Zástupný objekt pre text 3"/>
          <p:cNvSpPr>
            <a:spLocks noGrp="1"/>
          </p:cNvSpPr>
          <p:nvPr>
            <p:ph type="body" sz="half" idx="2"/>
          </p:nvPr>
        </p:nvSpPr>
        <p:spPr/>
        <p:txBody>
          <a:bodyPr/>
          <a:lstStyle/>
          <a:p>
            <a:pPr algn="just"/>
            <a:r>
              <a:rPr lang="sk-SK" dirty="0"/>
              <a:t>Z prvého storočia existovali </a:t>
            </a:r>
            <a:r>
              <a:rPr lang="sk-SK" dirty="0" err="1"/>
              <a:t>dekretaly</a:t>
            </a:r>
            <a:r>
              <a:rPr lang="sk-SK" dirty="0"/>
              <a:t> biskupa Izidora, ktoré práve odzrkadľujú jurisdikčnú moc pápeža v otázkach podriadenosti biskupov a kladú základy kánonického práva.</a:t>
            </a:r>
          </a:p>
          <a:p>
            <a:pPr algn="just"/>
            <a:r>
              <a:rPr lang="sk-SK" dirty="0"/>
              <a:t>Luther ich odmieta uznať za pravé. Bez kritickej práce </a:t>
            </a:r>
            <a:r>
              <a:rPr lang="sk-SK" dirty="0" err="1"/>
              <a:t>Llorenza</a:t>
            </a:r>
            <a:r>
              <a:rPr lang="sk-SK" dirty="0"/>
              <a:t> </a:t>
            </a:r>
            <a:r>
              <a:rPr lang="sk-SK" dirty="0" err="1"/>
              <a:t>Vallu</a:t>
            </a:r>
            <a:r>
              <a:rPr lang="sk-SK" dirty="0"/>
              <a:t> to sám dokázal. Dnes vieme, že sú podvrhom z 9. st.</a:t>
            </a:r>
            <a:endParaRPr lang="cs-CZ" dirty="0"/>
          </a:p>
        </p:txBody>
      </p:sp>
    </p:spTree>
    <p:extLst>
      <p:ext uri="{BB962C8B-B14F-4D97-AF65-F5344CB8AC3E}">
        <p14:creationId xmlns:p14="http://schemas.microsoft.com/office/powerpoint/2010/main" val="18735747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Luther a Hus</a:t>
            </a:r>
            <a:endParaRPr lang="cs-CZ" dirty="0"/>
          </a:p>
        </p:txBody>
      </p:sp>
      <p:sp>
        <p:nvSpPr>
          <p:cNvPr id="3" name="Zástupný objekt pre obsah 2"/>
          <p:cNvSpPr>
            <a:spLocks noGrp="1"/>
          </p:cNvSpPr>
          <p:nvPr>
            <p:ph idx="1"/>
          </p:nvPr>
        </p:nvSpPr>
        <p:spPr/>
        <p:txBody>
          <a:bodyPr>
            <a:normAutofit lnSpcReduction="10000"/>
          </a:bodyPr>
          <a:lstStyle/>
          <a:p>
            <a:pPr algn="just"/>
            <a:r>
              <a:rPr lang="sk-SK" dirty="0"/>
              <a:t>Vidím, že nasleduješ učenie a omyly </a:t>
            </a:r>
            <a:r>
              <a:rPr lang="sk-SK" dirty="0" err="1"/>
              <a:t>Wicleffa</a:t>
            </a:r>
            <a:r>
              <a:rPr lang="sk-SK" dirty="0"/>
              <a:t>, ktorý tvrdil, že pre spásu nie je potrebné veriť, že Rímska cirkev je nad ostatnými. Oddávaš sa morovým omylom </a:t>
            </a:r>
            <a:r>
              <a:rPr lang="sk-SK" dirty="0" err="1"/>
              <a:t>Husa</a:t>
            </a:r>
            <a:r>
              <a:rPr lang="sk-SK" dirty="0"/>
              <a:t>, ktorý tvrdil, že Peter nikdy nebol, ani nie je hlavou Svätej Všeobecnej Cirkvi!“</a:t>
            </a:r>
          </a:p>
          <a:p>
            <a:pPr algn="just"/>
            <a:r>
              <a:rPr lang="sk-SK" dirty="0"/>
              <a:t>„- Ohradzujem sa proti obvineniam z </a:t>
            </a:r>
            <a:r>
              <a:rPr lang="sk-SK" dirty="0" err="1"/>
              <a:t>Bohemianizmu</a:t>
            </a:r>
            <a:r>
              <a:rPr lang="sk-SK" dirty="0"/>
              <a:t> (husitstva). Nikdy som neschvaľoval ich schizmu. Ak by aj mali Božie právo na svojej strane, nemuseli sa stiahnuť z Cirkvi, lebo najväčším Božím právom je jednota a </a:t>
            </a:r>
            <a:r>
              <a:rPr lang="sk-SK" dirty="0" err="1"/>
              <a:t>dobrodinosť</a:t>
            </a:r>
            <a:r>
              <a:rPr lang="sk-SK" dirty="0"/>
              <a:t>“</a:t>
            </a:r>
            <a:endParaRPr lang="cs-CZ" dirty="0"/>
          </a:p>
        </p:txBody>
      </p:sp>
      <p:sp>
        <p:nvSpPr>
          <p:cNvPr id="4" name="Zástupný objekt pre text 3"/>
          <p:cNvSpPr>
            <a:spLocks noGrp="1"/>
          </p:cNvSpPr>
          <p:nvPr>
            <p:ph type="body" sz="half" idx="2"/>
          </p:nvPr>
        </p:nvSpPr>
        <p:spPr/>
        <p:txBody>
          <a:bodyPr/>
          <a:lstStyle/>
          <a:p>
            <a:r>
              <a:rPr lang="sk-SK" dirty="0" err="1"/>
              <a:t>Eck</a:t>
            </a:r>
            <a:r>
              <a:rPr lang="sk-SK" dirty="0"/>
              <a:t> viedol Luthera do úzkych. Saské kniežatá mali v živej pamäti ako husitské vojská rabovali ich zem. </a:t>
            </a:r>
          </a:p>
          <a:p>
            <a:r>
              <a:rPr lang="sk-SK" dirty="0"/>
              <a:t>Nasledoval obed. Počas obednej pauzy Luther študoval v knižnici kánony koncilu v Kostnici.</a:t>
            </a:r>
            <a:endParaRPr lang="cs-CZ" dirty="0"/>
          </a:p>
        </p:txBody>
      </p:sp>
    </p:spTree>
    <p:extLst>
      <p:ext uri="{BB962C8B-B14F-4D97-AF65-F5344CB8AC3E}">
        <p14:creationId xmlns:p14="http://schemas.microsoft.com/office/powerpoint/2010/main" val="6924887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Luther sa pýta na pravosť záznamov procesu s Husom</a:t>
            </a:r>
            <a:endParaRPr lang="cs-CZ" dirty="0"/>
          </a:p>
        </p:txBody>
      </p:sp>
      <p:sp>
        <p:nvSpPr>
          <p:cNvPr id="3" name="Zástupný objekt pre obsah 2"/>
          <p:cNvSpPr>
            <a:spLocks noGrp="1"/>
          </p:cNvSpPr>
          <p:nvPr>
            <p:ph idx="1"/>
          </p:nvPr>
        </p:nvSpPr>
        <p:spPr/>
        <p:txBody>
          <a:bodyPr>
            <a:normAutofit fontScale="92500" lnSpcReduction="20000"/>
          </a:bodyPr>
          <a:lstStyle/>
          <a:p>
            <a:pPr algn="just"/>
            <a:r>
              <a:rPr lang="sk-SK" dirty="0"/>
              <a:t>Medzi článkami Jána </a:t>
            </a:r>
            <a:r>
              <a:rPr lang="sk-SK" dirty="0" err="1"/>
              <a:t>Husa</a:t>
            </a:r>
            <a:r>
              <a:rPr lang="sk-SK" dirty="0"/>
              <a:t> som našiel mnohé, ktoré sú jasne kresťanské a evanjelické, ktoré všeobecná cirkev proste nemôže zavrhnúť.</a:t>
            </a:r>
          </a:p>
          <a:p>
            <a:pPr algn="just"/>
            <a:r>
              <a:rPr lang="sk-SK" dirty="0"/>
              <a:t>O nutnosti veriť nadradenosť: „nestarám sa, či tento článok pochádza od </a:t>
            </a:r>
            <a:r>
              <a:rPr lang="sk-SK" dirty="0" err="1"/>
              <a:t>Wycleffa</a:t>
            </a:r>
            <a:r>
              <a:rPr lang="sk-SK" dirty="0"/>
              <a:t>, alebo od </a:t>
            </a:r>
            <a:r>
              <a:rPr lang="sk-SK" dirty="0" err="1"/>
              <a:t>Husa</a:t>
            </a:r>
            <a:r>
              <a:rPr lang="sk-SK" dirty="0"/>
              <a:t>. Viem, že nespočetné množstvo Grékov bolo spasených, hoci nikdy nepočuli tento článok viery. Nie je v moci rímskeho </a:t>
            </a:r>
            <a:r>
              <a:rPr lang="sk-SK" dirty="0" err="1"/>
              <a:t>pontifika</a:t>
            </a:r>
            <a:r>
              <a:rPr lang="sk-SK" dirty="0"/>
              <a:t> ani inkvizície vytvárať nové články viery. Žiadny veriaci kresťan nemá byť usmerňovaný ničím, čo ide na rámec Písma Svätého.</a:t>
            </a:r>
          </a:p>
          <a:p>
            <a:pPr algn="just"/>
            <a:r>
              <a:rPr lang="sk-SK" dirty="0" err="1"/>
              <a:t>Eck</a:t>
            </a:r>
            <a:r>
              <a:rPr lang="sk-SK" dirty="0"/>
              <a:t> mu odpovedá, že toto všetko je verný prepis diania koncilu a je to aj u </a:t>
            </a:r>
            <a:r>
              <a:rPr lang="sk-SK" dirty="0" err="1"/>
              <a:t>Jeronýma</a:t>
            </a:r>
            <a:r>
              <a:rPr lang="sk-SK" dirty="0"/>
              <a:t> Chorvátskeho.</a:t>
            </a:r>
            <a:endParaRPr lang="cs-CZ" dirty="0"/>
          </a:p>
        </p:txBody>
      </p:sp>
      <p:sp>
        <p:nvSpPr>
          <p:cNvPr id="4" name="Zástupný objekt pre text 3"/>
          <p:cNvSpPr>
            <a:spLocks noGrp="1"/>
          </p:cNvSpPr>
          <p:nvPr>
            <p:ph type="body" sz="half" idx="2"/>
          </p:nvPr>
        </p:nvSpPr>
        <p:spPr/>
        <p:txBody>
          <a:bodyPr>
            <a:normAutofit lnSpcReduction="10000"/>
          </a:bodyPr>
          <a:lstStyle/>
          <a:p>
            <a:r>
              <a:rPr lang="sk-SK" dirty="0"/>
              <a:t>Našiel medzi odsúdenými článkami dva články, ktoré boli plne katolícke (cirkev je spoločníkom predurčených k spáse; svätá cirkev je jedna, tak ako aj Vyvolený je len jeden). Nemohol uveriť, že cirkev by ich odsúdila. </a:t>
            </a:r>
          </a:p>
          <a:p>
            <a:r>
              <a:rPr lang="sk-SK" dirty="0"/>
              <a:t>Rovnako neveril, že odsúdenie článku o nutnosti veriť pre spásu, že Rímska cirkev je nadradená nad ostatné. Poznamenal mylne, že toto musí byť neskorší dodatok. </a:t>
            </a:r>
            <a:endParaRPr lang="cs-CZ" dirty="0"/>
          </a:p>
        </p:txBody>
      </p:sp>
    </p:spTree>
    <p:extLst>
      <p:ext uri="{BB962C8B-B14F-4D97-AF65-F5344CB8AC3E}">
        <p14:creationId xmlns:p14="http://schemas.microsoft.com/office/powerpoint/2010/main" val="4718562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l="5122" r="25555" b="-1"/>
          <a:stretch/>
        </p:blipFill>
        <p:spPr>
          <a:xfrm>
            <a:off x="1412683" y="1410208"/>
            <a:ext cx="3876801" cy="3858780"/>
          </a:xfrm>
          <a:prstGeom prst="rect">
            <a:avLst/>
          </a:prstGeom>
        </p:spPr>
      </p:pic>
      <p:sp>
        <p:nvSpPr>
          <p:cNvPr id="2" name="Nadpis 1"/>
          <p:cNvSpPr>
            <a:spLocks noGrp="1"/>
          </p:cNvSpPr>
          <p:nvPr>
            <p:ph type="title"/>
          </p:nvPr>
        </p:nvSpPr>
        <p:spPr>
          <a:xfrm>
            <a:off x="6094412" y="982132"/>
            <a:ext cx="4802185" cy="1303867"/>
          </a:xfrm>
        </p:spPr>
        <p:txBody>
          <a:bodyPr vert="horz" lIns="91440" tIns="45720" rIns="91440" bIns="45720" rtlCol="0" anchor="ctr">
            <a:normAutofit fontScale="90000"/>
          </a:bodyPr>
          <a:lstStyle/>
          <a:p>
            <a:pPr>
              <a:lnSpc>
                <a:spcPct val="90000"/>
              </a:lnSpc>
            </a:pPr>
            <a:r>
              <a:rPr lang="en-US" sz="4400"/>
              <a:t>Koncil sa môže mýliť!</a:t>
            </a:r>
          </a:p>
        </p:txBody>
      </p:sp>
      <p:sp>
        <p:nvSpPr>
          <p:cNvPr id="4" name="Zástupný objekt pre text 3"/>
          <p:cNvSpPr>
            <a:spLocks noGrp="1"/>
          </p:cNvSpPr>
          <p:nvPr>
            <p:ph type="body" sz="half" idx="2"/>
          </p:nvPr>
        </p:nvSpPr>
        <p:spPr>
          <a:xfrm>
            <a:off x="6094412" y="2556932"/>
            <a:ext cx="4802184" cy="3318936"/>
          </a:xfrm>
        </p:spPr>
        <p:txBody>
          <a:bodyPr vert="horz" lIns="91440" tIns="45720" rIns="91440" bIns="45720" rtlCol="0" anchor="t">
            <a:normAutofit/>
          </a:bodyPr>
          <a:lstStyle/>
          <a:p>
            <a:pPr algn="just">
              <a:buFont typeface="Arial"/>
              <a:buChar char="•"/>
            </a:pPr>
            <a:r>
              <a:rPr lang="sk-SK" dirty="0"/>
              <a:t>„</a:t>
            </a:r>
            <a:r>
              <a:rPr lang="en-US" dirty="0" err="1"/>
              <a:t>Som</a:t>
            </a:r>
            <a:r>
              <a:rPr lang="en-US" dirty="0"/>
              <a:t> </a:t>
            </a:r>
            <a:r>
              <a:rPr lang="en-US" dirty="0" err="1"/>
              <a:t>nepochopený</a:t>
            </a:r>
            <a:r>
              <a:rPr lang="en-US" dirty="0"/>
              <a:t> </a:t>
            </a:r>
            <a:r>
              <a:rPr lang="en-US" dirty="0" err="1"/>
              <a:t>ľuďmi</a:t>
            </a:r>
            <a:r>
              <a:rPr lang="en-US" dirty="0"/>
              <a:t>. </a:t>
            </a:r>
            <a:r>
              <a:rPr lang="en-US" dirty="0" err="1"/>
              <a:t>Dovoľte</a:t>
            </a:r>
            <a:r>
              <a:rPr lang="en-US" dirty="0"/>
              <a:t> mi </a:t>
            </a:r>
            <a:r>
              <a:rPr lang="en-US" dirty="0" err="1"/>
              <a:t>hovirť</a:t>
            </a:r>
            <a:r>
              <a:rPr lang="en-US" dirty="0"/>
              <a:t> </a:t>
            </a:r>
            <a:r>
              <a:rPr lang="en-US" dirty="0" err="1"/>
              <a:t>Nemecky</a:t>
            </a:r>
            <a:r>
              <a:rPr lang="en-US" dirty="0"/>
              <a:t>!: </a:t>
            </a:r>
            <a:r>
              <a:rPr lang="en-US" dirty="0" err="1"/>
              <a:t>Tvrdím</a:t>
            </a:r>
            <a:r>
              <a:rPr lang="en-US" dirty="0"/>
              <a:t>, </a:t>
            </a:r>
            <a:r>
              <a:rPr lang="en-US" dirty="0" err="1"/>
              <a:t>že</a:t>
            </a:r>
            <a:r>
              <a:rPr lang="en-US" dirty="0"/>
              <a:t> </a:t>
            </a:r>
            <a:r>
              <a:rPr lang="en-US" dirty="0" err="1"/>
              <a:t>koncil</a:t>
            </a:r>
            <a:r>
              <a:rPr lang="en-US" dirty="0"/>
              <a:t> </a:t>
            </a:r>
            <a:r>
              <a:rPr lang="en-US" dirty="0" err="1"/>
              <a:t>sa</a:t>
            </a:r>
            <a:r>
              <a:rPr lang="en-US" dirty="0"/>
              <a:t> </a:t>
            </a:r>
            <a:r>
              <a:rPr lang="en-US" dirty="0" err="1"/>
              <a:t>môže</a:t>
            </a:r>
            <a:r>
              <a:rPr lang="en-US" dirty="0"/>
              <a:t> </a:t>
            </a:r>
            <a:r>
              <a:rPr lang="en-US" dirty="0" err="1"/>
              <a:t>mýliť</a:t>
            </a:r>
            <a:r>
              <a:rPr lang="en-US" dirty="0"/>
              <a:t> a </a:t>
            </a:r>
            <a:r>
              <a:rPr lang="en-US" dirty="0" err="1"/>
              <a:t>že</a:t>
            </a:r>
            <a:r>
              <a:rPr lang="en-US" dirty="0"/>
              <a:t> </a:t>
            </a:r>
            <a:r>
              <a:rPr lang="en-US" dirty="0" err="1"/>
              <a:t>sa</a:t>
            </a:r>
            <a:r>
              <a:rPr lang="en-US" dirty="0"/>
              <a:t> </a:t>
            </a:r>
            <a:r>
              <a:rPr lang="en-US" dirty="0" err="1"/>
              <a:t>niekedy</a:t>
            </a:r>
            <a:r>
              <a:rPr lang="en-US" dirty="0"/>
              <a:t> </a:t>
            </a:r>
            <a:r>
              <a:rPr lang="en-US" dirty="0" err="1"/>
              <a:t>skutočne</a:t>
            </a:r>
            <a:r>
              <a:rPr lang="en-US" dirty="0"/>
              <a:t> </a:t>
            </a:r>
            <a:r>
              <a:rPr lang="en-US" dirty="0" err="1"/>
              <a:t>aj</a:t>
            </a:r>
            <a:r>
              <a:rPr lang="en-US" dirty="0"/>
              <a:t> </a:t>
            </a:r>
            <a:r>
              <a:rPr lang="en-US" dirty="0" err="1"/>
              <a:t>mýlil</a:t>
            </a:r>
            <a:r>
              <a:rPr lang="en-US" dirty="0"/>
              <a:t>. </a:t>
            </a:r>
            <a:r>
              <a:rPr lang="en-US" dirty="0" err="1"/>
              <a:t>Tvrdím</a:t>
            </a:r>
            <a:r>
              <a:rPr lang="en-US" dirty="0"/>
              <a:t> </a:t>
            </a:r>
            <a:r>
              <a:rPr lang="en-US" dirty="0" err="1"/>
              <a:t>tiež</a:t>
            </a:r>
            <a:r>
              <a:rPr lang="en-US" dirty="0"/>
              <a:t>, </a:t>
            </a:r>
            <a:r>
              <a:rPr lang="en-US" dirty="0" err="1"/>
              <a:t>že</a:t>
            </a:r>
            <a:r>
              <a:rPr lang="en-US" dirty="0"/>
              <a:t> </a:t>
            </a:r>
            <a:r>
              <a:rPr lang="en-US" dirty="0" err="1"/>
              <a:t>koncil</a:t>
            </a:r>
            <a:r>
              <a:rPr lang="en-US" dirty="0"/>
              <a:t> </a:t>
            </a:r>
            <a:r>
              <a:rPr lang="en-US" dirty="0" err="1"/>
              <a:t>nemá</a:t>
            </a:r>
            <a:r>
              <a:rPr lang="en-US" dirty="0"/>
              <a:t> </a:t>
            </a:r>
            <a:r>
              <a:rPr lang="en-US" dirty="0" err="1"/>
              <a:t>ani</a:t>
            </a:r>
            <a:r>
              <a:rPr lang="en-US" dirty="0"/>
              <a:t> </a:t>
            </a:r>
            <a:r>
              <a:rPr lang="en-US" dirty="0" err="1"/>
              <a:t>autoritu</a:t>
            </a:r>
            <a:r>
              <a:rPr lang="en-US" dirty="0"/>
              <a:t>, aby </a:t>
            </a:r>
            <a:r>
              <a:rPr lang="en-US" dirty="0" err="1"/>
              <a:t>vytváral</a:t>
            </a:r>
            <a:r>
              <a:rPr lang="en-US" dirty="0"/>
              <a:t> </a:t>
            </a:r>
            <a:r>
              <a:rPr lang="en-US" dirty="0" err="1"/>
              <a:t>nové</a:t>
            </a:r>
            <a:r>
              <a:rPr lang="en-US" dirty="0"/>
              <a:t> </a:t>
            </a:r>
            <a:r>
              <a:rPr lang="en-US" dirty="0" err="1"/>
              <a:t>články</a:t>
            </a:r>
            <a:r>
              <a:rPr lang="en-US" dirty="0"/>
              <a:t> </a:t>
            </a:r>
            <a:r>
              <a:rPr lang="en-US" dirty="0" err="1"/>
              <a:t>viery</a:t>
            </a:r>
            <a:r>
              <a:rPr lang="en-US" dirty="0"/>
              <a:t>. </a:t>
            </a:r>
            <a:r>
              <a:rPr lang="en-US" dirty="0" err="1"/>
              <a:t>Konci</a:t>
            </a:r>
            <a:r>
              <a:rPr lang="en-US" dirty="0"/>
              <a:t> </a:t>
            </a:r>
            <a:r>
              <a:rPr lang="en-US" dirty="0" err="1"/>
              <a:t>lnemôže</a:t>
            </a:r>
            <a:r>
              <a:rPr lang="en-US" dirty="0"/>
              <a:t> </a:t>
            </a:r>
            <a:r>
              <a:rPr lang="en-US" dirty="0" err="1"/>
              <a:t>urobiť</a:t>
            </a:r>
            <a:r>
              <a:rPr lang="en-US" dirty="0"/>
              <a:t> </a:t>
            </a:r>
            <a:r>
              <a:rPr lang="en-US" dirty="0" err="1"/>
              <a:t>Božím</a:t>
            </a:r>
            <a:r>
              <a:rPr lang="en-US" dirty="0"/>
              <a:t> </a:t>
            </a:r>
            <a:r>
              <a:rPr lang="en-US" dirty="0" err="1"/>
              <a:t>právom</a:t>
            </a:r>
            <a:r>
              <a:rPr lang="en-US" dirty="0"/>
              <a:t> </a:t>
            </a:r>
            <a:r>
              <a:rPr lang="en-US" dirty="0" err="1"/>
              <a:t>niečo</a:t>
            </a:r>
            <a:r>
              <a:rPr lang="en-US" dirty="0"/>
              <a:t>, </a:t>
            </a:r>
            <a:r>
              <a:rPr lang="en-US" dirty="0" err="1"/>
              <a:t>čo</a:t>
            </a:r>
            <a:r>
              <a:rPr lang="en-US" dirty="0"/>
              <a:t> </a:t>
            </a:r>
            <a:r>
              <a:rPr lang="en-US" dirty="0" err="1"/>
              <a:t>Božím</a:t>
            </a:r>
            <a:r>
              <a:rPr lang="en-US" dirty="0"/>
              <a:t> </a:t>
            </a:r>
            <a:r>
              <a:rPr lang="en-US" dirty="0" err="1"/>
              <a:t>právom</a:t>
            </a:r>
            <a:r>
              <a:rPr lang="en-US" dirty="0"/>
              <a:t> </a:t>
            </a:r>
            <a:r>
              <a:rPr lang="en-US" dirty="0" err="1"/>
              <a:t>nie</a:t>
            </a:r>
            <a:r>
              <a:rPr lang="en-US" dirty="0"/>
              <a:t> </a:t>
            </a:r>
            <a:r>
              <a:rPr lang="en-US" dirty="0" err="1"/>
              <a:t>je</a:t>
            </a:r>
            <a:r>
              <a:rPr lang="en-US" dirty="0"/>
              <a:t>. </a:t>
            </a:r>
            <a:r>
              <a:rPr lang="en-US" dirty="0" err="1"/>
              <a:t>Koncily</a:t>
            </a:r>
            <a:r>
              <a:rPr lang="en-US" dirty="0"/>
              <a:t> </a:t>
            </a:r>
            <a:r>
              <a:rPr lang="en-US" dirty="0" err="1"/>
              <a:t>si</a:t>
            </a:r>
            <a:r>
              <a:rPr lang="en-US" dirty="0"/>
              <a:t> </a:t>
            </a:r>
            <a:r>
              <a:rPr lang="en-US" dirty="0" err="1"/>
              <a:t>navzájom</a:t>
            </a:r>
            <a:r>
              <a:rPr lang="en-US" dirty="0"/>
              <a:t> </a:t>
            </a:r>
            <a:r>
              <a:rPr lang="en-US" dirty="0" err="1"/>
              <a:t>protirečili</a:t>
            </a:r>
            <a:r>
              <a:rPr lang="en-US" dirty="0"/>
              <a:t>. </a:t>
            </a:r>
            <a:r>
              <a:rPr lang="en-US" dirty="0" err="1"/>
              <a:t>Veď</a:t>
            </a:r>
            <a:r>
              <a:rPr lang="en-US" dirty="0"/>
              <a:t> </a:t>
            </a:r>
            <a:r>
              <a:rPr lang="en-US" dirty="0" err="1"/>
              <a:t>posledný</a:t>
            </a:r>
            <a:r>
              <a:rPr lang="en-US" dirty="0"/>
              <a:t> </a:t>
            </a:r>
            <a:r>
              <a:rPr lang="en-US" dirty="0" err="1"/>
              <a:t>lateránsky</a:t>
            </a:r>
            <a:r>
              <a:rPr lang="en-US" dirty="0"/>
              <a:t> </a:t>
            </a:r>
            <a:r>
              <a:rPr lang="en-US" dirty="0" err="1"/>
              <a:t>koncil</a:t>
            </a:r>
            <a:r>
              <a:rPr lang="en-US" dirty="0"/>
              <a:t> </a:t>
            </a:r>
            <a:r>
              <a:rPr lang="en-US" dirty="0" err="1"/>
              <a:t>zvrátil</a:t>
            </a:r>
            <a:r>
              <a:rPr lang="en-US" dirty="0"/>
              <a:t> </a:t>
            </a:r>
            <a:r>
              <a:rPr lang="en-US" dirty="0" err="1"/>
              <a:t>rozhodnutie</a:t>
            </a:r>
            <a:r>
              <a:rPr lang="en-US" dirty="0"/>
              <a:t> </a:t>
            </a:r>
            <a:r>
              <a:rPr lang="en-US" dirty="0" err="1"/>
              <a:t>koncilu</a:t>
            </a:r>
            <a:r>
              <a:rPr lang="en-US" dirty="0"/>
              <a:t> v </a:t>
            </a:r>
            <a:r>
              <a:rPr lang="en-US" dirty="0" err="1"/>
              <a:t>Bazileji</a:t>
            </a:r>
            <a:r>
              <a:rPr lang="en-US" dirty="0"/>
              <a:t>, </a:t>
            </a:r>
            <a:r>
              <a:rPr lang="en-US" dirty="0" err="1"/>
              <a:t>že</a:t>
            </a:r>
            <a:r>
              <a:rPr lang="en-US" dirty="0"/>
              <a:t> </a:t>
            </a:r>
            <a:r>
              <a:rPr lang="en-US" dirty="0" err="1"/>
              <a:t>koncil</a:t>
            </a:r>
            <a:r>
              <a:rPr lang="en-US" dirty="0"/>
              <a:t> </a:t>
            </a:r>
            <a:r>
              <a:rPr lang="en-US" dirty="0" err="1"/>
              <a:t>stojí</a:t>
            </a:r>
            <a:r>
              <a:rPr lang="en-US" dirty="0"/>
              <a:t> </a:t>
            </a:r>
            <a:r>
              <a:rPr lang="en-US" dirty="0" err="1"/>
              <a:t>nad</a:t>
            </a:r>
            <a:r>
              <a:rPr lang="en-US" dirty="0"/>
              <a:t> </a:t>
            </a:r>
            <a:r>
              <a:rPr lang="en-US" dirty="0" err="1"/>
              <a:t>pápežom</a:t>
            </a:r>
            <a:r>
              <a:rPr lang="en-US" dirty="0"/>
              <a:t>. </a:t>
            </a:r>
            <a:r>
              <a:rPr lang="en-US" dirty="0" err="1"/>
              <a:t>Čo</a:t>
            </a:r>
            <a:r>
              <a:rPr lang="en-US" dirty="0"/>
              <a:t> </a:t>
            </a:r>
            <a:r>
              <a:rPr lang="en-US" dirty="0" err="1"/>
              <a:t>sa</a:t>
            </a:r>
            <a:r>
              <a:rPr lang="en-US" dirty="0"/>
              <a:t> </a:t>
            </a:r>
            <a:r>
              <a:rPr lang="en-US" dirty="0" err="1"/>
              <a:t>týka</a:t>
            </a:r>
            <a:r>
              <a:rPr lang="en-US" dirty="0"/>
              <a:t> </a:t>
            </a:r>
            <a:r>
              <a:rPr lang="en-US" dirty="0" err="1"/>
              <a:t>dekretalov</a:t>
            </a:r>
            <a:r>
              <a:rPr lang="en-US" dirty="0"/>
              <a:t> o </a:t>
            </a:r>
            <a:r>
              <a:rPr lang="en-US" dirty="0" err="1"/>
              <a:t>odpustkoch</a:t>
            </a:r>
            <a:r>
              <a:rPr lang="en-US" dirty="0"/>
              <a:t>, </a:t>
            </a:r>
            <a:r>
              <a:rPr lang="en-US" dirty="0" err="1"/>
              <a:t>tvrdím</a:t>
            </a:r>
            <a:r>
              <a:rPr lang="en-US" dirty="0"/>
              <a:t>, </a:t>
            </a:r>
            <a:r>
              <a:rPr lang="en-US" dirty="0" err="1"/>
              <a:t>že</a:t>
            </a:r>
            <a:r>
              <a:rPr lang="en-US" dirty="0"/>
              <a:t> </a:t>
            </a:r>
            <a:r>
              <a:rPr lang="en-US" dirty="0" err="1"/>
              <a:t>ani</a:t>
            </a:r>
            <a:r>
              <a:rPr lang="en-US" dirty="0"/>
              <a:t> </a:t>
            </a:r>
            <a:r>
              <a:rPr lang="en-US" dirty="0" err="1"/>
              <a:t>pápež</a:t>
            </a:r>
            <a:r>
              <a:rPr lang="en-US" dirty="0"/>
              <a:t>, </a:t>
            </a:r>
            <a:r>
              <a:rPr lang="en-US" dirty="0" err="1"/>
              <a:t>ani</a:t>
            </a:r>
            <a:r>
              <a:rPr lang="en-US" dirty="0"/>
              <a:t> </a:t>
            </a:r>
            <a:r>
              <a:rPr lang="en-US" dirty="0" err="1"/>
              <a:t>koncil</a:t>
            </a:r>
            <a:r>
              <a:rPr lang="en-US" dirty="0"/>
              <a:t> </a:t>
            </a:r>
            <a:r>
              <a:rPr lang="en-US" dirty="0" err="1"/>
              <a:t>nemajú</a:t>
            </a:r>
            <a:r>
              <a:rPr lang="en-US" dirty="0"/>
              <a:t> </a:t>
            </a:r>
            <a:r>
              <a:rPr lang="en-US" dirty="0" err="1"/>
              <a:t>právo</a:t>
            </a:r>
            <a:r>
              <a:rPr lang="en-US" dirty="0"/>
              <a:t> </a:t>
            </a:r>
            <a:r>
              <a:rPr lang="en-US" dirty="0" err="1"/>
              <a:t>vytvárať</a:t>
            </a:r>
            <a:r>
              <a:rPr lang="en-US" dirty="0"/>
              <a:t> </a:t>
            </a:r>
            <a:r>
              <a:rPr lang="en-US" dirty="0" err="1"/>
              <a:t>nové</a:t>
            </a:r>
            <a:r>
              <a:rPr lang="en-US" dirty="0"/>
              <a:t> </a:t>
            </a:r>
            <a:r>
              <a:rPr lang="en-US" dirty="0" err="1"/>
              <a:t>články</a:t>
            </a:r>
            <a:r>
              <a:rPr lang="en-US" dirty="0"/>
              <a:t> </a:t>
            </a:r>
            <a:r>
              <a:rPr lang="en-US" dirty="0" err="1"/>
              <a:t>viery</a:t>
            </a:r>
            <a:r>
              <a:rPr lang="en-US" dirty="0"/>
              <a:t>! Tie </a:t>
            </a:r>
            <a:r>
              <a:rPr lang="en-US" dirty="0" err="1"/>
              <a:t>musia</a:t>
            </a:r>
            <a:r>
              <a:rPr lang="en-US" dirty="0"/>
              <a:t> </a:t>
            </a:r>
            <a:r>
              <a:rPr lang="en-US" dirty="0" err="1"/>
              <a:t>vychádzať</a:t>
            </a:r>
            <a:r>
              <a:rPr lang="en-US" dirty="0"/>
              <a:t> z </a:t>
            </a:r>
            <a:r>
              <a:rPr lang="en-US" dirty="0" err="1"/>
              <a:t>Písma</a:t>
            </a:r>
            <a:r>
              <a:rPr lang="en-US" dirty="0"/>
              <a:t>. A pre </a:t>
            </a:r>
            <a:r>
              <a:rPr lang="en-US" dirty="0" err="1"/>
              <a:t>Písmo</a:t>
            </a:r>
            <a:r>
              <a:rPr lang="en-US" dirty="0"/>
              <a:t> </a:t>
            </a:r>
            <a:r>
              <a:rPr lang="en-US" dirty="0" err="1"/>
              <a:t>musíme</a:t>
            </a:r>
            <a:r>
              <a:rPr lang="en-US" dirty="0"/>
              <a:t> </a:t>
            </a:r>
            <a:r>
              <a:rPr lang="en-US" dirty="0" err="1"/>
              <a:t>odmietnuť</a:t>
            </a:r>
            <a:r>
              <a:rPr lang="en-US" dirty="0"/>
              <a:t> </a:t>
            </a:r>
            <a:r>
              <a:rPr lang="en-US" dirty="0" err="1"/>
              <a:t>niekedy</a:t>
            </a:r>
            <a:r>
              <a:rPr lang="en-US" dirty="0"/>
              <a:t> </a:t>
            </a:r>
            <a:r>
              <a:rPr lang="en-US" dirty="0" err="1"/>
              <a:t>aj</a:t>
            </a:r>
            <a:r>
              <a:rPr lang="en-US" dirty="0"/>
              <a:t> </a:t>
            </a:r>
            <a:r>
              <a:rPr lang="en-US" dirty="0" err="1"/>
              <a:t>koncily</a:t>
            </a:r>
            <a:r>
              <a:rPr lang="en-US" dirty="0"/>
              <a:t> a </a:t>
            </a:r>
            <a:r>
              <a:rPr lang="en-US" dirty="0" err="1"/>
              <a:t>pápežov</a:t>
            </a:r>
            <a:r>
              <a:rPr lang="en-US" dirty="0"/>
              <a:t>.</a:t>
            </a:r>
            <a:r>
              <a:rPr lang="sk-SK" dirty="0"/>
              <a:t>“</a:t>
            </a:r>
            <a:endParaRPr lang="en-US" dirty="0"/>
          </a:p>
        </p:txBody>
      </p:sp>
    </p:spTree>
    <p:extLst>
      <p:ext uri="{BB962C8B-B14F-4D97-AF65-F5344CB8AC3E}">
        <p14:creationId xmlns:p14="http://schemas.microsoft.com/office/powerpoint/2010/main" val="1581565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a:blip r:embed="rId5"/>
          <a:stretch>
            <a:fillRect/>
          </a:stretch>
        </p:blipFill>
        <p:spPr>
          <a:xfrm>
            <a:off x="1412683" y="1822800"/>
            <a:ext cx="3876801" cy="3033596"/>
          </a:xfrm>
          <a:prstGeom prst="rect">
            <a:avLst/>
          </a:prstGeom>
        </p:spPr>
      </p:pic>
      <p:sp>
        <p:nvSpPr>
          <p:cNvPr id="2" name="Nadpis 1"/>
          <p:cNvSpPr>
            <a:spLocks noGrp="1"/>
          </p:cNvSpPr>
          <p:nvPr>
            <p:ph type="title"/>
          </p:nvPr>
        </p:nvSpPr>
        <p:spPr>
          <a:xfrm>
            <a:off x="6094412" y="982132"/>
            <a:ext cx="4802185" cy="1303867"/>
          </a:xfrm>
        </p:spPr>
        <p:txBody>
          <a:bodyPr vert="horz" lIns="91440" tIns="45720" rIns="91440" bIns="45720" rtlCol="0" anchor="ctr">
            <a:normAutofit fontScale="90000"/>
          </a:bodyPr>
          <a:lstStyle/>
          <a:p>
            <a:pPr>
              <a:lnSpc>
                <a:spcPct val="90000"/>
              </a:lnSpc>
            </a:pPr>
            <a:r>
              <a:rPr lang="en-US" sz="4400" dirty="0" err="1">
                <a:solidFill>
                  <a:srgbClr val="262626"/>
                </a:solidFill>
              </a:rPr>
              <a:t>Zlyhanie</a:t>
            </a:r>
            <a:r>
              <a:rPr lang="en-US" sz="4400" dirty="0">
                <a:solidFill>
                  <a:srgbClr val="262626"/>
                </a:solidFill>
              </a:rPr>
              <a:t> </a:t>
            </a:r>
            <a:r>
              <a:rPr lang="en-US" sz="4400" dirty="0" err="1">
                <a:solidFill>
                  <a:srgbClr val="262626"/>
                </a:solidFill>
              </a:rPr>
              <a:t>sebapomoci</a:t>
            </a:r>
            <a:r>
              <a:rPr lang="sk-SK" sz="4400" dirty="0">
                <a:solidFill>
                  <a:srgbClr val="262626"/>
                </a:solidFill>
              </a:rPr>
              <a:t> – sám to nedokážem</a:t>
            </a:r>
            <a:endParaRPr lang="en-US" sz="4400" dirty="0">
              <a:solidFill>
                <a:srgbClr val="262626"/>
              </a:solidFill>
            </a:endParaRPr>
          </a:p>
        </p:txBody>
      </p:sp>
      <p:sp>
        <p:nvSpPr>
          <p:cNvPr id="4" name="Zástupný objekt pre text 3"/>
          <p:cNvSpPr>
            <a:spLocks noGrp="1"/>
          </p:cNvSpPr>
          <p:nvPr>
            <p:ph type="body" sz="half" idx="2"/>
          </p:nvPr>
        </p:nvSpPr>
        <p:spPr>
          <a:xfrm>
            <a:off x="6094412" y="2556932"/>
            <a:ext cx="4802184" cy="3274026"/>
          </a:xfrm>
        </p:spPr>
        <p:txBody>
          <a:bodyPr vert="horz" lIns="91440" tIns="45720" rIns="91440" bIns="45720" rtlCol="0" anchor="t">
            <a:normAutofit/>
          </a:bodyPr>
          <a:lstStyle/>
          <a:p>
            <a:pPr algn="just">
              <a:lnSpc>
                <a:spcPct val="90000"/>
              </a:lnSpc>
              <a:buFont typeface="Arial"/>
              <a:buChar char="•"/>
            </a:pPr>
            <a:r>
              <a:rPr lang="sk-SK" dirty="0" err="1">
                <a:solidFill>
                  <a:srgbClr val="262626"/>
                </a:solidFill>
              </a:rPr>
              <a:t>Kázání</a:t>
            </a:r>
            <a:r>
              <a:rPr lang="sk-SK" dirty="0">
                <a:solidFill>
                  <a:srgbClr val="262626"/>
                </a:solidFill>
              </a:rPr>
              <a:t> na </a:t>
            </a:r>
            <a:r>
              <a:rPr lang="sk-SK" dirty="0" err="1">
                <a:solidFill>
                  <a:srgbClr val="262626"/>
                </a:solidFill>
              </a:rPr>
              <a:t>hoře</a:t>
            </a:r>
            <a:endParaRPr lang="sk-SK" dirty="0">
              <a:solidFill>
                <a:srgbClr val="262626"/>
              </a:solidFill>
            </a:endParaRPr>
          </a:p>
          <a:p>
            <a:pPr algn="just">
              <a:lnSpc>
                <a:spcPct val="90000"/>
              </a:lnSpc>
              <a:buFont typeface="Arial"/>
              <a:buChar char="•"/>
            </a:pPr>
            <a:endParaRPr lang="sk-SK" dirty="0">
              <a:solidFill>
                <a:srgbClr val="262626"/>
              </a:solidFill>
            </a:endParaRPr>
          </a:p>
          <a:p>
            <a:pPr algn="just">
              <a:lnSpc>
                <a:spcPct val="90000"/>
              </a:lnSpc>
              <a:buFont typeface="Arial"/>
              <a:buChar char="•"/>
            </a:pPr>
            <a:r>
              <a:rPr lang="en-US" dirty="0">
                <a:solidFill>
                  <a:srgbClr val="262626"/>
                </a:solidFill>
              </a:rPr>
              <a:t>„</a:t>
            </a:r>
            <a:r>
              <a:rPr lang="en-US" dirty="0" err="1">
                <a:solidFill>
                  <a:srgbClr val="262626"/>
                </a:solidFill>
              </a:rPr>
              <a:t>Tieto</a:t>
            </a:r>
            <a:r>
              <a:rPr lang="en-US" dirty="0">
                <a:solidFill>
                  <a:srgbClr val="262626"/>
                </a:solidFill>
              </a:rPr>
              <a:t> </a:t>
            </a:r>
            <a:r>
              <a:rPr lang="en-US" dirty="0" err="1">
                <a:solidFill>
                  <a:srgbClr val="262626"/>
                </a:solidFill>
              </a:rPr>
              <a:t>slová</a:t>
            </a:r>
            <a:r>
              <a:rPr lang="en-US" dirty="0">
                <a:solidFill>
                  <a:srgbClr val="262626"/>
                </a:solidFill>
              </a:rPr>
              <a:t> </a:t>
            </a:r>
            <a:r>
              <a:rPr lang="en-US" dirty="0" err="1">
                <a:solidFill>
                  <a:srgbClr val="262626"/>
                </a:solidFill>
              </a:rPr>
              <a:t>sú</a:t>
            </a:r>
            <a:r>
              <a:rPr lang="en-US" dirty="0">
                <a:solidFill>
                  <a:srgbClr val="262626"/>
                </a:solidFill>
              </a:rPr>
              <a:t> </a:t>
            </a:r>
            <a:r>
              <a:rPr lang="en-US" dirty="0" err="1">
                <a:solidFill>
                  <a:srgbClr val="262626"/>
                </a:solidFill>
              </a:rPr>
              <a:t>tak</a:t>
            </a:r>
            <a:r>
              <a:rPr lang="en-US" dirty="0">
                <a:solidFill>
                  <a:srgbClr val="262626"/>
                </a:solidFill>
              </a:rPr>
              <a:t> </a:t>
            </a:r>
            <a:r>
              <a:rPr lang="en-US" dirty="0" err="1">
                <a:solidFill>
                  <a:srgbClr val="262626"/>
                </a:solidFill>
              </a:rPr>
              <a:t>vysoko</a:t>
            </a:r>
            <a:r>
              <a:rPr lang="en-US" dirty="0">
                <a:solidFill>
                  <a:srgbClr val="262626"/>
                </a:solidFill>
              </a:rPr>
              <a:t> a </a:t>
            </a:r>
            <a:r>
              <a:rPr lang="en-US" dirty="0" err="1">
                <a:solidFill>
                  <a:srgbClr val="262626"/>
                </a:solidFill>
              </a:rPr>
              <a:t>také</a:t>
            </a:r>
            <a:r>
              <a:rPr lang="en-US" dirty="0">
                <a:solidFill>
                  <a:srgbClr val="262626"/>
                </a:solidFill>
              </a:rPr>
              <a:t> </a:t>
            </a:r>
            <a:r>
              <a:rPr lang="en-US" dirty="0" err="1">
                <a:solidFill>
                  <a:srgbClr val="262626"/>
                </a:solidFill>
              </a:rPr>
              <a:t>náročné</a:t>
            </a:r>
            <a:r>
              <a:rPr lang="en-US" dirty="0">
                <a:solidFill>
                  <a:srgbClr val="262626"/>
                </a:solidFill>
              </a:rPr>
              <a:t>, aby </a:t>
            </a:r>
            <a:r>
              <a:rPr lang="en-US" dirty="0" err="1">
                <a:solidFill>
                  <a:srgbClr val="262626"/>
                </a:solidFill>
              </a:rPr>
              <a:t>ich</a:t>
            </a:r>
            <a:r>
              <a:rPr lang="en-US" dirty="0">
                <a:solidFill>
                  <a:srgbClr val="262626"/>
                </a:solidFill>
              </a:rPr>
              <a:t> </a:t>
            </a:r>
            <a:r>
              <a:rPr lang="en-US" dirty="0" err="1">
                <a:solidFill>
                  <a:srgbClr val="262626"/>
                </a:solidFill>
              </a:rPr>
              <a:t>niekto</a:t>
            </a:r>
            <a:r>
              <a:rPr lang="en-US" dirty="0">
                <a:solidFill>
                  <a:srgbClr val="262626"/>
                </a:solidFill>
              </a:rPr>
              <a:t> </a:t>
            </a:r>
            <a:r>
              <a:rPr lang="en-US" dirty="0" err="1">
                <a:solidFill>
                  <a:srgbClr val="262626"/>
                </a:solidFill>
              </a:rPr>
              <a:t>naplnil</a:t>
            </a:r>
            <a:r>
              <a:rPr lang="en-US" dirty="0">
                <a:solidFill>
                  <a:srgbClr val="262626"/>
                </a:solidFill>
              </a:rPr>
              <a:t>. To </a:t>
            </a:r>
            <a:r>
              <a:rPr lang="en-US" dirty="0" err="1">
                <a:solidFill>
                  <a:srgbClr val="262626"/>
                </a:solidFill>
              </a:rPr>
              <a:t>nie</a:t>
            </a:r>
            <a:r>
              <a:rPr lang="en-US" dirty="0">
                <a:solidFill>
                  <a:srgbClr val="262626"/>
                </a:solidFill>
              </a:rPr>
              <a:t> </a:t>
            </a:r>
            <a:r>
              <a:rPr lang="en-US" dirty="0" err="1">
                <a:solidFill>
                  <a:srgbClr val="262626"/>
                </a:solidFill>
              </a:rPr>
              <a:t>je</a:t>
            </a:r>
            <a:r>
              <a:rPr lang="en-US" dirty="0">
                <a:solidFill>
                  <a:srgbClr val="262626"/>
                </a:solidFill>
              </a:rPr>
              <a:t> </a:t>
            </a:r>
            <a:r>
              <a:rPr lang="en-US" dirty="0" err="1">
                <a:solidFill>
                  <a:srgbClr val="262626"/>
                </a:solidFill>
              </a:rPr>
              <a:t>preukázané</a:t>
            </a:r>
            <a:r>
              <a:rPr lang="en-US" dirty="0">
                <a:solidFill>
                  <a:srgbClr val="262626"/>
                </a:solidFill>
              </a:rPr>
              <a:t> </a:t>
            </a:r>
            <a:r>
              <a:rPr lang="en-US" dirty="0" err="1">
                <a:solidFill>
                  <a:srgbClr val="262626"/>
                </a:solidFill>
              </a:rPr>
              <a:t>len</a:t>
            </a:r>
            <a:r>
              <a:rPr lang="en-US" dirty="0">
                <a:solidFill>
                  <a:srgbClr val="262626"/>
                </a:solidFill>
              </a:rPr>
              <a:t> </a:t>
            </a:r>
            <a:r>
              <a:rPr lang="en-US" dirty="0" err="1">
                <a:solidFill>
                  <a:srgbClr val="262626"/>
                </a:solidFill>
              </a:rPr>
              <a:t>slovami</a:t>
            </a:r>
            <a:r>
              <a:rPr lang="en-US" dirty="0">
                <a:solidFill>
                  <a:srgbClr val="262626"/>
                </a:solidFill>
              </a:rPr>
              <a:t> </a:t>
            </a:r>
            <a:r>
              <a:rPr lang="en-US" dirty="0" err="1">
                <a:solidFill>
                  <a:srgbClr val="262626"/>
                </a:solidFill>
              </a:rPr>
              <a:t>Pána</a:t>
            </a:r>
            <a:r>
              <a:rPr lang="en-US" dirty="0">
                <a:solidFill>
                  <a:srgbClr val="262626"/>
                </a:solidFill>
              </a:rPr>
              <a:t>, ale </a:t>
            </a:r>
            <a:r>
              <a:rPr lang="en-US" dirty="0" err="1">
                <a:solidFill>
                  <a:srgbClr val="262626"/>
                </a:solidFill>
              </a:rPr>
              <a:t>aj</a:t>
            </a:r>
            <a:r>
              <a:rPr lang="en-US" dirty="0">
                <a:solidFill>
                  <a:srgbClr val="262626"/>
                </a:solidFill>
              </a:rPr>
              <a:t> </a:t>
            </a:r>
            <a:r>
              <a:rPr lang="en-US" dirty="0" err="1">
                <a:solidFill>
                  <a:srgbClr val="262626"/>
                </a:solidFill>
              </a:rPr>
              <a:t>našou</a:t>
            </a:r>
            <a:r>
              <a:rPr lang="en-US" dirty="0">
                <a:solidFill>
                  <a:srgbClr val="262626"/>
                </a:solidFill>
              </a:rPr>
              <a:t> </a:t>
            </a:r>
            <a:r>
              <a:rPr lang="en-US" dirty="0" err="1">
                <a:solidFill>
                  <a:srgbClr val="262626"/>
                </a:solidFill>
              </a:rPr>
              <a:t>vlastnou</a:t>
            </a:r>
            <a:r>
              <a:rPr lang="en-US" dirty="0">
                <a:solidFill>
                  <a:srgbClr val="262626"/>
                </a:solidFill>
              </a:rPr>
              <a:t> </a:t>
            </a:r>
            <a:r>
              <a:rPr lang="en-US" dirty="0" err="1">
                <a:solidFill>
                  <a:srgbClr val="262626"/>
                </a:solidFill>
              </a:rPr>
              <a:t>skúsenosťou</a:t>
            </a:r>
            <a:r>
              <a:rPr lang="en-US" dirty="0">
                <a:solidFill>
                  <a:srgbClr val="262626"/>
                </a:solidFill>
              </a:rPr>
              <a:t>. </a:t>
            </a:r>
            <a:r>
              <a:rPr lang="en-US" dirty="0" err="1">
                <a:solidFill>
                  <a:srgbClr val="262626"/>
                </a:solidFill>
              </a:rPr>
              <a:t>Zoberte</a:t>
            </a:r>
            <a:r>
              <a:rPr lang="en-US" dirty="0">
                <a:solidFill>
                  <a:srgbClr val="262626"/>
                </a:solidFill>
              </a:rPr>
              <a:t> </a:t>
            </a:r>
            <a:r>
              <a:rPr lang="en-US" dirty="0" err="1">
                <a:solidFill>
                  <a:srgbClr val="262626"/>
                </a:solidFill>
              </a:rPr>
              <a:t>si</a:t>
            </a:r>
            <a:r>
              <a:rPr lang="en-US" dirty="0">
                <a:solidFill>
                  <a:srgbClr val="262626"/>
                </a:solidFill>
              </a:rPr>
              <a:t> </a:t>
            </a:r>
            <a:r>
              <a:rPr lang="en-US" dirty="0" err="1">
                <a:solidFill>
                  <a:srgbClr val="262626"/>
                </a:solidFill>
              </a:rPr>
              <a:t>hocijakého</a:t>
            </a:r>
            <a:r>
              <a:rPr lang="en-US" dirty="0">
                <a:solidFill>
                  <a:srgbClr val="262626"/>
                </a:solidFill>
              </a:rPr>
              <a:t> </a:t>
            </a:r>
            <a:r>
              <a:rPr lang="en-US" dirty="0" err="1">
                <a:solidFill>
                  <a:srgbClr val="262626"/>
                </a:solidFill>
              </a:rPr>
              <a:t>spravodlivého</a:t>
            </a:r>
            <a:r>
              <a:rPr lang="en-US" dirty="0">
                <a:solidFill>
                  <a:srgbClr val="262626"/>
                </a:solidFill>
              </a:rPr>
              <a:t> </a:t>
            </a:r>
            <a:r>
              <a:rPr lang="en-US" dirty="0" err="1">
                <a:solidFill>
                  <a:srgbClr val="262626"/>
                </a:solidFill>
              </a:rPr>
              <a:t>muža</a:t>
            </a:r>
            <a:r>
              <a:rPr lang="en-US" dirty="0">
                <a:solidFill>
                  <a:srgbClr val="262626"/>
                </a:solidFill>
              </a:rPr>
              <a:t>, </a:t>
            </a:r>
            <a:r>
              <a:rPr lang="en-US" dirty="0" err="1">
                <a:solidFill>
                  <a:srgbClr val="262626"/>
                </a:solidFill>
              </a:rPr>
              <a:t>či</a:t>
            </a:r>
            <a:r>
              <a:rPr lang="en-US" dirty="0">
                <a:solidFill>
                  <a:srgbClr val="262626"/>
                </a:solidFill>
              </a:rPr>
              <a:t> </a:t>
            </a:r>
            <a:r>
              <a:rPr lang="en-US" dirty="0" err="1">
                <a:solidFill>
                  <a:srgbClr val="262626"/>
                </a:solidFill>
              </a:rPr>
              <a:t>ženu</a:t>
            </a:r>
            <a:r>
              <a:rPr lang="en-US" dirty="0">
                <a:solidFill>
                  <a:srgbClr val="262626"/>
                </a:solidFill>
              </a:rPr>
              <a:t>: </a:t>
            </a:r>
            <a:r>
              <a:rPr lang="en-US" dirty="0" err="1">
                <a:solidFill>
                  <a:srgbClr val="262626"/>
                </a:solidFill>
              </a:rPr>
              <a:t>bude</a:t>
            </a:r>
            <a:r>
              <a:rPr lang="en-US" dirty="0">
                <a:solidFill>
                  <a:srgbClr val="262626"/>
                </a:solidFill>
              </a:rPr>
              <a:t> </a:t>
            </a:r>
            <a:r>
              <a:rPr lang="en-US" dirty="0" err="1">
                <a:solidFill>
                  <a:srgbClr val="262626"/>
                </a:solidFill>
              </a:rPr>
              <a:t>sa</a:t>
            </a:r>
            <a:r>
              <a:rPr lang="en-US" dirty="0">
                <a:solidFill>
                  <a:srgbClr val="262626"/>
                </a:solidFill>
              </a:rPr>
              <a:t> </a:t>
            </a:r>
            <a:r>
              <a:rPr lang="en-US" dirty="0" err="1">
                <a:solidFill>
                  <a:srgbClr val="262626"/>
                </a:solidFill>
              </a:rPr>
              <a:t>správať</a:t>
            </a:r>
            <a:r>
              <a:rPr lang="en-US" dirty="0">
                <a:solidFill>
                  <a:srgbClr val="262626"/>
                </a:solidFill>
              </a:rPr>
              <a:t> </a:t>
            </a:r>
            <a:r>
              <a:rPr lang="en-US" dirty="0" err="1">
                <a:solidFill>
                  <a:srgbClr val="262626"/>
                </a:solidFill>
              </a:rPr>
              <a:t>prirodzene</a:t>
            </a:r>
            <a:r>
              <a:rPr lang="en-US" dirty="0">
                <a:solidFill>
                  <a:srgbClr val="262626"/>
                </a:solidFill>
              </a:rPr>
              <a:t> </a:t>
            </a:r>
            <a:r>
              <a:rPr lang="en-US" dirty="0" err="1">
                <a:solidFill>
                  <a:srgbClr val="262626"/>
                </a:solidFill>
              </a:rPr>
              <a:t>veľmi</a:t>
            </a:r>
            <a:r>
              <a:rPr lang="en-US" dirty="0">
                <a:solidFill>
                  <a:srgbClr val="262626"/>
                </a:solidFill>
              </a:rPr>
              <a:t> milo k </a:t>
            </a:r>
            <a:r>
              <a:rPr lang="en-US" dirty="0" err="1">
                <a:solidFill>
                  <a:srgbClr val="262626"/>
                </a:solidFill>
              </a:rPr>
              <a:t>tým</a:t>
            </a:r>
            <a:r>
              <a:rPr lang="en-US" dirty="0">
                <a:solidFill>
                  <a:srgbClr val="262626"/>
                </a:solidFill>
              </a:rPr>
              <a:t>, </a:t>
            </a:r>
            <a:r>
              <a:rPr lang="en-US" dirty="0" err="1">
                <a:solidFill>
                  <a:srgbClr val="262626"/>
                </a:solidFill>
              </a:rPr>
              <a:t>ktorí</a:t>
            </a:r>
            <a:r>
              <a:rPr lang="en-US" dirty="0">
                <a:solidFill>
                  <a:srgbClr val="262626"/>
                </a:solidFill>
              </a:rPr>
              <a:t> ho </a:t>
            </a:r>
            <a:r>
              <a:rPr lang="en-US" dirty="0" err="1">
                <a:solidFill>
                  <a:srgbClr val="262626"/>
                </a:solidFill>
              </a:rPr>
              <a:t>neprovokujú</a:t>
            </a:r>
            <a:r>
              <a:rPr lang="en-US" dirty="0">
                <a:solidFill>
                  <a:srgbClr val="262626"/>
                </a:solidFill>
              </a:rPr>
              <a:t>; ale </a:t>
            </a:r>
            <a:r>
              <a:rPr lang="en-US" dirty="0" err="1">
                <a:solidFill>
                  <a:srgbClr val="262626"/>
                </a:solidFill>
              </a:rPr>
              <a:t>ke</a:t>
            </a:r>
            <a:r>
              <a:rPr lang="sk-SK" dirty="0">
                <a:solidFill>
                  <a:srgbClr val="262626"/>
                </a:solidFill>
              </a:rPr>
              <a:t>ď</a:t>
            </a:r>
            <a:r>
              <a:rPr lang="en-US" dirty="0">
                <a:solidFill>
                  <a:srgbClr val="262626"/>
                </a:solidFill>
              </a:rPr>
              <a:t> </a:t>
            </a:r>
            <a:r>
              <a:rPr lang="en-US" dirty="0" err="1">
                <a:solidFill>
                  <a:srgbClr val="262626"/>
                </a:solidFill>
              </a:rPr>
              <a:t>niekto</a:t>
            </a:r>
            <a:r>
              <a:rPr lang="en-US" dirty="0">
                <a:solidFill>
                  <a:srgbClr val="262626"/>
                </a:solidFill>
              </a:rPr>
              <a:t> </a:t>
            </a:r>
            <a:r>
              <a:rPr lang="en-US" dirty="0" err="1">
                <a:solidFill>
                  <a:srgbClr val="262626"/>
                </a:solidFill>
              </a:rPr>
              <a:t>vyriekne</a:t>
            </a:r>
            <a:r>
              <a:rPr lang="en-US" dirty="0">
                <a:solidFill>
                  <a:srgbClr val="262626"/>
                </a:solidFill>
              </a:rPr>
              <a:t> </a:t>
            </a:r>
            <a:r>
              <a:rPr lang="en-US" dirty="0" err="1">
                <a:solidFill>
                  <a:srgbClr val="262626"/>
                </a:solidFill>
              </a:rPr>
              <a:t>len</a:t>
            </a:r>
            <a:r>
              <a:rPr lang="en-US" dirty="0">
                <a:solidFill>
                  <a:srgbClr val="262626"/>
                </a:solidFill>
              </a:rPr>
              <a:t> </a:t>
            </a:r>
            <a:r>
              <a:rPr lang="en-US" dirty="0" err="1">
                <a:solidFill>
                  <a:srgbClr val="262626"/>
                </a:solidFill>
              </a:rPr>
              <a:t>maličkú</a:t>
            </a:r>
            <a:r>
              <a:rPr lang="en-US" dirty="0">
                <a:solidFill>
                  <a:srgbClr val="262626"/>
                </a:solidFill>
              </a:rPr>
              <a:t> </a:t>
            </a:r>
            <a:r>
              <a:rPr lang="en-US" dirty="0" err="1">
                <a:solidFill>
                  <a:srgbClr val="262626"/>
                </a:solidFill>
              </a:rPr>
              <a:t>urážku</a:t>
            </a:r>
            <a:r>
              <a:rPr lang="en-US" dirty="0">
                <a:solidFill>
                  <a:srgbClr val="262626"/>
                </a:solidFill>
              </a:rPr>
              <a:t>, </a:t>
            </a:r>
            <a:r>
              <a:rPr lang="en-US" dirty="0" err="1">
                <a:solidFill>
                  <a:srgbClr val="262626"/>
                </a:solidFill>
              </a:rPr>
              <a:t>okamžite</a:t>
            </a:r>
            <a:r>
              <a:rPr lang="en-US" dirty="0">
                <a:solidFill>
                  <a:srgbClr val="262626"/>
                </a:solidFill>
              </a:rPr>
              <a:t> </a:t>
            </a:r>
            <a:r>
              <a:rPr lang="en-US" dirty="0" err="1">
                <a:solidFill>
                  <a:srgbClr val="262626"/>
                </a:solidFill>
              </a:rPr>
              <a:t>vzplanie</a:t>
            </a:r>
            <a:r>
              <a:rPr lang="en-US" dirty="0">
                <a:solidFill>
                  <a:srgbClr val="262626"/>
                </a:solidFill>
              </a:rPr>
              <a:t> </a:t>
            </a:r>
            <a:r>
              <a:rPr lang="en-US" dirty="0" err="1">
                <a:solidFill>
                  <a:srgbClr val="262626"/>
                </a:solidFill>
              </a:rPr>
              <a:t>hnevom</a:t>
            </a:r>
            <a:r>
              <a:rPr lang="en-US" dirty="0">
                <a:solidFill>
                  <a:srgbClr val="262626"/>
                </a:solidFill>
              </a:rPr>
              <a:t>.... </a:t>
            </a:r>
            <a:r>
              <a:rPr lang="en-US" dirty="0" err="1">
                <a:solidFill>
                  <a:srgbClr val="262626"/>
                </a:solidFill>
              </a:rPr>
              <a:t>Ak</a:t>
            </a:r>
            <a:r>
              <a:rPr lang="en-US" dirty="0">
                <a:solidFill>
                  <a:srgbClr val="262626"/>
                </a:solidFill>
              </a:rPr>
              <a:t> </a:t>
            </a:r>
            <a:r>
              <a:rPr lang="en-US" dirty="0" err="1">
                <a:solidFill>
                  <a:srgbClr val="262626"/>
                </a:solidFill>
              </a:rPr>
              <a:t>už</a:t>
            </a:r>
            <a:r>
              <a:rPr lang="en-US" dirty="0">
                <a:solidFill>
                  <a:srgbClr val="262626"/>
                </a:solidFill>
              </a:rPr>
              <a:t> </a:t>
            </a:r>
            <a:r>
              <a:rPr lang="en-US" dirty="0" err="1">
                <a:solidFill>
                  <a:srgbClr val="262626"/>
                </a:solidFill>
              </a:rPr>
              <a:t>nie</a:t>
            </a:r>
            <a:r>
              <a:rPr lang="en-US" dirty="0">
                <a:solidFill>
                  <a:srgbClr val="262626"/>
                </a:solidFill>
              </a:rPr>
              <a:t> </a:t>
            </a:r>
            <a:r>
              <a:rPr lang="en-US" dirty="0" err="1">
                <a:solidFill>
                  <a:srgbClr val="262626"/>
                </a:solidFill>
              </a:rPr>
              <a:t>proti</a:t>
            </a:r>
            <a:r>
              <a:rPr lang="en-US" dirty="0">
                <a:solidFill>
                  <a:srgbClr val="262626"/>
                </a:solidFill>
              </a:rPr>
              <a:t> </a:t>
            </a:r>
            <a:r>
              <a:rPr lang="en-US" dirty="0" err="1">
                <a:solidFill>
                  <a:srgbClr val="262626"/>
                </a:solidFill>
              </a:rPr>
              <a:t>priateľom</a:t>
            </a:r>
            <a:r>
              <a:rPr lang="en-US" dirty="0">
                <a:solidFill>
                  <a:srgbClr val="262626"/>
                </a:solidFill>
              </a:rPr>
              <a:t>, </a:t>
            </a:r>
            <a:r>
              <a:rPr lang="en-US" dirty="0" err="1">
                <a:solidFill>
                  <a:srgbClr val="262626"/>
                </a:solidFill>
              </a:rPr>
              <a:t>tak</a:t>
            </a:r>
            <a:r>
              <a:rPr lang="en-US" dirty="0">
                <a:solidFill>
                  <a:srgbClr val="262626"/>
                </a:solidFill>
              </a:rPr>
              <a:t> </a:t>
            </a:r>
            <a:r>
              <a:rPr lang="en-US" dirty="0" err="1">
                <a:solidFill>
                  <a:srgbClr val="262626"/>
                </a:solidFill>
              </a:rPr>
              <a:t>určite</a:t>
            </a:r>
            <a:r>
              <a:rPr lang="en-US" dirty="0">
                <a:solidFill>
                  <a:srgbClr val="262626"/>
                </a:solidFill>
              </a:rPr>
              <a:t> </a:t>
            </a:r>
            <a:r>
              <a:rPr lang="en-US" dirty="0" err="1">
                <a:solidFill>
                  <a:srgbClr val="262626"/>
                </a:solidFill>
              </a:rPr>
              <a:t>proti</a:t>
            </a:r>
            <a:r>
              <a:rPr lang="en-US" dirty="0">
                <a:solidFill>
                  <a:srgbClr val="262626"/>
                </a:solidFill>
              </a:rPr>
              <a:t> </a:t>
            </a:r>
            <a:r>
              <a:rPr lang="en-US" dirty="0" err="1">
                <a:solidFill>
                  <a:srgbClr val="262626"/>
                </a:solidFill>
              </a:rPr>
              <a:t>nepriateľom</a:t>
            </a:r>
            <a:r>
              <a:rPr lang="en-US" dirty="0">
                <a:solidFill>
                  <a:srgbClr val="262626"/>
                </a:solidFill>
              </a:rPr>
              <a:t>. </a:t>
            </a:r>
            <a:r>
              <a:rPr lang="en-US" dirty="0" err="1">
                <a:solidFill>
                  <a:srgbClr val="262626"/>
                </a:solidFill>
              </a:rPr>
              <a:t>Telo</a:t>
            </a:r>
            <a:r>
              <a:rPr lang="en-US" dirty="0">
                <a:solidFill>
                  <a:srgbClr val="262626"/>
                </a:solidFill>
              </a:rPr>
              <a:t> a </a:t>
            </a:r>
            <a:r>
              <a:rPr lang="en-US" dirty="0" err="1">
                <a:solidFill>
                  <a:srgbClr val="262626"/>
                </a:solidFill>
              </a:rPr>
              <a:t>krv</a:t>
            </a:r>
            <a:r>
              <a:rPr lang="en-US" dirty="0">
                <a:solidFill>
                  <a:srgbClr val="262626"/>
                </a:solidFill>
              </a:rPr>
              <a:t> </a:t>
            </a:r>
            <a:r>
              <a:rPr lang="en-US" dirty="0" err="1">
                <a:solidFill>
                  <a:srgbClr val="262626"/>
                </a:solidFill>
              </a:rPr>
              <a:t>sa</a:t>
            </a:r>
            <a:r>
              <a:rPr lang="en-US" dirty="0">
                <a:solidFill>
                  <a:srgbClr val="262626"/>
                </a:solidFill>
              </a:rPr>
              <a:t> </a:t>
            </a:r>
            <a:r>
              <a:rPr lang="en-US" dirty="0" err="1">
                <a:solidFill>
                  <a:srgbClr val="262626"/>
                </a:solidFill>
              </a:rPr>
              <a:t>nikdy</a:t>
            </a:r>
            <a:r>
              <a:rPr lang="en-US" dirty="0">
                <a:solidFill>
                  <a:srgbClr val="262626"/>
                </a:solidFill>
              </a:rPr>
              <a:t> </a:t>
            </a:r>
            <a:r>
              <a:rPr lang="en-US" dirty="0" err="1">
                <a:solidFill>
                  <a:srgbClr val="262626"/>
                </a:solidFill>
              </a:rPr>
              <a:t>nemôžu</a:t>
            </a:r>
            <a:r>
              <a:rPr lang="en-US" dirty="0">
                <a:solidFill>
                  <a:srgbClr val="262626"/>
                </a:solidFill>
              </a:rPr>
              <a:t> </a:t>
            </a:r>
            <a:r>
              <a:rPr lang="en-US" dirty="0" err="1">
                <a:solidFill>
                  <a:srgbClr val="262626"/>
                </a:solidFill>
              </a:rPr>
              <a:t>povzniesť</a:t>
            </a:r>
            <a:r>
              <a:rPr lang="en-US" dirty="0">
                <a:solidFill>
                  <a:srgbClr val="262626"/>
                </a:solidFill>
              </a:rPr>
              <a:t> </a:t>
            </a:r>
            <a:r>
              <a:rPr lang="en-US" dirty="0" err="1">
                <a:solidFill>
                  <a:srgbClr val="262626"/>
                </a:solidFill>
              </a:rPr>
              <a:t>nad</a:t>
            </a:r>
            <a:r>
              <a:rPr lang="en-US" dirty="0">
                <a:solidFill>
                  <a:srgbClr val="262626"/>
                </a:solidFill>
              </a:rPr>
              <a:t> </a:t>
            </a:r>
            <a:r>
              <a:rPr lang="en-US" dirty="0" err="1">
                <a:solidFill>
                  <a:srgbClr val="262626"/>
                </a:solidFill>
              </a:rPr>
              <a:t>tieto</a:t>
            </a:r>
            <a:r>
              <a:rPr lang="en-US" dirty="0">
                <a:solidFill>
                  <a:srgbClr val="262626"/>
                </a:solidFill>
              </a:rPr>
              <a:t> </a:t>
            </a:r>
            <a:r>
              <a:rPr lang="en-US" dirty="0" err="1">
                <a:solidFill>
                  <a:srgbClr val="262626"/>
                </a:solidFill>
              </a:rPr>
              <a:t>slová</a:t>
            </a:r>
            <a:r>
              <a:rPr lang="en-US" dirty="0">
                <a:solidFill>
                  <a:srgbClr val="262626"/>
                </a:solidFill>
              </a:rPr>
              <a:t>.“</a:t>
            </a:r>
          </a:p>
        </p:txBody>
      </p:sp>
    </p:spTree>
    <p:extLst>
      <p:ext uri="{BB962C8B-B14F-4D97-AF65-F5344CB8AC3E}">
        <p14:creationId xmlns:p14="http://schemas.microsoft.com/office/powerpoint/2010/main" val="9344640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l="24649" r="3" b="3"/>
          <a:stretch/>
        </p:blipFill>
        <p:spPr>
          <a:xfrm>
            <a:off x="1412683" y="1410208"/>
            <a:ext cx="3876801" cy="3858780"/>
          </a:xfrm>
          <a:prstGeom prst="rect">
            <a:avLst/>
          </a:prstGeom>
        </p:spPr>
      </p:pic>
      <p:sp>
        <p:nvSpPr>
          <p:cNvPr id="2" name="Nadpis 1"/>
          <p:cNvSpPr>
            <a:spLocks noGrp="1"/>
          </p:cNvSpPr>
          <p:nvPr>
            <p:ph type="title"/>
          </p:nvPr>
        </p:nvSpPr>
        <p:spPr>
          <a:xfrm>
            <a:off x="6094412" y="982132"/>
            <a:ext cx="4802185" cy="1303867"/>
          </a:xfrm>
        </p:spPr>
        <p:txBody>
          <a:bodyPr vert="horz" lIns="91440" tIns="45720" rIns="91440" bIns="45720" rtlCol="0" anchor="ctr">
            <a:normAutofit/>
          </a:bodyPr>
          <a:lstStyle/>
          <a:p>
            <a:pPr>
              <a:lnSpc>
                <a:spcPct val="80000"/>
              </a:lnSpc>
            </a:pPr>
            <a:r>
              <a:rPr lang="en-US" sz="3100"/>
              <a:t>Vlastná interpretácia človeka na roveň učencom a koncilom?</a:t>
            </a:r>
          </a:p>
        </p:txBody>
      </p:sp>
      <p:sp>
        <p:nvSpPr>
          <p:cNvPr id="4" name="Zástupný objekt pre text 3"/>
          <p:cNvSpPr>
            <a:spLocks noGrp="1"/>
          </p:cNvSpPr>
          <p:nvPr>
            <p:ph type="body" sz="half" idx="2"/>
          </p:nvPr>
        </p:nvSpPr>
        <p:spPr>
          <a:xfrm>
            <a:off x="6094412" y="2556932"/>
            <a:ext cx="4802184" cy="3318936"/>
          </a:xfrm>
        </p:spPr>
        <p:txBody>
          <a:bodyPr vert="horz" lIns="91440" tIns="45720" rIns="91440" bIns="45720" rtlCol="0" anchor="t">
            <a:normAutofit/>
          </a:bodyPr>
          <a:lstStyle/>
          <a:p>
            <a:pPr algn="l">
              <a:buFont typeface="Arial"/>
              <a:buChar char="•"/>
            </a:pPr>
            <a:r>
              <a:rPr lang="en-US" dirty="0"/>
              <a:t>Eck a </a:t>
            </a:r>
            <a:r>
              <a:rPr lang="en-US" dirty="0" err="1"/>
              <a:t>nestíha</a:t>
            </a:r>
            <a:r>
              <a:rPr lang="en-US" dirty="0"/>
              <a:t> </a:t>
            </a:r>
            <a:r>
              <a:rPr lang="en-US" dirty="0" err="1"/>
              <a:t>čudovať</a:t>
            </a:r>
            <a:r>
              <a:rPr lang="en-US" dirty="0"/>
              <a:t>: </a:t>
            </a:r>
            <a:endParaRPr lang="sk-SK" dirty="0"/>
          </a:p>
          <a:p>
            <a:pPr algn="just">
              <a:buFont typeface="Arial"/>
              <a:buChar char="•"/>
            </a:pPr>
            <a:r>
              <a:rPr lang="en-US" dirty="0"/>
              <a:t>Toto </a:t>
            </a:r>
            <a:r>
              <a:rPr lang="en-US" dirty="0" err="1"/>
              <a:t>je</a:t>
            </a:r>
            <a:r>
              <a:rPr lang="en-US" dirty="0"/>
              <a:t> </a:t>
            </a:r>
            <a:r>
              <a:rPr lang="en-US" dirty="0" err="1"/>
              <a:t>český</a:t>
            </a:r>
            <a:r>
              <a:rPr lang="en-US" dirty="0"/>
              <a:t> </a:t>
            </a:r>
            <a:r>
              <a:rPr lang="en-US" dirty="0" err="1"/>
              <a:t>vírus</a:t>
            </a:r>
            <a:r>
              <a:rPr lang="en-US" dirty="0"/>
              <a:t>, </a:t>
            </a:r>
            <a:r>
              <a:rPr lang="en-US" dirty="0" err="1"/>
              <a:t>že</a:t>
            </a:r>
            <a:r>
              <a:rPr lang="en-US" dirty="0"/>
              <a:t> </a:t>
            </a:r>
            <a:r>
              <a:rPr lang="en-US" dirty="0" err="1"/>
              <a:t>interpretácia</a:t>
            </a:r>
            <a:r>
              <a:rPr lang="en-US" dirty="0"/>
              <a:t> </a:t>
            </a:r>
            <a:r>
              <a:rPr lang="en-US" dirty="0" err="1"/>
              <a:t>jedného</a:t>
            </a:r>
            <a:r>
              <a:rPr lang="en-US" dirty="0"/>
              <a:t> </a:t>
            </a:r>
            <a:r>
              <a:rPr lang="en-US" dirty="0" err="1"/>
              <a:t>človeka</a:t>
            </a:r>
            <a:r>
              <a:rPr lang="en-US" dirty="0"/>
              <a:t> </a:t>
            </a:r>
            <a:r>
              <a:rPr lang="en-US" dirty="0" err="1"/>
              <a:t>je</a:t>
            </a:r>
            <a:r>
              <a:rPr lang="en-US" dirty="0"/>
              <a:t> </a:t>
            </a:r>
            <a:r>
              <a:rPr lang="en-US" dirty="0" err="1"/>
              <a:t>správnejšia</a:t>
            </a:r>
            <a:r>
              <a:rPr lang="en-US" dirty="0"/>
              <a:t> </a:t>
            </a:r>
            <a:r>
              <a:rPr lang="en-US" dirty="0" err="1"/>
              <a:t>ako</a:t>
            </a:r>
            <a:r>
              <a:rPr lang="en-US" dirty="0"/>
              <a:t> </a:t>
            </a:r>
            <a:r>
              <a:rPr lang="en-US" dirty="0" err="1"/>
              <a:t>učenie</a:t>
            </a:r>
            <a:r>
              <a:rPr lang="en-US" dirty="0"/>
              <a:t> </a:t>
            </a:r>
            <a:r>
              <a:rPr lang="en-US" dirty="0" err="1"/>
              <a:t>všetkých</a:t>
            </a:r>
            <a:r>
              <a:rPr lang="en-US" dirty="0"/>
              <a:t> </a:t>
            </a:r>
            <a:r>
              <a:rPr lang="en-US" dirty="0" err="1"/>
              <a:t>doktorov</a:t>
            </a:r>
            <a:r>
              <a:rPr lang="en-US" dirty="0"/>
              <a:t>, </a:t>
            </a:r>
            <a:r>
              <a:rPr lang="en-US" dirty="0" err="1"/>
              <a:t>koncilov</a:t>
            </a:r>
            <a:r>
              <a:rPr lang="en-US" dirty="0"/>
              <a:t> a </a:t>
            </a:r>
            <a:r>
              <a:rPr lang="en-US" dirty="0" err="1"/>
              <a:t>pápežov</a:t>
            </a:r>
            <a:r>
              <a:rPr lang="en-US" dirty="0"/>
              <a:t>. </a:t>
            </a:r>
            <a:r>
              <a:rPr lang="en-US" dirty="0" err="1"/>
              <a:t>Ak</a:t>
            </a:r>
            <a:r>
              <a:rPr lang="en-US" dirty="0"/>
              <a:t> toto brat Martin </a:t>
            </a:r>
            <a:r>
              <a:rPr lang="en-US" dirty="0" err="1"/>
              <a:t>tvrdí</a:t>
            </a:r>
            <a:r>
              <a:rPr lang="en-US" dirty="0"/>
              <a:t>, </a:t>
            </a:r>
            <a:r>
              <a:rPr lang="en-US" dirty="0" err="1"/>
              <a:t>potom</a:t>
            </a:r>
            <a:r>
              <a:rPr lang="en-US" dirty="0"/>
              <a:t> </a:t>
            </a:r>
            <a:r>
              <a:rPr lang="en-US" dirty="0" err="1"/>
              <a:t>koncil</a:t>
            </a:r>
            <a:r>
              <a:rPr lang="en-US" dirty="0"/>
              <a:t> </a:t>
            </a:r>
            <a:r>
              <a:rPr lang="en-US" dirty="0" err="1"/>
              <a:t>odpovedá</a:t>
            </a:r>
            <a:r>
              <a:rPr lang="en-US" dirty="0"/>
              <a:t>: </a:t>
            </a:r>
            <a:r>
              <a:rPr lang="en-US" dirty="0" err="1"/>
              <a:t>Nie</a:t>
            </a:r>
            <a:r>
              <a:rPr lang="en-US" dirty="0"/>
              <a:t>, brat Martin to </a:t>
            </a:r>
            <a:r>
              <a:rPr lang="en-US" dirty="0" err="1"/>
              <a:t>správne</a:t>
            </a:r>
            <a:r>
              <a:rPr lang="en-US" dirty="0"/>
              <a:t> </a:t>
            </a:r>
            <a:r>
              <a:rPr lang="en-US" dirty="0" err="1"/>
              <a:t>nepochopil</a:t>
            </a:r>
            <a:r>
              <a:rPr lang="en-US" dirty="0"/>
              <a:t>!“ V </a:t>
            </a:r>
            <a:r>
              <a:rPr lang="en-US" dirty="0" err="1"/>
              <a:t>tomto</a:t>
            </a:r>
            <a:r>
              <a:rPr lang="en-US" dirty="0"/>
              <a:t> </a:t>
            </a:r>
            <a:r>
              <a:rPr lang="en-US" dirty="0" err="1"/>
              <a:t>prípade</a:t>
            </a:r>
            <a:r>
              <a:rPr lang="en-US" dirty="0"/>
              <a:t> ja </a:t>
            </a:r>
            <a:r>
              <a:rPr lang="en-US" dirty="0" err="1"/>
              <a:t>za</a:t>
            </a:r>
            <a:r>
              <a:rPr lang="en-US" dirty="0"/>
              <a:t> </a:t>
            </a:r>
            <a:r>
              <a:rPr lang="en-US" dirty="0" err="1"/>
              <a:t>seba</a:t>
            </a:r>
            <a:r>
              <a:rPr lang="en-US" dirty="0"/>
              <a:t> </a:t>
            </a:r>
            <a:r>
              <a:rPr lang="en-US" dirty="0" err="1"/>
              <a:t>prijmem</a:t>
            </a:r>
            <a:r>
              <a:rPr lang="en-US" dirty="0"/>
              <a:t> </a:t>
            </a:r>
            <a:r>
              <a:rPr lang="en-US" dirty="0" err="1"/>
              <a:t>koncil</a:t>
            </a:r>
            <a:r>
              <a:rPr lang="en-US" dirty="0"/>
              <a:t> a </a:t>
            </a:r>
            <a:r>
              <a:rPr lang="en-US" dirty="0" err="1"/>
              <a:t>nechám</a:t>
            </a:r>
            <a:r>
              <a:rPr lang="en-US" dirty="0"/>
              <a:t> </a:t>
            </a:r>
            <a:r>
              <a:rPr lang="en-US" dirty="0" err="1"/>
              <a:t>brata</a:t>
            </a:r>
            <a:r>
              <a:rPr lang="en-US" dirty="0"/>
              <a:t> </a:t>
            </a:r>
            <a:r>
              <a:rPr lang="en-US" dirty="0" err="1"/>
              <a:t>ísť</a:t>
            </a:r>
            <a:r>
              <a:rPr lang="en-US" dirty="0"/>
              <a:t> </a:t>
            </a:r>
            <a:r>
              <a:rPr lang="en-US" dirty="0" err="1"/>
              <a:t>si</a:t>
            </a:r>
            <a:r>
              <a:rPr lang="en-US" dirty="0"/>
              <a:t> </a:t>
            </a:r>
            <a:r>
              <a:rPr lang="en-US" dirty="0" err="1"/>
              <a:t>po</a:t>
            </a:r>
            <a:r>
              <a:rPr lang="en-US" dirty="0"/>
              <a:t> </a:t>
            </a:r>
            <a:r>
              <a:rPr lang="en-US" dirty="0" err="1"/>
              <a:t>svojom</a:t>
            </a:r>
            <a:r>
              <a:rPr lang="en-US" dirty="0"/>
              <a:t>. </a:t>
            </a:r>
            <a:r>
              <a:rPr lang="en-US" dirty="0" err="1"/>
              <a:t>Inak</a:t>
            </a:r>
            <a:r>
              <a:rPr lang="en-US" dirty="0"/>
              <a:t> by </a:t>
            </a:r>
            <a:r>
              <a:rPr lang="en-US" dirty="0" err="1"/>
              <a:t>boli</a:t>
            </a:r>
            <a:r>
              <a:rPr lang="en-US" dirty="0"/>
              <a:t> </a:t>
            </a:r>
            <a:r>
              <a:rPr lang="en-US" dirty="0" err="1"/>
              <a:t>obnovené</a:t>
            </a:r>
            <a:r>
              <a:rPr lang="en-US" dirty="0"/>
              <a:t> </a:t>
            </a:r>
            <a:r>
              <a:rPr lang="en-US" dirty="0" err="1"/>
              <a:t>všetky</a:t>
            </a:r>
            <a:r>
              <a:rPr lang="en-US" dirty="0"/>
              <a:t> </a:t>
            </a:r>
            <a:r>
              <a:rPr lang="en-US" dirty="0" err="1"/>
              <a:t>herézy</a:t>
            </a:r>
            <a:r>
              <a:rPr lang="en-US" dirty="0"/>
              <a:t>. </a:t>
            </a:r>
            <a:r>
              <a:rPr lang="en-US" dirty="0" err="1"/>
              <a:t>Všetci</a:t>
            </a:r>
            <a:r>
              <a:rPr lang="en-US" dirty="0"/>
              <a:t> </a:t>
            </a:r>
            <a:r>
              <a:rPr lang="en-US" dirty="0" err="1"/>
              <a:t>títo</a:t>
            </a:r>
            <a:r>
              <a:rPr lang="en-US" dirty="0"/>
              <a:t> </a:t>
            </a:r>
            <a:r>
              <a:rPr lang="en-US" dirty="0" err="1"/>
              <a:t>tiež</a:t>
            </a:r>
            <a:r>
              <a:rPr lang="en-US" dirty="0"/>
              <a:t> </a:t>
            </a:r>
            <a:r>
              <a:rPr lang="en-US" dirty="0" err="1"/>
              <a:t>sa</a:t>
            </a:r>
            <a:r>
              <a:rPr lang="en-US" dirty="0"/>
              <a:t> </a:t>
            </a:r>
            <a:r>
              <a:rPr lang="en-US" dirty="0" err="1"/>
              <a:t>odvolávali</a:t>
            </a:r>
            <a:r>
              <a:rPr lang="en-US" dirty="0"/>
              <a:t> </a:t>
            </a:r>
            <a:r>
              <a:rPr lang="en-US" dirty="0" err="1"/>
              <a:t>na</a:t>
            </a:r>
            <a:r>
              <a:rPr lang="en-US" dirty="0"/>
              <a:t> </a:t>
            </a:r>
            <a:r>
              <a:rPr lang="en-US" dirty="0" err="1"/>
              <a:t>Písmo</a:t>
            </a:r>
            <a:r>
              <a:rPr lang="en-US" dirty="0"/>
              <a:t>, </a:t>
            </a:r>
            <a:r>
              <a:rPr lang="en-US" dirty="0" err="1"/>
              <a:t>verili</a:t>
            </a:r>
            <a:r>
              <a:rPr lang="en-US" dirty="0"/>
              <a:t>, </a:t>
            </a:r>
            <a:r>
              <a:rPr lang="en-US" dirty="0" err="1"/>
              <a:t>že</a:t>
            </a:r>
            <a:r>
              <a:rPr lang="en-US" dirty="0"/>
              <a:t> </a:t>
            </a:r>
            <a:r>
              <a:rPr lang="en-US" dirty="0" err="1"/>
              <a:t>ich</a:t>
            </a:r>
            <a:r>
              <a:rPr lang="en-US" dirty="0"/>
              <a:t> </a:t>
            </a:r>
            <a:r>
              <a:rPr lang="en-US" dirty="0" err="1"/>
              <a:t>výklad</a:t>
            </a:r>
            <a:r>
              <a:rPr lang="en-US" dirty="0"/>
              <a:t> </a:t>
            </a:r>
            <a:r>
              <a:rPr lang="en-US" dirty="0" err="1"/>
              <a:t>je</a:t>
            </a:r>
            <a:r>
              <a:rPr lang="en-US" dirty="0"/>
              <a:t> ten </a:t>
            </a:r>
            <a:r>
              <a:rPr lang="en-US" dirty="0" err="1"/>
              <a:t>jediný</a:t>
            </a:r>
            <a:r>
              <a:rPr lang="en-US" dirty="0"/>
              <a:t> </a:t>
            </a:r>
            <a:r>
              <a:rPr lang="en-US" dirty="0" err="1"/>
              <a:t>správny</a:t>
            </a:r>
            <a:r>
              <a:rPr lang="en-US" dirty="0"/>
              <a:t> a </a:t>
            </a:r>
            <a:r>
              <a:rPr lang="en-US" dirty="0" err="1"/>
              <a:t>pápež</a:t>
            </a:r>
            <a:r>
              <a:rPr lang="en-US" dirty="0"/>
              <a:t> a </a:t>
            </a:r>
            <a:r>
              <a:rPr lang="en-US" dirty="0" err="1"/>
              <a:t>koncily</a:t>
            </a:r>
            <a:r>
              <a:rPr lang="en-US" dirty="0"/>
              <a:t> </a:t>
            </a:r>
            <a:r>
              <a:rPr lang="en-US" dirty="0" err="1"/>
              <a:t>sú</a:t>
            </a:r>
            <a:r>
              <a:rPr lang="en-US" dirty="0"/>
              <a:t> v </a:t>
            </a:r>
            <a:r>
              <a:rPr lang="en-US" dirty="0" err="1"/>
              <a:t>omyle</a:t>
            </a:r>
            <a:r>
              <a:rPr lang="en-US" dirty="0"/>
              <a:t>., </a:t>
            </a:r>
            <a:r>
              <a:rPr lang="en-US" dirty="0" err="1"/>
              <a:t>tak</a:t>
            </a:r>
            <a:r>
              <a:rPr lang="en-US" dirty="0"/>
              <a:t> </a:t>
            </a:r>
            <a:r>
              <a:rPr lang="en-US" dirty="0" err="1"/>
              <a:t>isto</a:t>
            </a:r>
            <a:r>
              <a:rPr lang="en-US" dirty="0"/>
              <a:t> </a:t>
            </a:r>
            <a:r>
              <a:rPr lang="en-US" dirty="0" err="1"/>
              <a:t>ako</a:t>
            </a:r>
            <a:r>
              <a:rPr lang="en-US" dirty="0"/>
              <a:t> to </a:t>
            </a:r>
            <a:r>
              <a:rPr lang="en-US" dirty="0" err="1"/>
              <a:t>tvrdí</a:t>
            </a:r>
            <a:r>
              <a:rPr lang="en-US" dirty="0"/>
              <a:t> </a:t>
            </a:r>
            <a:r>
              <a:rPr lang="en-US" dirty="0" err="1"/>
              <a:t>teraz</a:t>
            </a:r>
            <a:r>
              <a:rPr lang="en-US" dirty="0"/>
              <a:t> Luther... </a:t>
            </a:r>
            <a:r>
              <a:rPr lang="en-US" dirty="0" err="1"/>
              <a:t>Ak</a:t>
            </a:r>
            <a:r>
              <a:rPr lang="en-US" dirty="0"/>
              <a:t> </a:t>
            </a:r>
            <a:r>
              <a:rPr lang="en-US" dirty="0" err="1"/>
              <a:t>uznáš</a:t>
            </a:r>
            <a:r>
              <a:rPr lang="en-US" dirty="0"/>
              <a:t>, </a:t>
            </a:r>
            <a:r>
              <a:rPr lang="en-US" dirty="0" err="1"/>
              <a:t>že</a:t>
            </a:r>
            <a:r>
              <a:rPr lang="en-US" dirty="0"/>
              <a:t> </a:t>
            </a:r>
            <a:r>
              <a:rPr lang="en-US" dirty="0" err="1"/>
              <a:t>riadne</a:t>
            </a:r>
            <a:r>
              <a:rPr lang="en-US" dirty="0"/>
              <a:t> </a:t>
            </a:r>
            <a:r>
              <a:rPr lang="en-US" dirty="0" err="1"/>
              <a:t>zvolaný</a:t>
            </a:r>
            <a:r>
              <a:rPr lang="en-US" dirty="0"/>
              <a:t> </a:t>
            </a:r>
            <a:r>
              <a:rPr lang="en-US" dirty="0" err="1"/>
              <a:t>koncil</a:t>
            </a:r>
            <a:r>
              <a:rPr lang="en-US" dirty="0"/>
              <a:t> v </a:t>
            </a:r>
            <a:r>
              <a:rPr lang="en-US" dirty="0" err="1"/>
              <a:t>Konstanzi</a:t>
            </a:r>
            <a:r>
              <a:rPr lang="en-US" dirty="0"/>
              <a:t> </a:t>
            </a:r>
            <a:r>
              <a:rPr lang="en-US" dirty="0" err="1"/>
              <a:t>sa</a:t>
            </a:r>
            <a:r>
              <a:rPr lang="en-US" dirty="0"/>
              <a:t> </a:t>
            </a:r>
            <a:r>
              <a:rPr lang="en-US" dirty="0" err="1"/>
              <a:t>mýlil</a:t>
            </a:r>
            <a:r>
              <a:rPr lang="en-US" dirty="0"/>
              <a:t>, </a:t>
            </a:r>
            <a:r>
              <a:rPr lang="en-US" dirty="0" err="1"/>
              <a:t>buď</a:t>
            </a:r>
            <a:r>
              <a:rPr lang="en-US" dirty="0"/>
              <a:t> pre </a:t>
            </a:r>
            <a:r>
              <a:rPr lang="en-US" dirty="0" err="1"/>
              <a:t>mńa</a:t>
            </a:r>
            <a:r>
              <a:rPr lang="en-US" dirty="0"/>
              <a:t> </a:t>
            </a:r>
            <a:r>
              <a:rPr lang="en-US" dirty="0" err="1"/>
              <a:t>pohanom</a:t>
            </a:r>
            <a:r>
              <a:rPr lang="en-US" dirty="0"/>
              <a:t> a </a:t>
            </a:r>
            <a:r>
              <a:rPr lang="en-US" dirty="0" err="1"/>
              <a:t>publikánom</a:t>
            </a:r>
            <a:r>
              <a:rPr lang="en-US" dirty="0"/>
              <a:t>“</a:t>
            </a:r>
          </a:p>
        </p:txBody>
      </p:sp>
    </p:spTree>
    <p:extLst>
      <p:ext uri="{BB962C8B-B14F-4D97-AF65-F5344CB8AC3E}">
        <p14:creationId xmlns:p14="http://schemas.microsoft.com/office/powerpoint/2010/main" val="22273906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a:blip r:embed="rId5"/>
          <a:stretch>
            <a:fillRect/>
          </a:stretch>
        </p:blipFill>
        <p:spPr>
          <a:xfrm>
            <a:off x="1412683" y="1713646"/>
            <a:ext cx="5278777" cy="3251904"/>
          </a:xfrm>
          <a:prstGeom prst="rect">
            <a:avLst/>
          </a:prstGeom>
        </p:spPr>
      </p:pic>
      <p:sp>
        <p:nvSpPr>
          <p:cNvPr id="2" name="Nadpis 1"/>
          <p:cNvSpPr>
            <a:spLocks noGrp="1"/>
          </p:cNvSpPr>
          <p:nvPr>
            <p:ph type="title"/>
          </p:nvPr>
        </p:nvSpPr>
        <p:spPr>
          <a:xfrm>
            <a:off x="7535825" y="982132"/>
            <a:ext cx="3360772" cy="1303867"/>
          </a:xfrm>
        </p:spPr>
        <p:txBody>
          <a:bodyPr vert="horz" lIns="91440" tIns="45720" rIns="91440" bIns="45720" rtlCol="0" anchor="ctr">
            <a:normAutofit fontScale="90000"/>
          </a:bodyPr>
          <a:lstStyle/>
          <a:p>
            <a:pPr>
              <a:lnSpc>
                <a:spcPct val="80000"/>
              </a:lnSpc>
            </a:pPr>
            <a:r>
              <a:rPr lang="en-US" sz="3200" dirty="0" err="1">
                <a:solidFill>
                  <a:srgbClr val="262626"/>
                </a:solidFill>
              </a:rPr>
              <a:t>Debata</a:t>
            </a:r>
            <a:r>
              <a:rPr lang="en-US" sz="3200" dirty="0">
                <a:solidFill>
                  <a:srgbClr val="262626"/>
                </a:solidFill>
              </a:rPr>
              <a:t> o </a:t>
            </a:r>
            <a:r>
              <a:rPr lang="en-US" sz="3200" dirty="0" err="1">
                <a:solidFill>
                  <a:srgbClr val="262626"/>
                </a:solidFill>
              </a:rPr>
              <a:t>očistci</a:t>
            </a:r>
            <a:br>
              <a:rPr lang="sk-SK" sz="3200" dirty="0">
                <a:solidFill>
                  <a:srgbClr val="262626"/>
                </a:solidFill>
              </a:rPr>
            </a:br>
            <a:br>
              <a:rPr lang="en-US" sz="1800" dirty="0">
                <a:solidFill>
                  <a:srgbClr val="262626"/>
                </a:solidFill>
              </a:rPr>
            </a:br>
            <a:r>
              <a:rPr lang="en-US" sz="1800" dirty="0">
                <a:solidFill>
                  <a:srgbClr val="262626"/>
                </a:solidFill>
              </a:rPr>
              <a:t>II. </a:t>
            </a:r>
            <a:r>
              <a:rPr lang="en-US" sz="1800" dirty="0" err="1">
                <a:solidFill>
                  <a:srgbClr val="262626"/>
                </a:solidFill>
              </a:rPr>
              <a:t>Makab</a:t>
            </a:r>
            <a:r>
              <a:rPr lang="en-US" sz="1800" dirty="0">
                <a:solidFill>
                  <a:srgbClr val="262626"/>
                </a:solidFill>
              </a:rPr>
              <a:t> 12:45: „Proto dal </a:t>
            </a:r>
            <a:r>
              <a:rPr lang="en-US" sz="1800" dirty="0" err="1">
                <a:solidFill>
                  <a:srgbClr val="262626"/>
                </a:solidFill>
              </a:rPr>
              <a:t>přinést</a:t>
            </a:r>
            <a:r>
              <a:rPr lang="en-US" sz="1800" dirty="0">
                <a:solidFill>
                  <a:srgbClr val="262626"/>
                </a:solidFill>
              </a:rPr>
              <a:t> </a:t>
            </a:r>
            <a:r>
              <a:rPr lang="en-US" sz="1800" dirty="0" err="1">
                <a:solidFill>
                  <a:srgbClr val="262626"/>
                </a:solidFill>
              </a:rPr>
              <a:t>smí</a:t>
            </a:r>
            <a:r>
              <a:rPr lang="sk-SK" sz="1800" dirty="0">
                <a:solidFill>
                  <a:srgbClr val="262626"/>
                </a:solidFill>
              </a:rPr>
              <a:t>ř</a:t>
            </a:r>
            <a:r>
              <a:rPr lang="en-US" sz="1800" dirty="0" err="1">
                <a:solidFill>
                  <a:srgbClr val="262626"/>
                </a:solidFill>
              </a:rPr>
              <a:t>ící</a:t>
            </a:r>
            <a:r>
              <a:rPr lang="en-US" sz="1800" dirty="0">
                <a:solidFill>
                  <a:srgbClr val="262626"/>
                </a:solidFill>
              </a:rPr>
              <a:t> </a:t>
            </a:r>
            <a:r>
              <a:rPr lang="en-US" sz="1800" dirty="0" err="1">
                <a:solidFill>
                  <a:srgbClr val="262626"/>
                </a:solidFill>
              </a:rPr>
              <a:t>ob</a:t>
            </a:r>
            <a:r>
              <a:rPr lang="sk-SK" sz="1800" dirty="0">
                <a:solidFill>
                  <a:srgbClr val="262626"/>
                </a:solidFill>
              </a:rPr>
              <a:t>ě</a:t>
            </a:r>
            <a:r>
              <a:rPr lang="en-US" sz="1800" dirty="0" err="1">
                <a:solidFill>
                  <a:srgbClr val="262626"/>
                </a:solidFill>
              </a:rPr>
              <a:t>ti</a:t>
            </a:r>
            <a:r>
              <a:rPr lang="en-US" sz="1800" dirty="0">
                <a:solidFill>
                  <a:srgbClr val="262626"/>
                </a:solidFill>
              </a:rPr>
              <a:t> </a:t>
            </a:r>
            <a:r>
              <a:rPr lang="en-US" sz="1800" dirty="0" err="1">
                <a:solidFill>
                  <a:srgbClr val="262626"/>
                </a:solidFill>
              </a:rPr>
              <a:t>za</a:t>
            </a:r>
            <a:r>
              <a:rPr lang="en-US" sz="1800" dirty="0">
                <a:solidFill>
                  <a:srgbClr val="262626"/>
                </a:solidFill>
              </a:rPr>
              <a:t> </a:t>
            </a:r>
            <a:r>
              <a:rPr lang="en-US" sz="1800" dirty="0" err="1">
                <a:solidFill>
                  <a:srgbClr val="262626"/>
                </a:solidFill>
              </a:rPr>
              <a:t>mrtvé</a:t>
            </a:r>
            <a:r>
              <a:rPr lang="en-US" sz="1800" dirty="0">
                <a:solidFill>
                  <a:srgbClr val="262626"/>
                </a:solidFill>
              </a:rPr>
              <a:t>, aby </a:t>
            </a:r>
            <a:r>
              <a:rPr lang="en-US" sz="1800" dirty="0" err="1">
                <a:solidFill>
                  <a:srgbClr val="262626"/>
                </a:solidFill>
              </a:rPr>
              <a:t>jim</a:t>
            </a:r>
            <a:r>
              <a:rPr lang="en-US" sz="1800" dirty="0">
                <a:solidFill>
                  <a:srgbClr val="262626"/>
                </a:solidFill>
              </a:rPr>
              <a:t> </a:t>
            </a:r>
            <a:r>
              <a:rPr lang="en-US" sz="1800" dirty="0" err="1">
                <a:solidFill>
                  <a:srgbClr val="262626"/>
                </a:solidFill>
              </a:rPr>
              <a:t>byly</a:t>
            </a:r>
            <a:r>
              <a:rPr lang="en-US" sz="1800" dirty="0">
                <a:solidFill>
                  <a:srgbClr val="262626"/>
                </a:solidFill>
              </a:rPr>
              <a:t> </a:t>
            </a:r>
            <a:r>
              <a:rPr lang="en-US" sz="1800" dirty="0" err="1">
                <a:solidFill>
                  <a:srgbClr val="262626"/>
                </a:solidFill>
              </a:rPr>
              <a:t>odpuštény</a:t>
            </a:r>
            <a:r>
              <a:rPr lang="en-US" sz="1800" dirty="0">
                <a:solidFill>
                  <a:srgbClr val="262626"/>
                </a:solidFill>
              </a:rPr>
              <a:t> h</a:t>
            </a:r>
            <a:r>
              <a:rPr lang="sk-SK" sz="1800" dirty="0">
                <a:solidFill>
                  <a:srgbClr val="262626"/>
                </a:solidFill>
              </a:rPr>
              <a:t>ř</a:t>
            </a:r>
            <a:r>
              <a:rPr lang="en-US" sz="1800" dirty="0" err="1">
                <a:solidFill>
                  <a:srgbClr val="262626"/>
                </a:solidFill>
              </a:rPr>
              <a:t>íchy</a:t>
            </a:r>
            <a:r>
              <a:rPr lang="en-US" sz="1800" dirty="0">
                <a:solidFill>
                  <a:srgbClr val="262626"/>
                </a:solidFill>
              </a:rPr>
              <a:t>“</a:t>
            </a:r>
          </a:p>
        </p:txBody>
      </p:sp>
      <p:sp>
        <p:nvSpPr>
          <p:cNvPr id="4" name="Zástupný objekt pre text 3"/>
          <p:cNvSpPr>
            <a:spLocks noGrp="1"/>
          </p:cNvSpPr>
          <p:nvPr>
            <p:ph type="body" sz="half" idx="2"/>
          </p:nvPr>
        </p:nvSpPr>
        <p:spPr>
          <a:xfrm>
            <a:off x="7535824" y="2556932"/>
            <a:ext cx="3360771" cy="3318936"/>
          </a:xfrm>
        </p:spPr>
        <p:txBody>
          <a:bodyPr vert="horz" lIns="91440" tIns="45720" rIns="91440" bIns="45720" rtlCol="0" anchor="t">
            <a:normAutofit/>
          </a:bodyPr>
          <a:lstStyle/>
          <a:p>
            <a:pPr algn="l">
              <a:buFont typeface="Arial"/>
              <a:buChar char="•"/>
            </a:pPr>
            <a:r>
              <a:rPr lang="en-US" dirty="0">
                <a:solidFill>
                  <a:srgbClr val="262626"/>
                </a:solidFill>
              </a:rPr>
              <a:t>Luther </a:t>
            </a:r>
            <a:r>
              <a:rPr lang="en-US" dirty="0" err="1">
                <a:solidFill>
                  <a:srgbClr val="262626"/>
                </a:solidFill>
              </a:rPr>
              <a:t>namietal</a:t>
            </a:r>
            <a:r>
              <a:rPr lang="en-US" dirty="0">
                <a:solidFill>
                  <a:srgbClr val="262626"/>
                </a:solidFill>
              </a:rPr>
              <a:t>, </a:t>
            </a:r>
            <a:r>
              <a:rPr lang="en-US" dirty="0" err="1">
                <a:solidFill>
                  <a:srgbClr val="262626"/>
                </a:solidFill>
              </a:rPr>
              <a:t>že</a:t>
            </a:r>
            <a:r>
              <a:rPr lang="en-US" dirty="0">
                <a:solidFill>
                  <a:srgbClr val="262626"/>
                </a:solidFill>
              </a:rPr>
              <a:t> </a:t>
            </a:r>
            <a:r>
              <a:rPr lang="en-US" dirty="0" err="1">
                <a:solidFill>
                  <a:srgbClr val="262626"/>
                </a:solidFill>
              </a:rPr>
              <a:t>makabejské</a:t>
            </a:r>
            <a:r>
              <a:rPr lang="en-US" dirty="0">
                <a:solidFill>
                  <a:srgbClr val="262626"/>
                </a:solidFill>
              </a:rPr>
              <a:t> </a:t>
            </a:r>
            <a:r>
              <a:rPr lang="en-US" dirty="0" err="1">
                <a:solidFill>
                  <a:srgbClr val="262626"/>
                </a:solidFill>
              </a:rPr>
              <a:t>knihy</a:t>
            </a:r>
            <a:r>
              <a:rPr lang="en-US" dirty="0">
                <a:solidFill>
                  <a:srgbClr val="262626"/>
                </a:solidFill>
              </a:rPr>
              <a:t> </a:t>
            </a:r>
            <a:r>
              <a:rPr lang="en-US" dirty="0" err="1">
                <a:solidFill>
                  <a:srgbClr val="262626"/>
                </a:solidFill>
              </a:rPr>
              <a:t>partia</a:t>
            </a:r>
            <a:r>
              <a:rPr lang="en-US" dirty="0">
                <a:solidFill>
                  <a:srgbClr val="262626"/>
                </a:solidFill>
              </a:rPr>
              <a:t> k </a:t>
            </a:r>
            <a:r>
              <a:rPr lang="en-US" dirty="0" err="1">
                <a:solidFill>
                  <a:srgbClr val="262626"/>
                </a:solidFill>
              </a:rPr>
              <a:t>apokryfom</a:t>
            </a:r>
            <a:r>
              <a:rPr lang="en-US" dirty="0">
                <a:solidFill>
                  <a:srgbClr val="262626"/>
                </a:solidFill>
              </a:rPr>
              <a:t> a </a:t>
            </a:r>
            <a:r>
              <a:rPr lang="en-US" dirty="0" err="1">
                <a:solidFill>
                  <a:srgbClr val="262626"/>
                </a:solidFill>
              </a:rPr>
              <a:t>sú</a:t>
            </a:r>
            <a:r>
              <a:rPr lang="en-US" dirty="0">
                <a:solidFill>
                  <a:srgbClr val="262626"/>
                </a:solidFill>
              </a:rPr>
              <a:t> </a:t>
            </a:r>
            <a:r>
              <a:rPr lang="en-US" dirty="0" err="1">
                <a:solidFill>
                  <a:srgbClr val="262626"/>
                </a:solidFill>
              </a:rPr>
              <a:t>zbavené</a:t>
            </a:r>
            <a:r>
              <a:rPr lang="en-US" dirty="0">
                <a:solidFill>
                  <a:srgbClr val="262626"/>
                </a:solidFill>
              </a:rPr>
              <a:t> </a:t>
            </a:r>
            <a:r>
              <a:rPr lang="en-US" dirty="0" err="1">
                <a:solidFill>
                  <a:srgbClr val="262626"/>
                </a:solidFill>
              </a:rPr>
              <a:t>autority</a:t>
            </a:r>
            <a:r>
              <a:rPr lang="en-US" dirty="0">
                <a:solidFill>
                  <a:srgbClr val="262626"/>
                </a:solidFill>
              </a:rPr>
              <a:t>.</a:t>
            </a:r>
          </a:p>
          <a:p>
            <a:pPr algn="l">
              <a:buFont typeface="Arial"/>
              <a:buChar char="•"/>
            </a:pPr>
            <a:r>
              <a:rPr lang="en-US" dirty="0" err="1">
                <a:solidFill>
                  <a:srgbClr val="262626"/>
                </a:solidFill>
              </a:rPr>
              <a:t>Poprel</a:t>
            </a:r>
            <a:r>
              <a:rPr lang="en-US" dirty="0">
                <a:solidFill>
                  <a:srgbClr val="262626"/>
                </a:solidFill>
              </a:rPr>
              <a:t> </a:t>
            </a:r>
            <a:r>
              <a:rPr lang="en-US" dirty="0" err="1">
                <a:solidFill>
                  <a:srgbClr val="262626"/>
                </a:solidFill>
              </a:rPr>
              <a:t>tým</a:t>
            </a:r>
            <a:r>
              <a:rPr lang="en-US" dirty="0">
                <a:solidFill>
                  <a:srgbClr val="262626"/>
                </a:solidFill>
              </a:rPr>
              <a:t> </a:t>
            </a:r>
            <a:r>
              <a:rPr lang="en-US" dirty="0" err="1">
                <a:solidFill>
                  <a:srgbClr val="262626"/>
                </a:solidFill>
              </a:rPr>
              <a:t>klasický</a:t>
            </a:r>
            <a:r>
              <a:rPr lang="en-US" dirty="0">
                <a:solidFill>
                  <a:srgbClr val="262626"/>
                </a:solidFill>
              </a:rPr>
              <a:t> text pre </a:t>
            </a:r>
            <a:r>
              <a:rPr lang="en-US" dirty="0" err="1">
                <a:solidFill>
                  <a:srgbClr val="262626"/>
                </a:solidFill>
              </a:rPr>
              <a:t>podporu</a:t>
            </a:r>
            <a:r>
              <a:rPr lang="en-US" dirty="0">
                <a:solidFill>
                  <a:srgbClr val="262626"/>
                </a:solidFill>
              </a:rPr>
              <a:t> </a:t>
            </a:r>
            <a:r>
              <a:rPr lang="en-US" dirty="0" err="1">
                <a:solidFill>
                  <a:srgbClr val="262626"/>
                </a:solidFill>
              </a:rPr>
              <a:t>očistca</a:t>
            </a:r>
            <a:r>
              <a:rPr lang="en-US" dirty="0">
                <a:solidFill>
                  <a:srgbClr val="262626"/>
                </a:solidFill>
              </a:rPr>
              <a:t> a </a:t>
            </a:r>
            <a:r>
              <a:rPr lang="en-US" dirty="0" err="1">
                <a:solidFill>
                  <a:srgbClr val="262626"/>
                </a:solidFill>
              </a:rPr>
              <a:t>pápežskej</a:t>
            </a:r>
            <a:r>
              <a:rPr lang="en-US" dirty="0">
                <a:solidFill>
                  <a:srgbClr val="262626"/>
                </a:solidFill>
              </a:rPr>
              <a:t> </a:t>
            </a:r>
            <a:r>
              <a:rPr lang="en-US" dirty="0" err="1">
                <a:solidFill>
                  <a:srgbClr val="262626"/>
                </a:solidFill>
              </a:rPr>
              <a:t>moci</a:t>
            </a:r>
            <a:r>
              <a:rPr lang="en-US" dirty="0">
                <a:solidFill>
                  <a:srgbClr val="262626"/>
                </a:solidFill>
              </a:rPr>
              <a:t> </a:t>
            </a:r>
            <a:r>
              <a:rPr lang="en-US" dirty="0" err="1">
                <a:solidFill>
                  <a:srgbClr val="262626"/>
                </a:solidFill>
              </a:rPr>
              <a:t>nad</a:t>
            </a:r>
            <a:r>
              <a:rPr lang="en-US" dirty="0">
                <a:solidFill>
                  <a:srgbClr val="262626"/>
                </a:solidFill>
              </a:rPr>
              <a:t> </a:t>
            </a:r>
            <a:r>
              <a:rPr lang="en-US" dirty="0" err="1">
                <a:solidFill>
                  <a:srgbClr val="262626"/>
                </a:solidFill>
              </a:rPr>
              <a:t>ním</a:t>
            </a:r>
            <a:r>
              <a:rPr lang="en-US" dirty="0">
                <a:solidFill>
                  <a:srgbClr val="262626"/>
                </a:solidFill>
              </a:rPr>
              <a:t>.</a:t>
            </a:r>
          </a:p>
          <a:p>
            <a:pPr algn="l">
              <a:buFont typeface="Arial"/>
              <a:buChar char="•"/>
            </a:pPr>
            <a:r>
              <a:rPr lang="en-US" dirty="0" err="1">
                <a:solidFill>
                  <a:srgbClr val="262626"/>
                </a:solidFill>
              </a:rPr>
              <a:t>Nepoprel</a:t>
            </a:r>
            <a:r>
              <a:rPr lang="en-US" dirty="0">
                <a:solidFill>
                  <a:srgbClr val="262626"/>
                </a:solidFill>
              </a:rPr>
              <a:t> ale </a:t>
            </a:r>
            <a:r>
              <a:rPr lang="en-US" dirty="0" err="1">
                <a:solidFill>
                  <a:srgbClr val="262626"/>
                </a:solidFill>
              </a:rPr>
              <a:t>existenciu</a:t>
            </a:r>
            <a:r>
              <a:rPr lang="en-US" dirty="0">
                <a:solidFill>
                  <a:srgbClr val="262626"/>
                </a:solidFill>
              </a:rPr>
              <a:t> </a:t>
            </a:r>
            <a:r>
              <a:rPr lang="en-US" dirty="0" err="1">
                <a:solidFill>
                  <a:srgbClr val="262626"/>
                </a:solidFill>
              </a:rPr>
              <a:t>očistca</a:t>
            </a:r>
            <a:r>
              <a:rPr lang="en-US" dirty="0">
                <a:solidFill>
                  <a:srgbClr val="262626"/>
                </a:solidFill>
              </a:rPr>
              <a:t> </a:t>
            </a:r>
            <a:r>
              <a:rPr lang="en-US" dirty="0" err="1">
                <a:solidFill>
                  <a:srgbClr val="262626"/>
                </a:solidFill>
              </a:rPr>
              <a:t>ako</a:t>
            </a:r>
            <a:r>
              <a:rPr lang="en-US" dirty="0">
                <a:solidFill>
                  <a:srgbClr val="262626"/>
                </a:solidFill>
              </a:rPr>
              <a:t> </a:t>
            </a:r>
            <a:r>
              <a:rPr lang="en-US" dirty="0" err="1">
                <a:solidFill>
                  <a:srgbClr val="262626"/>
                </a:solidFill>
              </a:rPr>
              <a:t>takého</a:t>
            </a:r>
            <a:r>
              <a:rPr lang="en-US" dirty="0">
                <a:solidFill>
                  <a:srgbClr val="262626"/>
                </a:solidFill>
              </a:rPr>
              <a:t>.</a:t>
            </a:r>
          </a:p>
        </p:txBody>
      </p:sp>
    </p:spTree>
    <p:extLst>
      <p:ext uri="{BB962C8B-B14F-4D97-AF65-F5344CB8AC3E}">
        <p14:creationId xmlns:p14="http://schemas.microsoft.com/office/powerpoint/2010/main" val="12403181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Debata o odpustkoch</a:t>
            </a:r>
            <a:endParaRPr lang="cs-CZ" dirty="0"/>
          </a:p>
        </p:txBody>
      </p:sp>
      <p:sp>
        <p:nvSpPr>
          <p:cNvPr id="3" name="Zástupný objekt pre obsah 2"/>
          <p:cNvSpPr>
            <a:spLocks noGrp="1"/>
          </p:cNvSpPr>
          <p:nvPr>
            <p:ph idx="1"/>
          </p:nvPr>
        </p:nvSpPr>
        <p:spPr/>
        <p:txBody>
          <a:bodyPr/>
          <a:lstStyle/>
          <a:p>
            <a:r>
              <a:rPr lang="sk-SK" dirty="0"/>
              <a:t>Boh raz prehovoril ústami somára. Poviem ti jasne čo si myslím: som kresťanský teológ a som zaviazaný nielen tvrdiť, ale aj brániť pravdu svojou krvou a smrťou. Chcem veriť slobodne a nebyť otrokom žiadnej autority, či už koncilu, univerzity, alebo pápeža. Pokojne vyznám to, čo sa mi javí byť čistou pravdou, či už je to katolícke, alebo </a:t>
            </a:r>
            <a:r>
              <a:rPr lang="sk-SK" dirty="0" err="1"/>
              <a:t>heretické</a:t>
            </a:r>
            <a:r>
              <a:rPr lang="sk-SK" dirty="0"/>
              <a:t>, či už to bolo schválené, alebo zavrhnuté koncilom.</a:t>
            </a:r>
            <a:endParaRPr lang="cs-CZ" dirty="0"/>
          </a:p>
        </p:txBody>
      </p:sp>
      <p:sp>
        <p:nvSpPr>
          <p:cNvPr id="4" name="Zástupný objekt pre text 3"/>
          <p:cNvSpPr>
            <a:spLocks noGrp="1"/>
          </p:cNvSpPr>
          <p:nvPr>
            <p:ph type="body" sz="half" idx="2"/>
          </p:nvPr>
        </p:nvSpPr>
        <p:spPr/>
        <p:txBody>
          <a:bodyPr/>
          <a:lstStyle/>
          <a:p>
            <a:r>
              <a:rPr lang="sk-SK" dirty="0"/>
              <a:t>Táto debata ani nebola. </a:t>
            </a:r>
            <a:r>
              <a:rPr lang="sk-SK" dirty="0" err="1"/>
              <a:t>Eck</a:t>
            </a:r>
            <a:r>
              <a:rPr lang="sk-SK" dirty="0"/>
              <a:t> sa ohradil, že ak Luther neuznáva autoritu pápeža, nemá význam sa o tom s ním baviť.</a:t>
            </a:r>
            <a:endParaRPr lang="cs-CZ" dirty="0"/>
          </a:p>
        </p:txBody>
      </p:sp>
    </p:spTree>
    <p:extLst>
      <p:ext uri="{BB962C8B-B14F-4D97-AF65-F5344CB8AC3E}">
        <p14:creationId xmlns:p14="http://schemas.microsoft.com/office/powerpoint/2010/main" val="7988603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l="24649" r="3" b="3"/>
          <a:stretch/>
        </p:blipFill>
        <p:spPr>
          <a:xfrm>
            <a:off x="1412683" y="1410208"/>
            <a:ext cx="3876801" cy="3858780"/>
          </a:xfrm>
          <a:prstGeom prst="rect">
            <a:avLst/>
          </a:prstGeom>
        </p:spPr>
      </p:pic>
      <p:sp>
        <p:nvSpPr>
          <p:cNvPr id="2" name="Nadpis 1"/>
          <p:cNvSpPr>
            <a:spLocks noGrp="1"/>
          </p:cNvSpPr>
          <p:nvPr>
            <p:ph type="title"/>
          </p:nvPr>
        </p:nvSpPr>
        <p:spPr>
          <a:xfrm>
            <a:off x="6094412" y="982132"/>
            <a:ext cx="4802185" cy="1303867"/>
          </a:xfrm>
        </p:spPr>
        <p:txBody>
          <a:bodyPr vert="horz" lIns="91440" tIns="45720" rIns="91440" bIns="45720" rtlCol="0" anchor="ctr">
            <a:normAutofit/>
          </a:bodyPr>
          <a:lstStyle/>
          <a:p>
            <a:r>
              <a:rPr lang="en-US" sz="4400"/>
              <a:t>Saský Hus</a:t>
            </a:r>
          </a:p>
        </p:txBody>
      </p:sp>
      <p:sp>
        <p:nvSpPr>
          <p:cNvPr id="4" name="Zástupný objekt pre text 3"/>
          <p:cNvSpPr>
            <a:spLocks noGrp="1"/>
          </p:cNvSpPr>
          <p:nvPr>
            <p:ph type="body" sz="half" idx="2"/>
          </p:nvPr>
        </p:nvSpPr>
        <p:spPr>
          <a:xfrm>
            <a:off x="6094412" y="2556932"/>
            <a:ext cx="4802184" cy="3318936"/>
          </a:xfrm>
        </p:spPr>
        <p:txBody>
          <a:bodyPr vert="horz" lIns="91440" tIns="45720" rIns="91440" bIns="45720" rtlCol="0" anchor="t">
            <a:normAutofit/>
          </a:bodyPr>
          <a:lstStyle/>
          <a:p>
            <a:pPr algn="just">
              <a:buFont typeface="Arial"/>
              <a:buChar char="•"/>
            </a:pPr>
            <a:r>
              <a:rPr lang="en-US" dirty="0"/>
              <a:t>Luther </a:t>
            </a:r>
            <a:r>
              <a:rPr lang="en-US" dirty="0" err="1"/>
              <a:t>krátko</a:t>
            </a:r>
            <a:r>
              <a:rPr lang="en-US" dirty="0"/>
              <a:t> </a:t>
            </a:r>
            <a:r>
              <a:rPr lang="en-US" dirty="0" err="1"/>
              <a:t>po</a:t>
            </a:r>
            <a:r>
              <a:rPr lang="en-US" dirty="0"/>
              <a:t> debate </a:t>
            </a:r>
            <a:r>
              <a:rPr lang="en-US" dirty="0" err="1"/>
              <a:t>obdrží</a:t>
            </a:r>
            <a:r>
              <a:rPr lang="en-US" dirty="0"/>
              <a:t> </a:t>
            </a:r>
            <a:r>
              <a:rPr lang="en-US" dirty="0" err="1"/>
              <a:t>dva</a:t>
            </a:r>
            <a:r>
              <a:rPr lang="en-US" dirty="0"/>
              <a:t> </a:t>
            </a:r>
            <a:r>
              <a:rPr lang="en-US" dirty="0" err="1"/>
              <a:t>listy</a:t>
            </a:r>
            <a:r>
              <a:rPr lang="en-US" dirty="0"/>
              <a:t> od </a:t>
            </a:r>
            <a:r>
              <a:rPr lang="en-US" dirty="0" err="1"/>
              <a:t>pražských</a:t>
            </a:r>
            <a:r>
              <a:rPr lang="en-US" dirty="0"/>
              <a:t> </a:t>
            </a:r>
            <a:r>
              <a:rPr lang="en-US" dirty="0" err="1"/>
              <a:t>husitov</a:t>
            </a:r>
            <a:r>
              <a:rPr lang="en-US" dirty="0"/>
              <a:t> </a:t>
            </a:r>
            <a:r>
              <a:rPr lang="en-US" dirty="0" err="1"/>
              <a:t>spolu</a:t>
            </a:r>
            <a:r>
              <a:rPr lang="en-US" dirty="0"/>
              <a:t> so </a:t>
            </a:r>
            <a:r>
              <a:rPr lang="en-US" dirty="0" err="1"/>
              <a:t>spisom</a:t>
            </a:r>
            <a:r>
              <a:rPr lang="en-US" dirty="0"/>
              <a:t> De ecclesia od Jana </a:t>
            </a:r>
            <a:r>
              <a:rPr lang="en-US" dirty="0" err="1"/>
              <a:t>Husa</a:t>
            </a:r>
            <a:r>
              <a:rPr lang="en-US" dirty="0"/>
              <a:t>. Wenzel </a:t>
            </a:r>
            <a:r>
              <a:rPr lang="en-US" dirty="0" err="1"/>
              <a:t>Roždalowski</a:t>
            </a:r>
            <a:r>
              <a:rPr lang="en-US" dirty="0"/>
              <a:t> </a:t>
            </a:r>
            <a:r>
              <a:rPr lang="en-US" dirty="0" err="1"/>
              <a:t>píše</a:t>
            </a:r>
            <a:r>
              <a:rPr lang="en-US" dirty="0"/>
              <a:t>: </a:t>
            </a:r>
          </a:p>
          <a:p>
            <a:pPr algn="just">
              <a:buFont typeface="Arial"/>
              <a:buChar char="•"/>
            </a:pPr>
            <a:r>
              <a:rPr lang="en-US" dirty="0"/>
              <a:t>„</a:t>
            </a:r>
            <a:r>
              <a:rPr lang="en-US" dirty="0" err="1"/>
              <a:t>Čím</a:t>
            </a:r>
            <a:r>
              <a:rPr lang="en-US" dirty="0"/>
              <a:t> </a:t>
            </a:r>
            <a:r>
              <a:rPr lang="en-US" dirty="0" err="1"/>
              <a:t>bol</a:t>
            </a:r>
            <a:r>
              <a:rPr lang="en-US" dirty="0"/>
              <a:t> </a:t>
            </a:r>
            <a:r>
              <a:rPr lang="en-US" dirty="0" err="1"/>
              <a:t>raz</a:t>
            </a:r>
            <a:r>
              <a:rPr lang="en-US" dirty="0"/>
              <a:t> Hus v </a:t>
            </a:r>
            <a:r>
              <a:rPr lang="en-US" dirty="0" err="1"/>
              <a:t>Čechách</a:t>
            </a:r>
            <a:r>
              <a:rPr lang="en-US" dirty="0"/>
              <a:t>, </a:t>
            </a:r>
            <a:r>
              <a:rPr lang="en-US" dirty="0" err="1"/>
              <a:t>tým</a:t>
            </a:r>
            <a:r>
              <a:rPr lang="en-US" dirty="0"/>
              <a:t> </a:t>
            </a:r>
            <a:r>
              <a:rPr lang="en-US" dirty="0" err="1"/>
              <a:t>si</a:t>
            </a:r>
            <a:r>
              <a:rPr lang="en-US" dirty="0"/>
              <a:t> ty </a:t>
            </a:r>
            <a:r>
              <a:rPr lang="en-US" dirty="0" err="1"/>
              <a:t>teraz</a:t>
            </a:r>
            <a:r>
              <a:rPr lang="en-US" dirty="0"/>
              <a:t> v </a:t>
            </a:r>
            <a:r>
              <a:rPr lang="en-US" dirty="0" err="1"/>
              <a:t>Sasku</a:t>
            </a:r>
            <a:r>
              <a:rPr lang="en-US" dirty="0"/>
              <a:t>“.</a:t>
            </a:r>
          </a:p>
          <a:p>
            <a:pPr algn="just">
              <a:buFont typeface="Arial"/>
              <a:buChar char="•"/>
            </a:pPr>
            <a:r>
              <a:rPr lang="en-US" dirty="0" err="1"/>
              <a:t>Luher</a:t>
            </a:r>
            <a:r>
              <a:rPr lang="en-US" dirty="0"/>
              <a:t> </a:t>
            </a:r>
            <a:r>
              <a:rPr lang="en-US" dirty="0" err="1"/>
              <a:t>po</a:t>
            </a:r>
            <a:r>
              <a:rPr lang="en-US" dirty="0"/>
              <a:t> </a:t>
            </a:r>
            <a:r>
              <a:rPr lang="en-US" dirty="0" err="1"/>
              <a:t>rpečítaní</a:t>
            </a:r>
            <a:r>
              <a:rPr lang="en-US" dirty="0"/>
              <a:t> De ecclesia </a:t>
            </a:r>
            <a:r>
              <a:rPr lang="en-US" dirty="0" err="1"/>
              <a:t>napísal</a:t>
            </a:r>
            <a:r>
              <a:rPr lang="en-US" dirty="0"/>
              <a:t>: „</a:t>
            </a:r>
            <a:r>
              <a:rPr lang="en-US" dirty="0" err="1"/>
              <a:t>Teraz</a:t>
            </a:r>
            <a:r>
              <a:rPr lang="en-US" dirty="0"/>
              <a:t> </a:t>
            </a:r>
            <a:r>
              <a:rPr lang="en-US" dirty="0" err="1"/>
              <a:t>súhlasím</a:t>
            </a:r>
            <a:r>
              <a:rPr lang="en-US" dirty="0"/>
              <a:t> s </a:t>
            </a:r>
            <a:r>
              <a:rPr lang="en-US" dirty="0" err="1"/>
              <a:t>omnoho</a:t>
            </a:r>
            <a:r>
              <a:rPr lang="en-US" dirty="0"/>
              <a:t> </a:t>
            </a:r>
            <a:r>
              <a:rPr lang="en-US" dirty="0" err="1"/>
              <a:t>viac</a:t>
            </a:r>
            <a:r>
              <a:rPr lang="en-US" dirty="0"/>
              <a:t> </a:t>
            </a:r>
            <a:r>
              <a:rPr lang="en-US" dirty="0" err="1"/>
              <a:t>Husovymi</a:t>
            </a:r>
            <a:r>
              <a:rPr lang="en-US" dirty="0"/>
              <a:t> </a:t>
            </a:r>
            <a:r>
              <a:rPr lang="en-US" dirty="0" err="1"/>
              <a:t>článkami</a:t>
            </a:r>
            <a:r>
              <a:rPr lang="en-US" dirty="0"/>
              <a:t>, </a:t>
            </a:r>
            <a:r>
              <a:rPr lang="en-US" dirty="0" err="1"/>
              <a:t>ako</a:t>
            </a:r>
            <a:r>
              <a:rPr lang="en-US" dirty="0"/>
              <a:t> v </a:t>
            </a:r>
            <a:r>
              <a:rPr lang="en-US" dirty="0" err="1"/>
              <a:t>Leipzigu</a:t>
            </a:r>
            <a:r>
              <a:rPr lang="en-US" dirty="0"/>
              <a:t>“.</a:t>
            </a:r>
          </a:p>
          <a:p>
            <a:pPr algn="just">
              <a:buFont typeface="Arial"/>
              <a:buChar char="•"/>
            </a:pPr>
            <a:r>
              <a:rPr lang="en-US" dirty="0"/>
              <a:t>V </a:t>
            </a:r>
            <a:r>
              <a:rPr lang="en-US" dirty="0" err="1"/>
              <a:t>únoru</a:t>
            </a:r>
            <a:r>
              <a:rPr lang="en-US" dirty="0"/>
              <a:t> 1520 </a:t>
            </a:r>
            <a:r>
              <a:rPr lang="en-US" dirty="0" err="1"/>
              <a:t>napíše</a:t>
            </a:r>
            <a:r>
              <a:rPr lang="en-US" dirty="0"/>
              <a:t>: „</a:t>
            </a:r>
            <a:r>
              <a:rPr lang="en-US" dirty="0" err="1"/>
              <a:t>Všetci</a:t>
            </a:r>
            <a:r>
              <a:rPr lang="en-US" dirty="0"/>
              <a:t> </a:t>
            </a:r>
            <a:r>
              <a:rPr lang="en-US" dirty="0" err="1"/>
              <a:t>sme</a:t>
            </a:r>
            <a:r>
              <a:rPr lang="en-US" dirty="0"/>
              <a:t> </a:t>
            </a:r>
            <a:r>
              <a:rPr lang="en-US" dirty="0" err="1"/>
              <a:t>Husiti</a:t>
            </a:r>
            <a:r>
              <a:rPr lang="en-US" dirty="0"/>
              <a:t>, bez </a:t>
            </a:r>
            <a:r>
              <a:rPr lang="en-US" dirty="0" err="1"/>
              <a:t>toho</a:t>
            </a:r>
            <a:r>
              <a:rPr lang="en-US" dirty="0"/>
              <a:t>, aby </a:t>
            </a:r>
            <a:r>
              <a:rPr lang="en-US" dirty="0" err="1"/>
              <a:t>sme</a:t>
            </a:r>
            <a:r>
              <a:rPr lang="en-US" dirty="0"/>
              <a:t> o tom </a:t>
            </a:r>
            <a:r>
              <a:rPr lang="en-US" dirty="0" err="1"/>
              <a:t>vedeli</a:t>
            </a:r>
            <a:r>
              <a:rPr lang="en-US" dirty="0"/>
              <a:t>“</a:t>
            </a:r>
          </a:p>
        </p:txBody>
      </p:sp>
    </p:spTree>
    <p:extLst>
      <p:ext uri="{BB962C8B-B14F-4D97-AF65-F5344CB8AC3E}">
        <p14:creationId xmlns:p14="http://schemas.microsoft.com/office/powerpoint/2010/main" val="41792638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3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3"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4"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6"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a:blip r:embed="rId5"/>
          <a:stretch>
            <a:fillRect/>
          </a:stretch>
        </p:blipFill>
        <p:spPr>
          <a:xfrm>
            <a:off x="1412683" y="1607361"/>
            <a:ext cx="2433793" cy="3464474"/>
          </a:xfrm>
          <a:prstGeom prst="rect">
            <a:avLst/>
          </a:prstGeom>
        </p:spPr>
      </p:pic>
      <p:sp>
        <p:nvSpPr>
          <p:cNvPr id="2" name="Nadpis 1"/>
          <p:cNvSpPr>
            <a:spLocks noGrp="1"/>
          </p:cNvSpPr>
          <p:nvPr>
            <p:ph type="title"/>
          </p:nvPr>
        </p:nvSpPr>
        <p:spPr>
          <a:xfrm>
            <a:off x="4626508" y="982132"/>
            <a:ext cx="6270090" cy="1303867"/>
          </a:xfrm>
        </p:spPr>
        <p:txBody>
          <a:bodyPr vert="horz" lIns="91440" tIns="45720" rIns="91440" bIns="45720" rtlCol="0" anchor="ctr">
            <a:normAutofit/>
          </a:bodyPr>
          <a:lstStyle/>
          <a:p>
            <a:r>
              <a:rPr lang="en-US" sz="4400">
                <a:solidFill>
                  <a:srgbClr val="262626"/>
                </a:solidFill>
              </a:rPr>
              <a:t>Johann Froben z Baselu</a:t>
            </a:r>
          </a:p>
        </p:txBody>
      </p:sp>
      <p:sp>
        <p:nvSpPr>
          <p:cNvPr id="4" name="Zástupný objekt pre text 3"/>
          <p:cNvSpPr>
            <a:spLocks noGrp="1"/>
          </p:cNvSpPr>
          <p:nvPr>
            <p:ph type="body" sz="half" idx="2"/>
          </p:nvPr>
        </p:nvSpPr>
        <p:spPr>
          <a:xfrm>
            <a:off x="4636482" y="2556932"/>
            <a:ext cx="6260114" cy="3318936"/>
          </a:xfrm>
        </p:spPr>
        <p:txBody>
          <a:bodyPr vert="horz" lIns="91440" tIns="45720" rIns="91440" bIns="45720" rtlCol="0" anchor="t">
            <a:normAutofit/>
          </a:bodyPr>
          <a:lstStyle/>
          <a:p>
            <a:pPr algn="l">
              <a:buFont typeface="Arial"/>
              <a:buChar char="•"/>
            </a:pPr>
            <a:r>
              <a:rPr lang="en-US">
                <a:solidFill>
                  <a:srgbClr val="262626"/>
                </a:solidFill>
              </a:rPr>
              <a:t>Luther sa stáva európskym prominentom. Jeho spisy vychádzajú v jednej väzbe v Bazileji a stovky kňopií putujú do Španielska, Francúzska a Anglicka a do Švajčiarska.</a:t>
            </a:r>
          </a:p>
          <a:p>
            <a:pPr algn="l">
              <a:buFont typeface="Arial"/>
              <a:buChar char="•"/>
            </a:pPr>
            <a:r>
              <a:rPr lang="en-US">
                <a:solidFill>
                  <a:srgbClr val="262626"/>
                </a:solidFill>
              </a:rPr>
              <a:t>95 téz</a:t>
            </a:r>
          </a:p>
          <a:p>
            <a:pPr algn="l">
              <a:buFont typeface="Arial"/>
              <a:buChar char="•"/>
            </a:pPr>
            <a:r>
              <a:rPr lang="en-US">
                <a:solidFill>
                  <a:srgbClr val="262626"/>
                </a:solidFill>
              </a:rPr>
              <a:t>Resolutiones</a:t>
            </a:r>
          </a:p>
          <a:p>
            <a:pPr algn="l">
              <a:buFont typeface="Arial"/>
              <a:buChar char="•"/>
            </a:pPr>
            <a:r>
              <a:rPr lang="en-US">
                <a:solidFill>
                  <a:srgbClr val="262626"/>
                </a:solidFill>
              </a:rPr>
              <a:t>Odpove´d Prieriasovi</a:t>
            </a:r>
          </a:p>
          <a:p>
            <a:pPr algn="l">
              <a:buFont typeface="Arial"/>
              <a:buChar char="•"/>
            </a:pPr>
            <a:r>
              <a:rPr lang="en-US">
                <a:solidFill>
                  <a:srgbClr val="262626"/>
                </a:solidFill>
              </a:rPr>
              <a:t>O pokání </a:t>
            </a:r>
          </a:p>
          <a:p>
            <a:pPr algn="l">
              <a:buFont typeface="Arial"/>
              <a:buChar char="•"/>
            </a:pPr>
            <a:r>
              <a:rPr lang="en-US">
                <a:solidFill>
                  <a:srgbClr val="262626"/>
                </a:solidFill>
              </a:rPr>
              <a:t>O eucharistii</a:t>
            </a:r>
          </a:p>
        </p:txBody>
      </p:sp>
      <p:sp>
        <p:nvSpPr>
          <p:cNvPr id="7" name="BlokTextu 6"/>
          <p:cNvSpPr txBox="1"/>
          <p:nvPr/>
        </p:nvSpPr>
        <p:spPr>
          <a:xfrm>
            <a:off x="1092644" y="5247861"/>
            <a:ext cx="2962521" cy="369332"/>
          </a:xfrm>
          <a:prstGeom prst="rect">
            <a:avLst/>
          </a:prstGeom>
          <a:noFill/>
        </p:spPr>
        <p:txBody>
          <a:bodyPr wrap="square" rtlCol="0">
            <a:spAutoFit/>
          </a:bodyPr>
          <a:lstStyle/>
          <a:p>
            <a:pPr algn="ctr"/>
            <a:r>
              <a:rPr lang="sk-SK" dirty="0"/>
              <a:t>Nemecký Herkules</a:t>
            </a:r>
            <a:endParaRPr lang="cs-CZ" dirty="0"/>
          </a:p>
        </p:txBody>
      </p:sp>
    </p:spTree>
    <p:extLst>
      <p:ext uri="{BB962C8B-B14F-4D97-AF65-F5344CB8AC3E}">
        <p14:creationId xmlns:p14="http://schemas.microsoft.com/office/powerpoint/2010/main" val="31593746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sk-SK" dirty="0"/>
              <a:t>Rok 1520</a:t>
            </a:r>
            <a:endParaRPr lang="cs-CZ" dirty="0"/>
          </a:p>
        </p:txBody>
      </p:sp>
      <p:sp>
        <p:nvSpPr>
          <p:cNvPr id="6" name="Zástupný objekt pre text 5"/>
          <p:cNvSpPr>
            <a:spLocks noGrp="1"/>
          </p:cNvSpPr>
          <p:nvPr>
            <p:ph type="body" idx="1"/>
          </p:nvPr>
        </p:nvSpPr>
        <p:spPr/>
        <p:txBody>
          <a:bodyPr/>
          <a:lstStyle/>
          <a:p>
            <a:r>
              <a:rPr lang="sk-SK" dirty="0"/>
              <a:t>Exkomunikácia a klenoty </a:t>
            </a:r>
            <a:r>
              <a:rPr lang="sk-SK" dirty="0" err="1"/>
              <a:t>Lutherových</a:t>
            </a:r>
            <a:r>
              <a:rPr lang="sk-SK" dirty="0"/>
              <a:t> spisov</a:t>
            </a:r>
            <a:endParaRPr lang="cs-CZ" dirty="0"/>
          </a:p>
        </p:txBody>
      </p:sp>
    </p:spTree>
    <p:extLst>
      <p:ext uri="{BB962C8B-B14F-4D97-AF65-F5344CB8AC3E}">
        <p14:creationId xmlns:p14="http://schemas.microsoft.com/office/powerpoint/2010/main" val="14005192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38" name="Group 37"/>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9" name="Picture 38"/>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0" name="Rectangle 39"/>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1" name="Picture 40"/>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2" name="Picture 41"/>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44" name="Straight Connector 4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pic>
        <p:nvPicPr>
          <p:cNvPr id="8" name="Zástupný objekt pre obsah 7"/>
          <p:cNvPicPr>
            <a:picLocks noGrp="1" noChangeAspect="1"/>
          </p:cNvPicPr>
          <p:nvPr>
            <p:ph idx="1"/>
          </p:nvPr>
        </p:nvPicPr>
        <p:blipFill rotWithShape="1">
          <a:blip r:embed="rId5"/>
          <a:srcRect t="14804" r="3" b="7628"/>
          <a:stretch/>
        </p:blipFill>
        <p:spPr>
          <a:xfrm>
            <a:off x="1434269" y="2701180"/>
            <a:ext cx="2739728" cy="2852640"/>
          </a:xfrm>
          <a:prstGeom prst="rect">
            <a:avLst/>
          </a:prstGeom>
          <a:ln w="57150" cmpd="thickThin">
            <a:solidFill>
              <a:schemeClr val="tx1">
                <a:lumMod val="50000"/>
                <a:lumOff val="50000"/>
              </a:schemeClr>
            </a:solidFill>
            <a:miter lim="800000"/>
          </a:ln>
        </p:spPr>
      </p:pic>
      <p:sp>
        <p:nvSpPr>
          <p:cNvPr id="4" name="Nadpis 3"/>
          <p:cNvSpPr>
            <a:spLocks noGrp="1"/>
          </p:cNvSpPr>
          <p:nvPr>
            <p:ph type="title"/>
          </p:nvPr>
        </p:nvSpPr>
        <p:spPr>
          <a:xfrm>
            <a:off x="1295402" y="982132"/>
            <a:ext cx="9601196" cy="1303867"/>
          </a:xfrm>
        </p:spPr>
        <p:txBody>
          <a:bodyPr vert="horz" lIns="91440" tIns="45720" rIns="91440" bIns="45720" rtlCol="0" anchor="ctr">
            <a:normAutofit fontScale="90000"/>
          </a:bodyPr>
          <a:lstStyle/>
          <a:p>
            <a:pPr>
              <a:lnSpc>
                <a:spcPct val="90000"/>
              </a:lnSpc>
            </a:pPr>
            <a:r>
              <a:rPr lang="en-US" sz="4400"/>
              <a:t>Bula Exsurge Domine</a:t>
            </a:r>
            <a:br>
              <a:rPr lang="en-US" sz="4400"/>
            </a:br>
            <a:r>
              <a:rPr lang="en-US" sz="4400"/>
              <a:t>15 červen 1520</a:t>
            </a:r>
          </a:p>
        </p:txBody>
      </p:sp>
      <p:sp>
        <p:nvSpPr>
          <p:cNvPr id="6" name="Zástupný objekt pre text 5"/>
          <p:cNvSpPr>
            <a:spLocks noGrp="1"/>
          </p:cNvSpPr>
          <p:nvPr>
            <p:ph type="body" sz="half" idx="2"/>
          </p:nvPr>
        </p:nvSpPr>
        <p:spPr>
          <a:xfrm>
            <a:off x="4639732" y="2556932"/>
            <a:ext cx="6256863" cy="3318936"/>
          </a:xfrm>
        </p:spPr>
        <p:txBody>
          <a:bodyPr vert="horz" lIns="91440" tIns="45720" rIns="91440" bIns="45720" rtlCol="0" anchor="t">
            <a:normAutofit/>
          </a:bodyPr>
          <a:lstStyle/>
          <a:p>
            <a:pPr algn="just">
              <a:lnSpc>
                <a:spcPct val="80000"/>
              </a:lnSpc>
              <a:buFont typeface="Arial"/>
              <a:buChar char="•"/>
            </a:pPr>
            <a:r>
              <a:rPr lang="en-US" sz="1500" dirty="0" err="1"/>
              <a:t>Pápež</a:t>
            </a:r>
            <a:r>
              <a:rPr lang="en-US" sz="1500" dirty="0"/>
              <a:t> </a:t>
            </a:r>
            <a:r>
              <a:rPr lang="en-US" sz="1500" dirty="0" err="1"/>
              <a:t>konečne</a:t>
            </a:r>
            <a:r>
              <a:rPr lang="en-US" sz="1500" dirty="0"/>
              <a:t> </a:t>
            </a:r>
            <a:r>
              <a:rPr lang="en-US" sz="1500" dirty="0" err="1"/>
              <a:t>reaguje</a:t>
            </a:r>
            <a:r>
              <a:rPr lang="en-US" sz="1500" dirty="0"/>
              <a:t> a </a:t>
            </a:r>
            <a:r>
              <a:rPr lang="en-US" sz="1500" dirty="0" err="1"/>
              <a:t>neposlušnému</a:t>
            </a:r>
            <a:r>
              <a:rPr lang="en-US" sz="1500" dirty="0"/>
              <a:t> </a:t>
            </a:r>
            <a:r>
              <a:rPr lang="en-US" sz="1500" dirty="0" err="1"/>
              <a:t>Lutherovi</a:t>
            </a:r>
            <a:r>
              <a:rPr lang="en-US" sz="1500" dirty="0"/>
              <a:t> </a:t>
            </a:r>
            <a:r>
              <a:rPr lang="en-US" sz="1500" dirty="0" err="1"/>
              <a:t>dáva</a:t>
            </a:r>
            <a:r>
              <a:rPr lang="en-US" sz="1500" dirty="0"/>
              <a:t> </a:t>
            </a:r>
            <a:r>
              <a:rPr lang="en-US" sz="1500" dirty="0" err="1"/>
              <a:t>posledných</a:t>
            </a:r>
            <a:r>
              <a:rPr lang="en-US" sz="1500" dirty="0"/>
              <a:t> 60 </a:t>
            </a:r>
            <a:r>
              <a:rPr lang="en-US" sz="1500" dirty="0" err="1"/>
              <a:t>dní</a:t>
            </a:r>
            <a:r>
              <a:rPr lang="en-US" sz="1500" dirty="0"/>
              <a:t> </a:t>
            </a:r>
            <a:r>
              <a:rPr lang="en-US" sz="1500" dirty="0" err="1"/>
              <a:t>na</a:t>
            </a:r>
            <a:r>
              <a:rPr lang="en-US" sz="1500" dirty="0"/>
              <a:t> </a:t>
            </a:r>
            <a:r>
              <a:rPr lang="en-US" sz="1500" dirty="0" err="1"/>
              <a:t>odvolanie</a:t>
            </a:r>
            <a:r>
              <a:rPr lang="en-US" sz="1500" dirty="0"/>
              <a:t>. </a:t>
            </a:r>
          </a:p>
          <a:p>
            <a:pPr algn="just">
              <a:lnSpc>
                <a:spcPct val="80000"/>
              </a:lnSpc>
              <a:buFont typeface="Arial"/>
              <a:buChar char="•"/>
            </a:pPr>
            <a:r>
              <a:rPr lang="en-US" sz="1500" dirty="0"/>
              <a:t>Do</a:t>
            </a:r>
            <a:r>
              <a:rPr lang="sk-SK" sz="1500" dirty="0"/>
              <a:t> </a:t>
            </a:r>
            <a:r>
              <a:rPr lang="en-US" sz="1500" dirty="0" err="1"/>
              <a:t>Ríma</a:t>
            </a:r>
            <a:r>
              <a:rPr lang="en-US" sz="1500" dirty="0"/>
              <a:t> </a:t>
            </a:r>
            <a:r>
              <a:rPr lang="en-US" sz="1500" dirty="0" err="1"/>
              <a:t>došiel</a:t>
            </a:r>
            <a:r>
              <a:rPr lang="en-US" sz="1500" dirty="0"/>
              <a:t> Eck so </a:t>
            </a:r>
            <a:r>
              <a:rPr lang="en-US" sz="1500" dirty="0" err="1"/>
              <a:t>záznamami</a:t>
            </a:r>
            <a:r>
              <a:rPr lang="en-US" sz="1500" dirty="0"/>
              <a:t> </a:t>
            </a:r>
            <a:r>
              <a:rPr lang="en-US" sz="1500" dirty="0" err="1"/>
              <a:t>Lipskej</a:t>
            </a:r>
            <a:r>
              <a:rPr lang="en-US" sz="1500" dirty="0"/>
              <a:t> </a:t>
            </a:r>
            <a:r>
              <a:rPr lang="en-US" sz="1500" dirty="0" err="1"/>
              <a:t>dišputy</a:t>
            </a:r>
            <a:r>
              <a:rPr lang="en-US" sz="1500" dirty="0"/>
              <a:t> a s </a:t>
            </a:r>
            <a:r>
              <a:rPr lang="en-US" sz="1500" dirty="0" err="1"/>
              <a:t>rozsudkami</a:t>
            </a:r>
            <a:r>
              <a:rPr lang="en-US" sz="1500" dirty="0"/>
              <a:t> </a:t>
            </a:r>
            <a:r>
              <a:rPr lang="en-US" sz="1500" dirty="0" err="1"/>
              <a:t>univerzít</a:t>
            </a:r>
            <a:r>
              <a:rPr lang="en-US" sz="1500" dirty="0"/>
              <a:t> v </a:t>
            </a:r>
            <a:r>
              <a:rPr lang="en-US" sz="1500" dirty="0" err="1"/>
              <a:t>Erfurte</a:t>
            </a:r>
            <a:r>
              <a:rPr lang="en-US" sz="1500" dirty="0"/>
              <a:t> a </a:t>
            </a:r>
            <a:r>
              <a:rPr lang="en-US" sz="1500" dirty="0" err="1"/>
              <a:t>Kolíne</a:t>
            </a:r>
            <a:r>
              <a:rPr lang="en-US" sz="1500" dirty="0"/>
              <a:t> a </a:t>
            </a:r>
            <a:r>
              <a:rPr lang="en-US" sz="1500" dirty="0" err="1"/>
              <a:t>pomohol</a:t>
            </a:r>
            <a:r>
              <a:rPr lang="en-US" sz="1500" dirty="0"/>
              <a:t> </a:t>
            </a:r>
            <a:r>
              <a:rPr lang="en-US" sz="1500" dirty="0" err="1"/>
              <a:t>pápežovi</a:t>
            </a:r>
            <a:r>
              <a:rPr lang="en-US" sz="1500" dirty="0"/>
              <a:t> </a:t>
            </a:r>
            <a:r>
              <a:rPr lang="en-US" sz="1500" dirty="0" err="1"/>
              <a:t>zostaviť</a:t>
            </a:r>
            <a:r>
              <a:rPr lang="en-US" sz="1500" dirty="0"/>
              <a:t> 41 </a:t>
            </a:r>
            <a:r>
              <a:rPr lang="en-US" sz="1500" dirty="0" err="1"/>
              <a:t>článkov</a:t>
            </a:r>
            <a:r>
              <a:rPr lang="en-US" sz="1500" dirty="0"/>
              <a:t>, </a:t>
            </a:r>
            <a:r>
              <a:rPr lang="en-US" sz="1500" dirty="0" err="1"/>
              <a:t>odsúdených</a:t>
            </a:r>
            <a:r>
              <a:rPr lang="en-US" sz="1500" dirty="0"/>
              <a:t> v </a:t>
            </a:r>
            <a:r>
              <a:rPr lang="en-US" sz="1500" dirty="0" err="1"/>
              <a:t>bule</a:t>
            </a:r>
            <a:r>
              <a:rPr lang="en-US" sz="1500" dirty="0"/>
              <a:t>.</a:t>
            </a:r>
          </a:p>
          <a:p>
            <a:pPr algn="just">
              <a:lnSpc>
                <a:spcPct val="80000"/>
              </a:lnSpc>
              <a:buFont typeface="Arial"/>
              <a:buChar char="•"/>
            </a:pPr>
            <a:r>
              <a:rPr lang="en-US" sz="1500" dirty="0"/>
              <a:t>Bula </a:t>
            </a:r>
            <a:r>
              <a:rPr lang="en-US" sz="1500" dirty="0" err="1"/>
              <a:t>sa</a:t>
            </a:r>
            <a:r>
              <a:rPr lang="en-US" sz="1500" dirty="0"/>
              <a:t> </a:t>
            </a:r>
            <a:r>
              <a:rPr lang="en-US" sz="1500" dirty="0" err="1"/>
              <a:t>začína</a:t>
            </a:r>
            <a:r>
              <a:rPr lang="en-US" sz="1500" dirty="0"/>
              <a:t> </a:t>
            </a:r>
            <a:r>
              <a:rPr lang="en-US" sz="1500" dirty="0" err="1"/>
              <a:t>slovami</a:t>
            </a:r>
            <a:r>
              <a:rPr lang="en-US" sz="1500" dirty="0"/>
              <a:t>: </a:t>
            </a:r>
            <a:r>
              <a:rPr lang="sk-SK" sz="1500" dirty="0"/>
              <a:t>„</a:t>
            </a:r>
            <a:r>
              <a:rPr lang="en-US" sz="1500" dirty="0" err="1"/>
              <a:t>Povstaň</a:t>
            </a:r>
            <a:r>
              <a:rPr lang="en-US" sz="1500" dirty="0"/>
              <a:t> Pane a </a:t>
            </a:r>
            <a:r>
              <a:rPr lang="en-US" sz="1500" dirty="0" err="1"/>
              <a:t>urovnaj</a:t>
            </a:r>
            <a:r>
              <a:rPr lang="en-US" sz="1500" dirty="0"/>
              <a:t> </a:t>
            </a:r>
            <a:r>
              <a:rPr lang="en-US" sz="1500" dirty="0" err="1"/>
              <a:t>spor</a:t>
            </a:r>
            <a:r>
              <a:rPr lang="en-US" sz="1500" dirty="0"/>
              <a:t>, </a:t>
            </a:r>
            <a:r>
              <a:rPr lang="en-US" sz="1500" dirty="0" err="1"/>
              <a:t>lebo</a:t>
            </a:r>
            <a:r>
              <a:rPr lang="en-US" sz="1500" dirty="0"/>
              <a:t> </a:t>
            </a:r>
            <a:r>
              <a:rPr lang="en-US" sz="1500" dirty="0" err="1"/>
              <a:t>diviak</a:t>
            </a:r>
            <a:r>
              <a:rPr lang="en-US" sz="1500" dirty="0"/>
              <a:t> </a:t>
            </a:r>
            <a:r>
              <a:rPr lang="en-US" sz="1500" dirty="0" err="1"/>
              <a:t>vrthol</a:t>
            </a:r>
            <a:r>
              <a:rPr lang="en-US" sz="1500" dirty="0"/>
              <a:t> </a:t>
            </a:r>
            <a:r>
              <a:rPr lang="en-US" sz="1500" dirty="0" err="1"/>
              <a:t>na</a:t>
            </a:r>
            <a:r>
              <a:rPr lang="en-US" sz="1500" dirty="0"/>
              <a:t> </a:t>
            </a:r>
            <a:r>
              <a:rPr lang="en-US" sz="1500" dirty="0" err="1"/>
              <a:t>tvoju</a:t>
            </a:r>
            <a:r>
              <a:rPr lang="en-US" sz="1500" dirty="0"/>
              <a:t> </a:t>
            </a:r>
            <a:r>
              <a:rPr lang="en-US" sz="1500" dirty="0" err="1"/>
              <a:t>vinicu</a:t>
            </a:r>
            <a:r>
              <a:rPr lang="en-US" sz="1500" dirty="0"/>
              <a:t>!“</a:t>
            </a:r>
          </a:p>
          <a:p>
            <a:pPr algn="just">
              <a:lnSpc>
                <a:spcPct val="80000"/>
              </a:lnSpc>
              <a:buFont typeface="Arial"/>
              <a:buChar char="•"/>
            </a:pPr>
            <a:r>
              <a:rPr lang="en-US" sz="1500" dirty="0"/>
              <a:t>K </a:t>
            </a:r>
            <a:r>
              <a:rPr lang="en-US" sz="1500" dirty="0" err="1"/>
              <a:t>Lutherovi</a:t>
            </a:r>
            <a:r>
              <a:rPr lang="en-US" sz="1500" dirty="0"/>
              <a:t> </a:t>
            </a:r>
            <a:r>
              <a:rPr lang="en-US" sz="1500" dirty="0" err="1"/>
              <a:t>sa</a:t>
            </a:r>
            <a:r>
              <a:rPr lang="en-US" sz="1500" dirty="0"/>
              <a:t> </a:t>
            </a:r>
            <a:r>
              <a:rPr lang="en-US" sz="1500" dirty="0" err="1"/>
              <a:t>dostáva</a:t>
            </a:r>
            <a:r>
              <a:rPr lang="en-US" sz="1500" dirty="0"/>
              <a:t> </a:t>
            </a:r>
            <a:r>
              <a:rPr lang="en-US" sz="1500" dirty="0" err="1"/>
              <a:t>až</a:t>
            </a:r>
            <a:r>
              <a:rPr lang="en-US" sz="1500" dirty="0"/>
              <a:t> 20. </a:t>
            </a:r>
            <a:r>
              <a:rPr lang="en-US" sz="1500" dirty="0" err="1"/>
              <a:t>října</a:t>
            </a:r>
            <a:r>
              <a:rPr lang="en-US" sz="1500" dirty="0"/>
              <a:t> 1520</a:t>
            </a:r>
          </a:p>
          <a:p>
            <a:pPr algn="just">
              <a:lnSpc>
                <a:spcPct val="80000"/>
              </a:lnSpc>
              <a:buFont typeface="Arial"/>
              <a:buChar char="•"/>
            </a:pPr>
            <a:r>
              <a:rPr lang="en-US" sz="1500" dirty="0" err="1"/>
              <a:t>Odsudzuje</a:t>
            </a:r>
            <a:r>
              <a:rPr lang="en-US" sz="1500" dirty="0"/>
              <a:t> 41 </a:t>
            </a:r>
            <a:r>
              <a:rPr lang="en-US" sz="1500" dirty="0" err="1"/>
              <a:t>Lutherovych</a:t>
            </a:r>
            <a:r>
              <a:rPr lang="en-US" sz="1500" dirty="0"/>
              <a:t> </a:t>
            </a:r>
            <a:r>
              <a:rPr lang="en-US" sz="1500" dirty="0" err="1"/>
              <a:t>článkov</a:t>
            </a:r>
            <a:r>
              <a:rPr lang="en-US" sz="1500" dirty="0"/>
              <a:t> a </a:t>
            </a:r>
            <a:r>
              <a:rPr lang="en-US" sz="1500" dirty="0" err="1"/>
              <a:t>zakazuje</a:t>
            </a:r>
            <a:r>
              <a:rPr lang="en-US" sz="1500" dirty="0"/>
              <a:t> </a:t>
            </a:r>
            <a:r>
              <a:rPr lang="en-US" sz="1500" dirty="0" err="1"/>
              <a:t>šírenie</a:t>
            </a:r>
            <a:r>
              <a:rPr lang="en-US" sz="1500" dirty="0"/>
              <a:t> </a:t>
            </a:r>
            <a:r>
              <a:rPr lang="en-US" sz="1500" dirty="0" err="1"/>
              <a:t>jeho</a:t>
            </a:r>
            <a:r>
              <a:rPr lang="en-US" sz="1500" dirty="0"/>
              <a:t> </a:t>
            </a:r>
            <a:r>
              <a:rPr lang="en-US" sz="1500" dirty="0" err="1"/>
              <a:t>kníh</a:t>
            </a:r>
            <a:r>
              <a:rPr lang="en-US" sz="1500" dirty="0"/>
              <a:t>, </a:t>
            </a:r>
            <a:r>
              <a:rPr lang="en-US" sz="1500" dirty="0" err="1"/>
              <a:t>žiada</a:t>
            </a:r>
            <a:r>
              <a:rPr lang="en-US" sz="1500" dirty="0"/>
              <a:t> </a:t>
            </a:r>
            <a:r>
              <a:rPr lang="en-US" sz="1500" dirty="0" err="1"/>
              <a:t>vyobcovať</a:t>
            </a:r>
            <a:r>
              <a:rPr lang="en-US" sz="1500" dirty="0"/>
              <a:t> ho z </a:t>
            </a:r>
            <a:r>
              <a:rPr lang="en-US" sz="1500" dirty="0" err="1"/>
              <a:t>univerzity</a:t>
            </a:r>
            <a:r>
              <a:rPr lang="en-US" sz="1500" dirty="0"/>
              <a:t> a pod. </a:t>
            </a:r>
          </a:p>
          <a:p>
            <a:pPr algn="just">
              <a:lnSpc>
                <a:spcPct val="80000"/>
              </a:lnSpc>
              <a:buFont typeface="Arial"/>
              <a:buChar char="•"/>
            </a:pPr>
            <a:r>
              <a:rPr lang="en-US" sz="1500" dirty="0"/>
              <a:t>V </a:t>
            </a:r>
            <a:r>
              <a:rPr lang="en-US" sz="1500" dirty="0" err="1"/>
              <a:t>otázke</a:t>
            </a:r>
            <a:r>
              <a:rPr lang="en-US" sz="1500" dirty="0"/>
              <a:t> </a:t>
            </a:r>
            <a:r>
              <a:rPr lang="en-US" sz="1500" dirty="0" err="1"/>
              <a:t>odpustkov</a:t>
            </a:r>
            <a:r>
              <a:rPr lang="en-US" sz="1500" dirty="0"/>
              <a:t> </a:t>
            </a:r>
            <a:r>
              <a:rPr lang="en-US" sz="1500" dirty="0" err="1"/>
              <a:t>protirečí</a:t>
            </a:r>
            <a:r>
              <a:rPr lang="en-US" sz="1500" dirty="0"/>
              <a:t> </a:t>
            </a:r>
            <a:r>
              <a:rPr lang="en-US" sz="1500" dirty="0" err="1"/>
              <a:t>Bule</a:t>
            </a:r>
            <a:r>
              <a:rPr lang="en-US" sz="1500" dirty="0"/>
              <a:t> cum </a:t>
            </a:r>
            <a:r>
              <a:rPr lang="en-US" sz="1500" dirty="0" err="1"/>
              <a:t>postquam</a:t>
            </a:r>
            <a:r>
              <a:rPr lang="en-US" sz="1500" dirty="0"/>
              <a:t> (</a:t>
            </a:r>
            <a:r>
              <a:rPr lang="en-US" sz="1500" dirty="0" err="1"/>
              <a:t>odvoláva</a:t>
            </a:r>
            <a:r>
              <a:rPr lang="en-US" sz="1500" dirty="0"/>
              <a:t> </a:t>
            </a:r>
            <a:r>
              <a:rPr lang="en-US" sz="1500" dirty="0" err="1"/>
              <a:t>ôper</a:t>
            </a:r>
            <a:r>
              <a:rPr lang="en-US" sz="1500" dirty="0"/>
              <a:t> </a:t>
            </a:r>
            <a:r>
              <a:rPr lang="en-US" sz="1500" dirty="0" err="1"/>
              <a:t>modum</a:t>
            </a:r>
            <a:r>
              <a:rPr lang="en-US" sz="1500" dirty="0"/>
              <a:t> </a:t>
            </a:r>
            <a:r>
              <a:rPr lang="en-US" sz="1500" dirty="0" err="1"/>
              <a:t>sufragii</a:t>
            </a:r>
            <a:r>
              <a:rPr lang="en-US" sz="1500" dirty="0"/>
              <a:t>). </a:t>
            </a:r>
            <a:r>
              <a:rPr lang="en-US" sz="1500" dirty="0" err="1"/>
              <a:t>Odsudzuje</a:t>
            </a:r>
            <a:r>
              <a:rPr lang="en-US" sz="1500" dirty="0"/>
              <a:t>: </a:t>
            </a:r>
            <a:r>
              <a:rPr lang="en-US" sz="1500" dirty="0" err="1"/>
              <a:t>otázku</a:t>
            </a:r>
            <a:r>
              <a:rPr lang="en-US" sz="1500" dirty="0"/>
              <a:t> </a:t>
            </a:r>
            <a:r>
              <a:rPr lang="en-US" sz="1500" dirty="0" err="1"/>
              <a:t>schopností</a:t>
            </a:r>
            <a:r>
              <a:rPr lang="en-US" sz="1500" dirty="0"/>
              <a:t> </a:t>
            </a:r>
            <a:r>
              <a:rPr lang="en-US" sz="1500" dirty="0" err="1"/>
              <a:t>človeka</a:t>
            </a:r>
            <a:r>
              <a:rPr lang="en-US" sz="1500" dirty="0"/>
              <a:t> </a:t>
            </a:r>
            <a:r>
              <a:rPr lang="en-US" sz="1500" dirty="0" err="1"/>
              <a:t>po</a:t>
            </a:r>
            <a:r>
              <a:rPr lang="en-US" sz="1500" dirty="0"/>
              <a:t> </a:t>
            </a:r>
            <a:r>
              <a:rPr lang="en-US" sz="1500" dirty="0" err="1"/>
              <a:t>krste</a:t>
            </a:r>
            <a:r>
              <a:rPr lang="en-US" sz="1500" dirty="0"/>
              <a:t> </a:t>
            </a:r>
            <a:r>
              <a:rPr lang="en-US" sz="1500" dirty="0" err="1"/>
              <a:t>konať</a:t>
            </a:r>
            <a:r>
              <a:rPr lang="en-US" sz="1500" dirty="0"/>
              <a:t> dobro; </a:t>
            </a:r>
            <a:r>
              <a:rPr lang="en-US" sz="1500" dirty="0" err="1"/>
              <a:t>popretie</a:t>
            </a:r>
            <a:r>
              <a:rPr lang="en-US" sz="1500" dirty="0"/>
              <a:t> </a:t>
            </a:r>
            <a:r>
              <a:rPr lang="en-US" sz="1500" dirty="0" err="1"/>
              <a:t>moci</a:t>
            </a:r>
            <a:r>
              <a:rPr lang="en-US" sz="1500" dirty="0"/>
              <a:t> </a:t>
            </a:r>
            <a:r>
              <a:rPr lang="en-US" sz="1500" dirty="0" err="1"/>
              <a:t>kľúčov</a:t>
            </a:r>
            <a:r>
              <a:rPr lang="en-US" sz="1500" dirty="0"/>
              <a:t>; </a:t>
            </a:r>
            <a:r>
              <a:rPr lang="en-US" sz="1500" dirty="0" err="1"/>
              <a:t>popretie</a:t>
            </a:r>
            <a:r>
              <a:rPr lang="en-US" sz="1500" dirty="0"/>
              <a:t> </a:t>
            </a:r>
            <a:r>
              <a:rPr lang="en-US" sz="1500" dirty="0" err="1"/>
              <a:t>pápežov</a:t>
            </a:r>
            <a:r>
              <a:rPr lang="en-US" sz="1500" dirty="0"/>
              <a:t> a </a:t>
            </a:r>
            <a:r>
              <a:rPr lang="en-US" sz="1500" dirty="0" err="1"/>
              <a:t>koncilov</a:t>
            </a:r>
            <a:r>
              <a:rPr lang="en-US" sz="1500" dirty="0"/>
              <a:t> </a:t>
            </a:r>
            <a:r>
              <a:rPr lang="en-US" sz="1500" dirty="0" err="1"/>
              <a:t>vykladať</a:t>
            </a:r>
            <a:r>
              <a:rPr lang="en-US" sz="1500" dirty="0"/>
              <a:t> </a:t>
            </a:r>
            <a:r>
              <a:rPr lang="en-US" sz="1500" dirty="0" err="1"/>
              <a:t>náuku</a:t>
            </a:r>
            <a:r>
              <a:rPr lang="en-US" sz="1500" dirty="0"/>
              <a:t> </a:t>
            </a:r>
            <a:r>
              <a:rPr lang="en-US" sz="1500" dirty="0" err="1"/>
              <a:t>viery</a:t>
            </a:r>
            <a:r>
              <a:rPr lang="en-US" sz="1500" dirty="0"/>
              <a:t>; a </a:t>
            </a:r>
            <a:r>
              <a:rPr lang="en-US" sz="1500" dirty="0" err="1"/>
              <a:t>odmietanie</a:t>
            </a:r>
            <a:r>
              <a:rPr lang="en-US" sz="1500" dirty="0"/>
              <a:t> </a:t>
            </a:r>
            <a:r>
              <a:rPr lang="en-US" sz="1500" dirty="0" err="1"/>
              <a:t>primátu</a:t>
            </a:r>
            <a:r>
              <a:rPr lang="en-US" sz="1500" dirty="0"/>
              <a:t> </a:t>
            </a:r>
            <a:r>
              <a:rPr lang="en-US" sz="1500" dirty="0" err="1"/>
              <a:t>Ríma</a:t>
            </a:r>
            <a:r>
              <a:rPr lang="en-US" sz="1500" dirty="0"/>
              <a:t>; </a:t>
            </a:r>
            <a:r>
              <a:rPr lang="en-US" sz="1500" dirty="0" err="1"/>
              <a:t>bula</a:t>
            </a:r>
            <a:r>
              <a:rPr lang="en-US" sz="1500" dirty="0"/>
              <a:t> </a:t>
            </a:r>
            <a:r>
              <a:rPr lang="en-US" sz="1500" dirty="0" err="1"/>
              <a:t>tvrdí</a:t>
            </a:r>
            <a:r>
              <a:rPr lang="en-US" sz="1500" dirty="0"/>
              <a:t>, </a:t>
            </a:r>
            <a:r>
              <a:rPr lang="en-US" sz="1500" dirty="0" err="1"/>
              <a:t>že</a:t>
            </a:r>
            <a:r>
              <a:rPr lang="en-US" sz="1500" dirty="0"/>
              <a:t> </a:t>
            </a:r>
            <a:r>
              <a:rPr lang="en-US" sz="1500" dirty="0" err="1"/>
              <a:t>moc</a:t>
            </a:r>
            <a:r>
              <a:rPr lang="en-US" sz="1500" dirty="0"/>
              <a:t> </a:t>
            </a:r>
            <a:r>
              <a:rPr lang="en-US" sz="1500" dirty="0" err="1"/>
              <a:t>Božím</a:t>
            </a:r>
            <a:r>
              <a:rPr lang="en-US" sz="1500" dirty="0"/>
              <a:t> </a:t>
            </a:r>
            <a:r>
              <a:rPr lang="en-US" sz="1500" dirty="0" err="1"/>
              <a:t>právom</a:t>
            </a:r>
            <a:r>
              <a:rPr lang="en-US" sz="1500" dirty="0"/>
              <a:t> </a:t>
            </a:r>
            <a:r>
              <a:rPr lang="en-US" sz="1500" dirty="0" err="1"/>
              <a:t>udeliť</a:t>
            </a:r>
            <a:r>
              <a:rPr lang="en-US" sz="1500" dirty="0"/>
              <a:t> </a:t>
            </a:r>
            <a:r>
              <a:rPr lang="en-US" sz="1500" dirty="0" err="1"/>
              <a:t>odpustenie</a:t>
            </a:r>
            <a:r>
              <a:rPr lang="en-US" sz="1500" dirty="0"/>
              <a:t> </a:t>
            </a:r>
            <a:r>
              <a:rPr lang="en-US" sz="1500" dirty="0" err="1"/>
              <a:t>trestov</a:t>
            </a:r>
            <a:r>
              <a:rPr lang="en-US" sz="1500" dirty="0"/>
              <a:t> </a:t>
            </a:r>
            <a:r>
              <a:rPr lang="en-US" sz="1500" dirty="0" err="1"/>
              <a:t>za</a:t>
            </a:r>
            <a:r>
              <a:rPr lang="en-US" sz="1500" dirty="0"/>
              <a:t> </a:t>
            </a:r>
            <a:r>
              <a:rPr lang="en-US" sz="1500" dirty="0" err="1"/>
              <a:t>hriechy</a:t>
            </a:r>
            <a:r>
              <a:rPr lang="en-US" sz="1500" dirty="0"/>
              <a:t> </a:t>
            </a:r>
            <a:r>
              <a:rPr lang="en-US" sz="1500" dirty="0" err="1"/>
              <a:t>má</a:t>
            </a:r>
            <a:r>
              <a:rPr lang="en-US" sz="1500" dirty="0"/>
              <a:t> </a:t>
            </a:r>
            <a:r>
              <a:rPr lang="en-US" sz="1500" dirty="0" err="1"/>
              <a:t>aj</a:t>
            </a:r>
            <a:r>
              <a:rPr lang="en-US" sz="1500" dirty="0"/>
              <a:t> </a:t>
            </a:r>
            <a:r>
              <a:rPr lang="en-US" sz="1500" dirty="0" err="1"/>
              <a:t>pápež</a:t>
            </a:r>
            <a:r>
              <a:rPr lang="en-US" sz="1500" dirty="0"/>
              <a:t> – Luther </a:t>
            </a:r>
            <a:r>
              <a:rPr lang="en-US" sz="1500" dirty="0" err="1"/>
              <a:t>že</a:t>
            </a:r>
            <a:r>
              <a:rPr lang="en-US" sz="1500" dirty="0"/>
              <a:t> </a:t>
            </a:r>
            <a:r>
              <a:rPr lang="en-US" sz="1500" dirty="0" err="1"/>
              <a:t>Božím</a:t>
            </a:r>
            <a:r>
              <a:rPr lang="en-US" sz="1500" dirty="0"/>
              <a:t> </a:t>
            </a:r>
            <a:r>
              <a:rPr lang="en-US" sz="1500" dirty="0" err="1"/>
              <a:t>právom</a:t>
            </a:r>
            <a:r>
              <a:rPr lang="en-US" sz="1500" dirty="0"/>
              <a:t> </a:t>
            </a:r>
            <a:r>
              <a:rPr lang="en-US" sz="1500" dirty="0" err="1"/>
              <a:t>len</a:t>
            </a:r>
            <a:r>
              <a:rPr lang="en-US" sz="1500" dirty="0"/>
              <a:t> </a:t>
            </a:r>
            <a:r>
              <a:rPr lang="en-US" sz="1500" dirty="0" err="1"/>
              <a:t>Boh</a:t>
            </a:r>
            <a:r>
              <a:rPr lang="en-US" sz="1500" dirty="0"/>
              <a:t> </a:t>
            </a:r>
            <a:r>
              <a:rPr lang="en-US" sz="1500" dirty="0" err="1"/>
              <a:t>sám</a:t>
            </a:r>
            <a:r>
              <a:rPr lang="sk-SK" sz="1500" dirty="0"/>
              <a:t>; hlásanie husitizmu</a:t>
            </a:r>
            <a:endParaRPr lang="en-US" sz="1500" dirty="0"/>
          </a:p>
        </p:txBody>
      </p:sp>
    </p:spTree>
    <p:extLst>
      <p:ext uri="{BB962C8B-B14F-4D97-AF65-F5344CB8AC3E}">
        <p14:creationId xmlns:p14="http://schemas.microsoft.com/office/powerpoint/2010/main" val="1299808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l="4324" r="6427" b="3"/>
          <a:stretch/>
        </p:blipFill>
        <p:spPr>
          <a:xfrm>
            <a:off x="1412683" y="1410208"/>
            <a:ext cx="2433793" cy="3858780"/>
          </a:xfrm>
          <a:prstGeom prst="rect">
            <a:avLst/>
          </a:prstGeom>
        </p:spPr>
      </p:pic>
      <p:sp>
        <p:nvSpPr>
          <p:cNvPr id="2" name="Nadpis 1"/>
          <p:cNvSpPr>
            <a:spLocks noGrp="1"/>
          </p:cNvSpPr>
          <p:nvPr>
            <p:ph type="title"/>
          </p:nvPr>
        </p:nvSpPr>
        <p:spPr>
          <a:xfrm>
            <a:off x="4626508" y="982132"/>
            <a:ext cx="6270090" cy="1303867"/>
          </a:xfrm>
        </p:spPr>
        <p:txBody>
          <a:bodyPr vert="horz" lIns="91440" tIns="45720" rIns="91440" bIns="45720" rtlCol="0" anchor="ctr">
            <a:normAutofit/>
          </a:bodyPr>
          <a:lstStyle/>
          <a:p>
            <a:r>
              <a:rPr lang="en-US" sz="4400"/>
              <a:t>Leto 1520</a:t>
            </a:r>
          </a:p>
        </p:txBody>
      </p:sp>
      <p:sp>
        <p:nvSpPr>
          <p:cNvPr id="4" name="Zástupný objekt pre text 3"/>
          <p:cNvSpPr>
            <a:spLocks noGrp="1"/>
          </p:cNvSpPr>
          <p:nvPr>
            <p:ph type="body" sz="half" idx="2"/>
          </p:nvPr>
        </p:nvSpPr>
        <p:spPr>
          <a:xfrm>
            <a:off x="4636482" y="2556932"/>
            <a:ext cx="6260114" cy="3318936"/>
          </a:xfrm>
        </p:spPr>
        <p:txBody>
          <a:bodyPr vert="horz" lIns="91440" tIns="45720" rIns="91440" bIns="45720" rtlCol="0" anchor="t">
            <a:normAutofit/>
          </a:bodyPr>
          <a:lstStyle/>
          <a:p>
            <a:pPr algn="l">
              <a:buFont typeface="Arial"/>
              <a:buChar char="•"/>
            </a:pPr>
            <a:r>
              <a:rPr lang="en-US" dirty="0" err="1"/>
              <a:t>Kázeň</a:t>
            </a:r>
            <a:r>
              <a:rPr lang="en-US" dirty="0"/>
              <a:t> o </a:t>
            </a:r>
            <a:r>
              <a:rPr lang="en-US" dirty="0" err="1"/>
              <a:t>dobrých</a:t>
            </a:r>
            <a:r>
              <a:rPr lang="en-US" dirty="0"/>
              <a:t> </a:t>
            </a:r>
            <a:r>
              <a:rPr lang="en-US" dirty="0" err="1"/>
              <a:t>skutkoch</a:t>
            </a:r>
            <a:endParaRPr lang="en-US" dirty="0"/>
          </a:p>
          <a:p>
            <a:pPr algn="l">
              <a:buFont typeface="Arial"/>
              <a:buChar char="•"/>
            </a:pPr>
            <a:r>
              <a:rPr lang="en-US" dirty="0" err="1"/>
              <a:t>Pápežstvo</a:t>
            </a:r>
            <a:r>
              <a:rPr lang="en-US" dirty="0"/>
              <a:t> v </a:t>
            </a:r>
            <a:r>
              <a:rPr lang="en-US" dirty="0" err="1"/>
              <a:t>Ríme</a:t>
            </a:r>
            <a:endParaRPr lang="en-US" dirty="0"/>
          </a:p>
          <a:p>
            <a:pPr algn="l">
              <a:buFont typeface="Arial"/>
              <a:buChar char="•"/>
            </a:pPr>
            <a:r>
              <a:rPr lang="en-US" dirty="0" err="1"/>
              <a:t>Kresťanskej</a:t>
            </a:r>
            <a:r>
              <a:rPr lang="en-US" dirty="0"/>
              <a:t> </a:t>
            </a:r>
            <a:r>
              <a:rPr lang="en-US" dirty="0" err="1"/>
              <a:t>šľachte</a:t>
            </a:r>
            <a:r>
              <a:rPr lang="en-US" dirty="0"/>
              <a:t> </a:t>
            </a:r>
            <a:r>
              <a:rPr lang="en-US" dirty="0" err="1"/>
              <a:t>nemeckého</a:t>
            </a:r>
            <a:r>
              <a:rPr lang="en-US" dirty="0"/>
              <a:t> </a:t>
            </a:r>
            <a:r>
              <a:rPr lang="en-US" dirty="0" err="1"/>
              <a:t>národa</a:t>
            </a:r>
            <a:endParaRPr lang="en-US" dirty="0"/>
          </a:p>
          <a:p>
            <a:pPr algn="l">
              <a:buFont typeface="Arial"/>
              <a:buChar char="•"/>
            </a:pPr>
            <a:r>
              <a:rPr lang="en-US" dirty="0"/>
              <a:t>O </a:t>
            </a:r>
            <a:r>
              <a:rPr lang="en-US" dirty="0" err="1"/>
              <a:t>babylonskom</a:t>
            </a:r>
            <a:r>
              <a:rPr lang="en-US" dirty="0"/>
              <a:t> </a:t>
            </a:r>
            <a:r>
              <a:rPr lang="en-US" dirty="0" err="1"/>
              <a:t>zajatí</a:t>
            </a:r>
            <a:r>
              <a:rPr lang="en-US" dirty="0"/>
              <a:t> </a:t>
            </a:r>
            <a:r>
              <a:rPr lang="en-US" dirty="0" err="1"/>
              <a:t>cirkvi</a:t>
            </a:r>
            <a:endParaRPr lang="en-US" dirty="0"/>
          </a:p>
        </p:txBody>
      </p:sp>
      <p:sp>
        <p:nvSpPr>
          <p:cNvPr id="7" name="BlokTextu 6"/>
          <p:cNvSpPr txBox="1"/>
          <p:nvPr/>
        </p:nvSpPr>
        <p:spPr>
          <a:xfrm>
            <a:off x="1092644" y="5777948"/>
            <a:ext cx="3059206" cy="369332"/>
          </a:xfrm>
          <a:prstGeom prst="rect">
            <a:avLst/>
          </a:prstGeom>
          <a:noFill/>
        </p:spPr>
        <p:txBody>
          <a:bodyPr wrap="square" rtlCol="0">
            <a:spAutoFit/>
          </a:bodyPr>
          <a:lstStyle/>
          <a:p>
            <a:pPr algn="ctr"/>
            <a:r>
              <a:rPr lang="sk-SK" dirty="0"/>
              <a:t>O babylonskom zajatí cirkvi</a:t>
            </a:r>
            <a:endParaRPr lang="cs-CZ" dirty="0"/>
          </a:p>
        </p:txBody>
      </p:sp>
    </p:spTree>
    <p:extLst>
      <p:ext uri="{BB962C8B-B14F-4D97-AF65-F5344CB8AC3E}">
        <p14:creationId xmlns:p14="http://schemas.microsoft.com/office/powerpoint/2010/main" val="18678084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Zástupný objekt pre obsah 5"/>
          <p:cNvPicPr>
            <a:picLocks noGrp="1" noChangeAspect="1"/>
          </p:cNvPicPr>
          <p:nvPr>
            <p:ph idx="1"/>
          </p:nvPr>
        </p:nvPicPr>
        <p:blipFill rotWithShape="1">
          <a:blip r:embed="rId5"/>
          <a:srcRect l="1136" r="2189" b="2"/>
          <a:stretch/>
        </p:blipFill>
        <p:spPr>
          <a:xfrm>
            <a:off x="5418668" y="982131"/>
            <a:ext cx="5469466" cy="4893735"/>
          </a:xfrm>
          <a:prstGeom prst="rect">
            <a:avLst/>
          </a:prstGeom>
          <a:ln w="57150" cmpd="thickThin">
            <a:solidFill>
              <a:schemeClr val="tx1">
                <a:lumMod val="50000"/>
                <a:lumOff val="50000"/>
              </a:schemeClr>
            </a:solidFill>
            <a:miter lim="800000"/>
          </a:ln>
        </p:spPr>
      </p:pic>
      <p:sp>
        <p:nvSpPr>
          <p:cNvPr id="2" name="Nadpis 1"/>
          <p:cNvSpPr>
            <a:spLocks noGrp="1"/>
          </p:cNvSpPr>
          <p:nvPr>
            <p:ph type="title"/>
          </p:nvPr>
        </p:nvSpPr>
        <p:spPr>
          <a:xfrm>
            <a:off x="1295402" y="982132"/>
            <a:ext cx="3660056" cy="1325373"/>
          </a:xfrm>
        </p:spPr>
        <p:txBody>
          <a:bodyPr vert="horz" lIns="91440" tIns="45720" rIns="91440" bIns="45720" rtlCol="0" anchor="b">
            <a:normAutofit/>
          </a:bodyPr>
          <a:lstStyle/>
          <a:p>
            <a:r>
              <a:rPr lang="en-US"/>
              <a:t>Proti ohavnej bule Antikrista</a:t>
            </a:r>
          </a:p>
        </p:txBody>
      </p:sp>
      <p:sp>
        <p:nvSpPr>
          <p:cNvPr id="4" name="Zástupný objekt pre text 3"/>
          <p:cNvSpPr>
            <a:spLocks noGrp="1"/>
          </p:cNvSpPr>
          <p:nvPr>
            <p:ph type="body" sz="half" idx="2"/>
          </p:nvPr>
        </p:nvSpPr>
        <p:spPr>
          <a:xfrm>
            <a:off x="1295401" y="2493774"/>
            <a:ext cx="3660057" cy="3382094"/>
          </a:xfrm>
        </p:spPr>
        <p:txBody>
          <a:bodyPr vert="horz" lIns="91440" tIns="45720" rIns="91440" bIns="45720" rtlCol="0" anchor="t">
            <a:normAutofit fontScale="92500"/>
          </a:bodyPr>
          <a:lstStyle/>
          <a:p>
            <a:pPr>
              <a:buFont typeface="Arial"/>
              <a:buChar char="•"/>
            </a:pPr>
            <a:r>
              <a:rPr lang="en-US" dirty="0"/>
              <a:t>Po </a:t>
            </a:r>
            <a:r>
              <a:rPr lang="en-US" dirty="0" err="1"/>
              <a:t>obdržaní</a:t>
            </a:r>
            <a:r>
              <a:rPr lang="en-US" dirty="0"/>
              <a:t> </a:t>
            </a:r>
            <a:r>
              <a:rPr lang="en-US" dirty="0" err="1"/>
              <a:t>exkomunikačného</a:t>
            </a:r>
            <a:r>
              <a:rPr lang="en-US" dirty="0"/>
              <a:t> </a:t>
            </a:r>
            <a:r>
              <a:rPr lang="en-US" dirty="0" err="1"/>
              <a:t>listu</a:t>
            </a:r>
            <a:r>
              <a:rPr lang="en-US" dirty="0"/>
              <a:t>, </a:t>
            </a:r>
            <a:r>
              <a:rPr lang="en-US" dirty="0" err="1"/>
              <a:t>je</a:t>
            </a:r>
            <a:r>
              <a:rPr lang="en-US" dirty="0"/>
              <a:t> Luther </a:t>
            </a:r>
            <a:r>
              <a:rPr lang="en-US" dirty="0" err="1"/>
              <a:t>už</a:t>
            </a:r>
            <a:r>
              <a:rPr lang="en-US" dirty="0"/>
              <a:t> </a:t>
            </a:r>
            <a:r>
              <a:rPr lang="en-US" dirty="0" err="1"/>
              <a:t>skalopevne</a:t>
            </a:r>
            <a:r>
              <a:rPr lang="en-US" dirty="0"/>
              <a:t> </a:t>
            </a:r>
            <a:r>
              <a:rPr lang="en-US" dirty="0" err="1"/>
              <a:t>presvedčený</a:t>
            </a:r>
            <a:r>
              <a:rPr lang="en-US" dirty="0"/>
              <a:t>, </a:t>
            </a:r>
            <a:r>
              <a:rPr lang="en-US" dirty="0" err="1"/>
              <a:t>že</a:t>
            </a:r>
            <a:r>
              <a:rPr lang="en-US" dirty="0"/>
              <a:t> </a:t>
            </a:r>
            <a:r>
              <a:rPr lang="en-US" dirty="0" err="1"/>
              <a:t>pápežstvo</a:t>
            </a:r>
            <a:r>
              <a:rPr lang="en-US" dirty="0"/>
              <a:t> </a:t>
            </a:r>
            <a:r>
              <a:rPr lang="en-US" dirty="0" err="1"/>
              <a:t>je</a:t>
            </a:r>
            <a:r>
              <a:rPr lang="en-US" dirty="0"/>
              <a:t> </a:t>
            </a:r>
            <a:r>
              <a:rPr lang="en-US" dirty="0" err="1"/>
              <a:t>dielom</a:t>
            </a:r>
            <a:r>
              <a:rPr lang="en-US" dirty="0"/>
              <a:t> </a:t>
            </a:r>
            <a:r>
              <a:rPr lang="en-US" dirty="0" err="1"/>
              <a:t>diabla</a:t>
            </a:r>
            <a:r>
              <a:rPr lang="en-US" dirty="0"/>
              <a:t> a </a:t>
            </a:r>
            <a:r>
              <a:rPr lang="en-US" dirty="0" err="1"/>
              <a:t>pápež</a:t>
            </a:r>
            <a:r>
              <a:rPr lang="en-US" dirty="0"/>
              <a:t> </a:t>
            </a:r>
            <a:r>
              <a:rPr lang="en-US" dirty="0" err="1"/>
              <a:t>je</a:t>
            </a:r>
            <a:r>
              <a:rPr lang="en-US" dirty="0"/>
              <a:t> </a:t>
            </a:r>
            <a:r>
              <a:rPr lang="en-US" dirty="0" err="1"/>
              <a:t>jeho</a:t>
            </a:r>
            <a:r>
              <a:rPr lang="en-US" dirty="0"/>
              <a:t> </a:t>
            </a:r>
            <a:r>
              <a:rPr lang="en-US" dirty="0" err="1"/>
              <a:t>služobníkom</a:t>
            </a:r>
            <a:r>
              <a:rPr lang="en-US" dirty="0"/>
              <a:t>. </a:t>
            </a:r>
          </a:p>
          <a:p>
            <a:pPr>
              <a:buFont typeface="Arial"/>
              <a:buChar char="•"/>
            </a:pPr>
            <a:r>
              <a:rPr lang="en-US" dirty="0"/>
              <a:t>V </a:t>
            </a:r>
            <a:r>
              <a:rPr lang="en-US" dirty="0" err="1"/>
              <a:t>polovici</a:t>
            </a:r>
            <a:r>
              <a:rPr lang="en-US" dirty="0"/>
              <a:t> </a:t>
            </a:r>
            <a:r>
              <a:rPr lang="en-US" dirty="0" err="1"/>
              <a:t>listopadu</a:t>
            </a:r>
            <a:r>
              <a:rPr lang="en-US" dirty="0"/>
              <a:t> </a:t>
            </a:r>
            <a:r>
              <a:rPr lang="en-US" dirty="0" err="1"/>
              <a:t>napíše</a:t>
            </a:r>
            <a:r>
              <a:rPr lang="en-US" dirty="0"/>
              <a:t> </a:t>
            </a:r>
            <a:r>
              <a:rPr lang="en-US" dirty="0" err="1"/>
              <a:t>tento</a:t>
            </a:r>
            <a:r>
              <a:rPr lang="en-US" dirty="0"/>
              <a:t> </a:t>
            </a:r>
            <a:r>
              <a:rPr lang="en-US" dirty="0" err="1"/>
              <a:t>spis</a:t>
            </a:r>
            <a:r>
              <a:rPr lang="en-US" dirty="0"/>
              <a:t>.</a:t>
            </a:r>
            <a:endParaRPr lang="sk-SK" dirty="0"/>
          </a:p>
          <a:p>
            <a:r>
              <a:rPr lang="sk-SK" dirty="0"/>
              <a:t>List z </a:t>
            </a:r>
            <a:r>
              <a:rPr lang="sk-SK" dirty="0" err="1"/>
              <a:t>ŕíjna</a:t>
            </a:r>
            <a:r>
              <a:rPr lang="sk-SK" dirty="0"/>
              <a:t> 1520:</a:t>
            </a:r>
          </a:p>
          <a:p>
            <a:r>
              <a:rPr lang="sk-SK" dirty="0"/>
              <a:t>„</a:t>
            </a:r>
            <a:r>
              <a:rPr lang="sk-SK" dirty="0" err="1"/>
              <a:t>Násš</a:t>
            </a:r>
            <a:r>
              <a:rPr lang="sk-SK" dirty="0"/>
              <a:t> boj nie je proti telu a krvi, ale proti duchovnému zlu v „nebeských miestach“ proti vládcom sveta a tejto temnoty. Stojme teda pevne a vyzerajme trúbenie nášho Pána. Satan bojuje nie proti nám, ale proti Kristu v nás. My bojujeme boj Pánov. Buďte preto silní. Veď ak Boh s nami, kto proti nám?</a:t>
            </a:r>
          </a:p>
        </p:txBody>
      </p:sp>
    </p:spTree>
    <p:extLst>
      <p:ext uri="{BB962C8B-B14F-4D97-AF65-F5344CB8AC3E}">
        <p14:creationId xmlns:p14="http://schemas.microsoft.com/office/powerpoint/2010/main" val="218338962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Friedrich v Kolíne</a:t>
            </a:r>
            <a:br>
              <a:rPr lang="sk-SK" dirty="0"/>
            </a:br>
            <a:r>
              <a:rPr lang="sk-SK" dirty="0"/>
              <a:t>4 listopad 1520</a:t>
            </a:r>
            <a:endParaRPr lang="cs-CZ" dirty="0"/>
          </a:p>
        </p:txBody>
      </p:sp>
      <p:pic>
        <p:nvPicPr>
          <p:cNvPr id="6" name="Zástupný objekt pre obsah 5"/>
          <p:cNvPicPr>
            <a:picLocks noGrp="1" noChangeAspect="1"/>
          </p:cNvPicPr>
          <p:nvPr>
            <p:ph idx="1"/>
          </p:nvPr>
        </p:nvPicPr>
        <p:blipFill>
          <a:blip r:embed="rId2"/>
          <a:stretch>
            <a:fillRect/>
          </a:stretch>
        </p:blipFill>
        <p:spPr>
          <a:xfrm>
            <a:off x="5418138" y="1610342"/>
            <a:ext cx="5470525" cy="3637317"/>
          </a:xfrm>
        </p:spPr>
      </p:pic>
      <p:sp>
        <p:nvSpPr>
          <p:cNvPr id="4" name="Zástupný objekt pre text 3"/>
          <p:cNvSpPr>
            <a:spLocks noGrp="1"/>
          </p:cNvSpPr>
          <p:nvPr>
            <p:ph type="body" sz="half" idx="2"/>
          </p:nvPr>
        </p:nvSpPr>
        <p:spPr/>
        <p:txBody>
          <a:bodyPr/>
          <a:lstStyle/>
          <a:p>
            <a:r>
              <a:rPr lang="sk-SK" dirty="0"/>
              <a:t>Friedrich </a:t>
            </a:r>
            <a:r>
              <a:rPr lang="sk-SK" dirty="0" err="1"/>
              <a:t>vyrokuje</a:t>
            </a:r>
            <a:r>
              <a:rPr lang="sk-SK" dirty="0"/>
              <a:t> o slabého Karla V. , aby Luther bol vypočutý na nadchádzajúcom sneme vo </a:t>
            </a:r>
            <a:r>
              <a:rPr lang="sk-SK" dirty="0" err="1"/>
              <a:t>Wormse</a:t>
            </a:r>
            <a:r>
              <a:rPr lang="sk-SK" dirty="0"/>
              <a:t>. </a:t>
            </a:r>
          </a:p>
          <a:p>
            <a:r>
              <a:rPr lang="sk-SK" dirty="0"/>
              <a:t>Luther dostáva pozvanie do </a:t>
            </a:r>
            <a:r>
              <a:rPr lang="sk-SK" dirty="0" err="1"/>
              <a:t>Wormsu</a:t>
            </a:r>
            <a:r>
              <a:rPr lang="sk-SK" dirty="0"/>
              <a:t> 28. listopadu. Očakáva sa ale len jediné slovo: </a:t>
            </a:r>
            <a:r>
              <a:rPr lang="sk-SK" dirty="0" err="1"/>
              <a:t>Revoco</a:t>
            </a:r>
            <a:r>
              <a:rPr lang="sk-SK" dirty="0"/>
              <a:t>!, nakoľko Rím už rozhodol svojou bulou.</a:t>
            </a:r>
            <a:endParaRPr lang="cs-CZ" dirty="0"/>
          </a:p>
        </p:txBody>
      </p:sp>
    </p:spTree>
    <p:extLst>
      <p:ext uri="{BB962C8B-B14F-4D97-AF65-F5344CB8AC3E}">
        <p14:creationId xmlns:p14="http://schemas.microsoft.com/office/powerpoint/2010/main" val="491068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36" name="Group 35"/>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7" name="Picture 36"/>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8" name="Rectangle 37"/>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9" name="Picture 38"/>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0" name="Picture 39"/>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42" name="Straight Connector 41"/>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44" name="Rectangle 4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7" name="Picture 46"/>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8" name="Rectangle 47"/>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9" name="Picture 48"/>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0" name="Picture 49"/>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52" name="Straight Connector 51"/>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54" name="Rectangle 5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l="17525" r="21601" b="2"/>
          <a:stretch/>
        </p:blipFill>
        <p:spPr>
          <a:xfrm>
            <a:off x="1412683" y="1410208"/>
            <a:ext cx="5278777" cy="3858780"/>
          </a:xfrm>
          <a:prstGeom prst="rect">
            <a:avLst/>
          </a:prstGeom>
        </p:spPr>
      </p:pic>
      <p:sp>
        <p:nvSpPr>
          <p:cNvPr id="2" name="Nadpis 1"/>
          <p:cNvSpPr>
            <a:spLocks noGrp="1"/>
          </p:cNvSpPr>
          <p:nvPr>
            <p:ph type="title"/>
          </p:nvPr>
        </p:nvSpPr>
        <p:spPr>
          <a:xfrm>
            <a:off x="7366469" y="982134"/>
            <a:ext cx="4214343" cy="1303867"/>
          </a:xfrm>
        </p:spPr>
        <p:txBody>
          <a:bodyPr vert="horz" lIns="91440" tIns="45720" rIns="91440" bIns="45720" rtlCol="0" anchor="ctr">
            <a:normAutofit/>
          </a:bodyPr>
          <a:lstStyle/>
          <a:p>
            <a:pPr>
              <a:lnSpc>
                <a:spcPct val="80000"/>
              </a:lnSpc>
            </a:pPr>
            <a:r>
              <a:rPr lang="en-US" sz="2800" dirty="0" err="1"/>
              <a:t>Lutherova</a:t>
            </a:r>
            <a:r>
              <a:rPr lang="en-US" sz="2800" dirty="0"/>
              <a:t> </a:t>
            </a:r>
            <a:r>
              <a:rPr lang="en-US" sz="2800" dirty="0" err="1"/>
              <a:t>cesta</a:t>
            </a:r>
            <a:r>
              <a:rPr lang="en-US" sz="2800" dirty="0"/>
              <a:t> do </a:t>
            </a:r>
            <a:r>
              <a:rPr lang="en-US" sz="2800" dirty="0" err="1"/>
              <a:t>Ríma</a:t>
            </a:r>
            <a:br>
              <a:rPr lang="en-US" sz="2800" dirty="0"/>
            </a:br>
            <a:r>
              <a:rPr lang="en-US" sz="2800" dirty="0" err="1"/>
              <a:t>listopad</a:t>
            </a:r>
            <a:r>
              <a:rPr lang="en-US" sz="2800" dirty="0"/>
              <a:t> 1510 – </a:t>
            </a:r>
            <a:r>
              <a:rPr lang="en-US" sz="2800" dirty="0" err="1"/>
              <a:t>duben</a:t>
            </a:r>
            <a:r>
              <a:rPr lang="en-US" sz="2800" dirty="0"/>
              <a:t> 1511</a:t>
            </a:r>
          </a:p>
        </p:txBody>
      </p:sp>
      <p:sp>
        <p:nvSpPr>
          <p:cNvPr id="4" name="Zástupný objekt pre text 3"/>
          <p:cNvSpPr>
            <a:spLocks noGrp="1"/>
          </p:cNvSpPr>
          <p:nvPr>
            <p:ph type="body" sz="half" idx="2"/>
          </p:nvPr>
        </p:nvSpPr>
        <p:spPr>
          <a:xfrm>
            <a:off x="7898681" y="2871362"/>
            <a:ext cx="3360771" cy="3318936"/>
          </a:xfrm>
        </p:spPr>
        <p:txBody>
          <a:bodyPr vert="horz" lIns="91440" tIns="45720" rIns="91440" bIns="45720" rtlCol="0" anchor="t">
            <a:normAutofit/>
          </a:bodyPr>
          <a:lstStyle/>
          <a:p>
            <a:pPr algn="just">
              <a:buFont typeface="Arial"/>
              <a:buChar char="•"/>
            </a:pPr>
            <a:r>
              <a:rPr lang="en-US" dirty="0" err="1"/>
              <a:t>Nech</a:t>
            </a:r>
            <a:r>
              <a:rPr lang="en-US" dirty="0"/>
              <a:t> </a:t>
            </a:r>
            <a:r>
              <a:rPr lang="en-US" dirty="0" err="1"/>
              <a:t>pomôžu</a:t>
            </a:r>
            <a:r>
              <a:rPr lang="en-US" dirty="0"/>
              <a:t> </a:t>
            </a:r>
            <a:r>
              <a:rPr lang="en-US" dirty="0" err="1"/>
              <a:t>zásluhy</a:t>
            </a:r>
            <a:r>
              <a:rPr lang="en-US" dirty="0"/>
              <a:t> </a:t>
            </a:r>
            <a:r>
              <a:rPr lang="en-US" dirty="0" err="1"/>
              <a:t>svätých</a:t>
            </a:r>
            <a:r>
              <a:rPr lang="en-US" dirty="0"/>
              <a:t>, </a:t>
            </a:r>
            <a:r>
              <a:rPr lang="en-US" dirty="0" err="1"/>
              <a:t>ktoré</a:t>
            </a:r>
            <a:r>
              <a:rPr lang="en-US" dirty="0"/>
              <a:t> </a:t>
            </a:r>
            <a:r>
              <a:rPr lang="en-US" dirty="0" err="1"/>
              <a:t>Boh</a:t>
            </a:r>
            <a:r>
              <a:rPr lang="en-US" dirty="0"/>
              <a:t> </a:t>
            </a:r>
            <a:r>
              <a:rPr lang="en-US" dirty="0" err="1"/>
              <a:t>skrze</a:t>
            </a:r>
            <a:r>
              <a:rPr lang="en-US" dirty="0"/>
              <a:t> </a:t>
            </a:r>
            <a:r>
              <a:rPr lang="en-US" dirty="0" err="1"/>
              <a:t>cirkev</a:t>
            </a:r>
            <a:r>
              <a:rPr lang="en-US" dirty="0"/>
              <a:t> </a:t>
            </a:r>
            <a:r>
              <a:rPr lang="en-US" dirty="0" err="1"/>
              <a:t>pripíše</a:t>
            </a:r>
            <a:r>
              <a:rPr lang="en-US" dirty="0"/>
              <a:t> </a:t>
            </a:r>
            <a:r>
              <a:rPr lang="en-US" dirty="0" err="1"/>
              <a:t>človeku</a:t>
            </a:r>
            <a:r>
              <a:rPr lang="en-US" dirty="0"/>
              <a:t> </a:t>
            </a:r>
            <a:r>
              <a:rPr lang="en-US" dirty="0" err="1"/>
              <a:t>pri</a:t>
            </a:r>
            <a:r>
              <a:rPr lang="en-US" dirty="0"/>
              <a:t> </a:t>
            </a:r>
            <a:r>
              <a:rPr lang="en-US" dirty="0" err="1"/>
              <a:t>návšteve</a:t>
            </a:r>
            <a:r>
              <a:rPr lang="en-US" dirty="0"/>
              <a:t> </a:t>
            </a:r>
            <a:r>
              <a:rPr lang="en-US" dirty="0" err="1"/>
              <a:t>svätých</a:t>
            </a:r>
            <a:r>
              <a:rPr lang="en-US" dirty="0"/>
              <a:t> </a:t>
            </a:r>
            <a:r>
              <a:rPr lang="en-US" dirty="0" err="1"/>
              <a:t>miest</a:t>
            </a:r>
            <a:r>
              <a:rPr lang="en-US" dirty="0"/>
              <a:t>, </a:t>
            </a:r>
            <a:r>
              <a:rPr lang="en-US" dirty="0" err="1"/>
              <a:t>hrobiek</a:t>
            </a:r>
            <a:r>
              <a:rPr lang="en-US" dirty="0"/>
              <a:t> </a:t>
            </a:r>
            <a:r>
              <a:rPr lang="en-US" dirty="0" err="1"/>
              <a:t>martýrov</a:t>
            </a:r>
            <a:r>
              <a:rPr lang="en-US" dirty="0"/>
              <a:t>, </a:t>
            </a:r>
            <a:r>
              <a:rPr lang="en-US" dirty="0" err="1"/>
              <a:t>púťach</a:t>
            </a:r>
            <a:r>
              <a:rPr lang="en-US" dirty="0"/>
              <a:t> a pod. </a:t>
            </a:r>
          </a:p>
          <a:p>
            <a:pPr algn="l">
              <a:buFont typeface="Arial"/>
              <a:buChar char="•"/>
            </a:pPr>
            <a:endParaRPr lang="en-US" dirty="0"/>
          </a:p>
          <a:p>
            <a:pPr algn="just">
              <a:buFont typeface="Arial"/>
              <a:buChar char="•"/>
            </a:pPr>
            <a:r>
              <a:rPr lang="en-US" dirty="0" err="1"/>
              <a:t>Existovali</a:t>
            </a:r>
            <a:r>
              <a:rPr lang="en-US" dirty="0"/>
              <a:t> </a:t>
            </a:r>
            <a:r>
              <a:rPr lang="en-US" dirty="0" err="1"/>
              <a:t>miesta</a:t>
            </a:r>
            <a:r>
              <a:rPr lang="en-US" dirty="0"/>
              <a:t>, </a:t>
            </a:r>
            <a:r>
              <a:rPr lang="en-US" dirty="0" err="1"/>
              <a:t>kde</a:t>
            </a:r>
            <a:r>
              <a:rPr lang="en-US" dirty="0"/>
              <a:t> </a:t>
            </a:r>
            <a:r>
              <a:rPr lang="en-US" dirty="0" err="1"/>
              <a:t>táto</a:t>
            </a:r>
            <a:r>
              <a:rPr lang="en-US" dirty="0"/>
              <a:t> </a:t>
            </a:r>
            <a:r>
              <a:rPr lang="en-US" dirty="0" err="1"/>
              <a:t>milosť</a:t>
            </a:r>
            <a:r>
              <a:rPr lang="en-US" dirty="0"/>
              <a:t> bola </a:t>
            </a:r>
            <a:r>
              <a:rPr lang="en-US" dirty="0" err="1"/>
              <a:t>prístupnejšia</a:t>
            </a:r>
            <a:r>
              <a:rPr lang="en-US" dirty="0"/>
              <a:t> </a:t>
            </a:r>
            <a:r>
              <a:rPr lang="en-US" dirty="0" err="1"/>
              <a:t>než</a:t>
            </a:r>
            <a:r>
              <a:rPr lang="en-US" dirty="0"/>
              <a:t> </a:t>
            </a:r>
            <a:r>
              <a:rPr lang="en-US" dirty="0" err="1"/>
              <a:t>inde</a:t>
            </a:r>
            <a:r>
              <a:rPr lang="en-US" dirty="0"/>
              <a:t>, ale </a:t>
            </a:r>
            <a:r>
              <a:rPr lang="en-US" dirty="0" err="1"/>
              <a:t>nikde</a:t>
            </a:r>
            <a:r>
              <a:rPr lang="en-US" dirty="0"/>
              <a:t> </a:t>
            </a:r>
            <a:r>
              <a:rPr lang="en-US" dirty="0" err="1"/>
              <a:t>nie</a:t>
            </a:r>
            <a:r>
              <a:rPr lang="en-US" dirty="0"/>
              <a:t> </a:t>
            </a:r>
            <a:r>
              <a:rPr lang="en-US" dirty="0" err="1"/>
              <a:t>tak</a:t>
            </a:r>
            <a:r>
              <a:rPr lang="en-US" dirty="0"/>
              <a:t> </a:t>
            </a:r>
            <a:r>
              <a:rPr lang="en-US" dirty="0" err="1"/>
              <a:t>veľmi</a:t>
            </a:r>
            <a:r>
              <a:rPr lang="en-US" dirty="0"/>
              <a:t> </a:t>
            </a:r>
            <a:r>
              <a:rPr lang="en-US" dirty="0" err="1"/>
              <a:t>jako</a:t>
            </a:r>
            <a:r>
              <a:rPr lang="en-US" dirty="0"/>
              <a:t> v </a:t>
            </a:r>
            <a:r>
              <a:rPr lang="en-US" dirty="0" err="1"/>
              <a:t>Ríme</a:t>
            </a:r>
            <a:r>
              <a:rPr lang="en-US" dirty="0"/>
              <a:t>.</a:t>
            </a:r>
          </a:p>
          <a:p>
            <a:pPr algn="just">
              <a:buFont typeface="Arial"/>
              <a:buChar char="•"/>
            </a:pPr>
            <a:r>
              <a:rPr lang="en-US" dirty="0"/>
              <a:t>Len v </a:t>
            </a:r>
            <a:r>
              <a:rPr lang="en-US" dirty="0" err="1"/>
              <a:t>krypte</a:t>
            </a:r>
            <a:r>
              <a:rPr lang="en-US" dirty="0"/>
              <a:t> </a:t>
            </a:r>
            <a:r>
              <a:rPr lang="en-US" dirty="0" err="1"/>
              <a:t>sv</a:t>
            </a:r>
            <a:r>
              <a:rPr lang="en-US" dirty="0"/>
              <a:t>. </a:t>
            </a:r>
            <a:r>
              <a:rPr lang="en-US" dirty="0" err="1"/>
              <a:t>Kapyxta</a:t>
            </a:r>
            <a:r>
              <a:rPr lang="en-US" dirty="0"/>
              <a:t> bolo </a:t>
            </a:r>
            <a:r>
              <a:rPr lang="en-US" dirty="0" err="1"/>
              <a:t>pochovaných</a:t>
            </a:r>
            <a:r>
              <a:rPr lang="en-US" dirty="0"/>
              <a:t> </a:t>
            </a:r>
            <a:r>
              <a:rPr lang="en-US" dirty="0" err="1"/>
              <a:t>cez</a:t>
            </a:r>
            <a:r>
              <a:rPr lang="en-US" dirty="0"/>
              <a:t> 76.000 </a:t>
            </a:r>
            <a:r>
              <a:rPr lang="en-US" dirty="0" err="1"/>
              <a:t>martýrov</a:t>
            </a:r>
            <a:r>
              <a:rPr lang="en-US" dirty="0"/>
              <a:t>.</a:t>
            </a:r>
          </a:p>
        </p:txBody>
      </p:sp>
    </p:spTree>
    <p:extLst>
      <p:ext uri="{BB962C8B-B14F-4D97-AF65-F5344CB8AC3E}">
        <p14:creationId xmlns:p14="http://schemas.microsoft.com/office/powerpoint/2010/main" val="96753057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l="12987" r="8395" b="-3"/>
          <a:stretch/>
        </p:blipFill>
        <p:spPr>
          <a:xfrm>
            <a:off x="1412683" y="1410208"/>
            <a:ext cx="3876801" cy="3858780"/>
          </a:xfrm>
          <a:prstGeom prst="rect">
            <a:avLst/>
          </a:prstGeom>
        </p:spPr>
      </p:pic>
      <p:sp>
        <p:nvSpPr>
          <p:cNvPr id="2" name="Nadpis 1"/>
          <p:cNvSpPr>
            <a:spLocks noGrp="1"/>
          </p:cNvSpPr>
          <p:nvPr>
            <p:ph type="title"/>
          </p:nvPr>
        </p:nvSpPr>
        <p:spPr>
          <a:xfrm>
            <a:off x="6094412" y="982132"/>
            <a:ext cx="4802185" cy="1303867"/>
          </a:xfrm>
        </p:spPr>
        <p:txBody>
          <a:bodyPr vert="horz" lIns="91440" tIns="45720" rIns="91440" bIns="45720" rtlCol="0" anchor="ctr">
            <a:normAutofit/>
          </a:bodyPr>
          <a:lstStyle/>
          <a:p>
            <a:pPr>
              <a:lnSpc>
                <a:spcPct val="90000"/>
              </a:lnSpc>
            </a:pPr>
            <a:r>
              <a:rPr lang="en-US" sz="3700"/>
              <a:t>Pápežský lagát Aleander páli Lutherove spisy</a:t>
            </a:r>
          </a:p>
        </p:txBody>
      </p:sp>
      <p:sp>
        <p:nvSpPr>
          <p:cNvPr id="4" name="Zástupný objekt pre text 3"/>
          <p:cNvSpPr>
            <a:spLocks noGrp="1"/>
          </p:cNvSpPr>
          <p:nvPr>
            <p:ph type="body" sz="half" idx="2"/>
          </p:nvPr>
        </p:nvSpPr>
        <p:spPr>
          <a:xfrm>
            <a:off x="6094412" y="2556932"/>
            <a:ext cx="4802184" cy="3318936"/>
          </a:xfrm>
        </p:spPr>
        <p:txBody>
          <a:bodyPr vert="horz" lIns="91440" tIns="45720" rIns="91440" bIns="45720" rtlCol="0" anchor="t">
            <a:normAutofit lnSpcReduction="10000"/>
          </a:bodyPr>
          <a:lstStyle/>
          <a:p>
            <a:pPr algn="l">
              <a:buFont typeface="Arial"/>
              <a:buChar char="•"/>
            </a:pPr>
            <a:r>
              <a:rPr lang="en-US" dirty="0" err="1"/>
              <a:t>Aleander</a:t>
            </a:r>
            <a:r>
              <a:rPr lang="en-US" dirty="0"/>
              <a:t> </a:t>
            </a:r>
            <a:r>
              <a:rPr lang="en-US" dirty="0" err="1"/>
              <a:t>nabáda</a:t>
            </a:r>
            <a:r>
              <a:rPr lang="en-US" dirty="0"/>
              <a:t> k </a:t>
            </a:r>
            <a:r>
              <a:rPr lang="en-US" dirty="0" err="1"/>
              <a:t>páleni</a:t>
            </a:r>
            <a:r>
              <a:rPr lang="en-US" dirty="0"/>
              <a:t> </a:t>
            </a:r>
            <a:r>
              <a:rPr lang="en-US" dirty="0" err="1"/>
              <a:t>Lutherovych</a:t>
            </a:r>
            <a:r>
              <a:rPr lang="en-US" dirty="0"/>
              <a:t> </a:t>
            </a:r>
            <a:r>
              <a:rPr lang="en-US" dirty="0" err="1"/>
              <a:t>kníh</a:t>
            </a:r>
            <a:r>
              <a:rPr lang="en-US" dirty="0"/>
              <a:t> v </a:t>
            </a:r>
            <a:r>
              <a:rPr lang="en-US" dirty="0" err="1"/>
              <a:t>Porýní</a:t>
            </a:r>
            <a:r>
              <a:rPr lang="en-US" dirty="0"/>
              <a:t> (</a:t>
            </a:r>
            <a:r>
              <a:rPr lang="en-US" dirty="0" err="1"/>
              <a:t>Kolín</a:t>
            </a:r>
            <a:r>
              <a:rPr lang="en-US" dirty="0"/>
              <a:t>, Mainz, </a:t>
            </a:r>
            <a:r>
              <a:rPr lang="en-US" dirty="0" err="1"/>
              <a:t>Holandsko</a:t>
            </a:r>
            <a:r>
              <a:rPr lang="en-US" dirty="0"/>
              <a:t>)</a:t>
            </a:r>
            <a:r>
              <a:rPr lang="sk-SK" dirty="0"/>
              <a:t>. 3 mesiace trvalo, kým sa bula dostala k Lutherovi.</a:t>
            </a:r>
            <a:endParaRPr lang="en-US" dirty="0"/>
          </a:p>
          <a:p>
            <a:pPr algn="l">
              <a:buFont typeface="Arial"/>
              <a:buChar char="•"/>
            </a:pPr>
            <a:r>
              <a:rPr lang="en-US" dirty="0"/>
              <a:t>Luther </a:t>
            </a:r>
            <a:r>
              <a:rPr lang="en-US" dirty="0" err="1"/>
              <a:t>na</a:t>
            </a:r>
            <a:r>
              <a:rPr lang="en-US" dirty="0"/>
              <a:t> to </a:t>
            </a:r>
            <a:r>
              <a:rPr lang="en-US" dirty="0" err="1"/>
              <a:t>reaguje</a:t>
            </a:r>
            <a:r>
              <a:rPr lang="en-US" dirty="0"/>
              <a:t> </a:t>
            </a:r>
            <a:r>
              <a:rPr lang="en-US" dirty="0" err="1"/>
              <a:t>takto</a:t>
            </a:r>
            <a:r>
              <a:rPr lang="sk-SK" dirty="0"/>
              <a:t> už v </a:t>
            </a:r>
            <a:r>
              <a:rPr lang="sk-SK" dirty="0" err="1"/>
              <a:t>srpnu</a:t>
            </a:r>
            <a:r>
              <a:rPr lang="sk-SK" dirty="0"/>
              <a:t> 1520</a:t>
            </a:r>
            <a:r>
              <a:rPr lang="en-US" dirty="0"/>
              <a:t>: </a:t>
            </a:r>
          </a:p>
          <a:p>
            <a:pPr algn="just">
              <a:buFont typeface="Arial"/>
              <a:buChar char="•"/>
            </a:pPr>
            <a:r>
              <a:rPr lang="en-US" dirty="0"/>
              <a:t>„</a:t>
            </a:r>
            <a:r>
              <a:rPr lang="en-US" sz="2000" dirty="0" err="1"/>
              <a:t>Mne</a:t>
            </a:r>
            <a:r>
              <a:rPr lang="en-US" sz="2000" dirty="0"/>
              <a:t> </a:t>
            </a:r>
            <a:r>
              <a:rPr lang="en-US" sz="2000" dirty="0" err="1"/>
              <a:t>umrieť</a:t>
            </a:r>
            <a:r>
              <a:rPr lang="en-US" sz="2000" dirty="0"/>
              <a:t> </a:t>
            </a:r>
            <a:r>
              <a:rPr lang="en-US" sz="2000" dirty="0" err="1"/>
              <a:t>je</a:t>
            </a:r>
            <a:r>
              <a:rPr lang="en-US" sz="2000" dirty="0"/>
              <a:t> </a:t>
            </a:r>
            <a:r>
              <a:rPr lang="en-US" sz="2000" dirty="0" err="1"/>
              <a:t>zisk</a:t>
            </a:r>
            <a:r>
              <a:rPr lang="en-US" sz="2000" dirty="0"/>
              <a:t>. </a:t>
            </a:r>
            <a:r>
              <a:rPr lang="en-US" sz="2000" dirty="0" err="1"/>
              <a:t>Opovrhujem</a:t>
            </a:r>
            <a:r>
              <a:rPr lang="en-US" sz="2000" dirty="0"/>
              <a:t> </a:t>
            </a:r>
            <a:r>
              <a:rPr lang="en-US" sz="2000" dirty="0" err="1"/>
              <a:t>Rímskym</a:t>
            </a:r>
            <a:r>
              <a:rPr lang="en-US" sz="2000" dirty="0"/>
              <a:t> </a:t>
            </a:r>
            <a:r>
              <a:rPr lang="en-US" sz="2000" dirty="0" err="1"/>
              <a:t>hnevom</a:t>
            </a:r>
            <a:r>
              <a:rPr lang="en-US" sz="2000" dirty="0"/>
              <a:t> </a:t>
            </a:r>
            <a:r>
              <a:rPr lang="en-US" sz="2000" dirty="0" err="1"/>
              <a:t>aj</a:t>
            </a:r>
            <a:r>
              <a:rPr lang="en-US" sz="2000" dirty="0"/>
              <a:t> </a:t>
            </a:r>
            <a:r>
              <a:rPr lang="en-US" sz="2000" dirty="0" err="1"/>
              <a:t>Rímskou</a:t>
            </a:r>
            <a:r>
              <a:rPr lang="en-US" sz="2000" dirty="0"/>
              <a:t> </a:t>
            </a:r>
            <a:r>
              <a:rPr lang="en-US" sz="2000" dirty="0" err="1"/>
              <a:t>láskavosťou</a:t>
            </a:r>
            <a:r>
              <a:rPr lang="en-US" sz="2000" dirty="0"/>
              <a:t>. </a:t>
            </a:r>
            <a:r>
              <a:rPr lang="en-US" sz="2000" dirty="0" err="1"/>
              <a:t>Nebudem</a:t>
            </a:r>
            <a:r>
              <a:rPr lang="en-US" sz="2000" dirty="0"/>
              <a:t> s </a:t>
            </a:r>
            <a:r>
              <a:rPr lang="en-US" sz="2000" dirty="0" err="1"/>
              <a:t>nimi</a:t>
            </a:r>
            <a:r>
              <a:rPr lang="en-US" sz="2000" dirty="0"/>
              <a:t> </a:t>
            </a:r>
            <a:r>
              <a:rPr lang="en-US" sz="2000" dirty="0" err="1"/>
              <a:t>zmierený</a:t>
            </a:r>
            <a:r>
              <a:rPr lang="en-US" sz="2000" dirty="0"/>
              <a:t> a </a:t>
            </a:r>
            <a:r>
              <a:rPr lang="en-US" sz="2000" dirty="0" err="1"/>
              <a:t>komunikovať</a:t>
            </a:r>
            <a:r>
              <a:rPr lang="en-US" sz="2000" dirty="0"/>
              <a:t> s </a:t>
            </a:r>
            <a:r>
              <a:rPr lang="en-US" sz="2000" dirty="0" err="1"/>
              <a:t>nimi</a:t>
            </a:r>
            <a:r>
              <a:rPr lang="en-US" sz="2000" dirty="0"/>
              <a:t>. </a:t>
            </a:r>
            <a:r>
              <a:rPr lang="en-US" sz="2000" dirty="0" err="1"/>
              <a:t>Nech</a:t>
            </a:r>
            <a:r>
              <a:rPr lang="en-US" sz="2000" dirty="0"/>
              <a:t> </a:t>
            </a:r>
            <a:r>
              <a:rPr lang="en-US" sz="2000" dirty="0" err="1"/>
              <a:t>teda</a:t>
            </a:r>
            <a:r>
              <a:rPr lang="en-US" sz="2000" dirty="0"/>
              <a:t> </a:t>
            </a:r>
            <a:r>
              <a:rPr lang="en-US" sz="2000" dirty="0" err="1"/>
              <a:t>zatratia</a:t>
            </a:r>
            <a:r>
              <a:rPr lang="en-US" sz="2000" dirty="0"/>
              <a:t> a </a:t>
            </a:r>
            <a:r>
              <a:rPr lang="en-US" sz="2000" dirty="0" err="1"/>
              <a:t>spália</a:t>
            </a:r>
            <a:r>
              <a:rPr lang="en-US" sz="2000" dirty="0"/>
              <a:t> </a:t>
            </a:r>
            <a:r>
              <a:rPr lang="en-US" sz="2000" dirty="0" err="1"/>
              <a:t>moje</a:t>
            </a:r>
            <a:r>
              <a:rPr lang="en-US" sz="2000" dirty="0"/>
              <a:t> </a:t>
            </a:r>
            <a:r>
              <a:rPr lang="en-US" sz="2000" dirty="0" err="1"/>
              <a:t>knihy</a:t>
            </a:r>
            <a:r>
              <a:rPr lang="en-US" sz="2000" dirty="0"/>
              <a:t>. Ja </a:t>
            </a:r>
            <a:r>
              <a:rPr lang="en-US" sz="2000" dirty="0" err="1"/>
              <a:t>za</a:t>
            </a:r>
            <a:r>
              <a:rPr lang="en-US" sz="2000" dirty="0"/>
              <a:t> </a:t>
            </a:r>
            <a:r>
              <a:rPr lang="en-US" sz="2000" dirty="0" err="1"/>
              <a:t>seba</a:t>
            </a:r>
            <a:r>
              <a:rPr lang="en-US" sz="2000" dirty="0"/>
              <a:t>, </a:t>
            </a:r>
            <a:r>
              <a:rPr lang="en-US" sz="2000" dirty="0" err="1"/>
              <a:t>pokým</a:t>
            </a:r>
            <a:r>
              <a:rPr lang="en-US" sz="2000" dirty="0"/>
              <a:t> </a:t>
            </a:r>
            <a:r>
              <a:rPr lang="en-US" sz="2000" dirty="0" err="1"/>
              <a:t>si</a:t>
            </a:r>
            <a:r>
              <a:rPr lang="en-US" sz="2000" dirty="0"/>
              <a:t> ma </a:t>
            </a:r>
            <a:r>
              <a:rPr lang="en-US" sz="2000" dirty="0" err="1"/>
              <a:t>nenájde</a:t>
            </a:r>
            <a:r>
              <a:rPr lang="en-US" sz="2000" dirty="0"/>
              <a:t> </a:t>
            </a:r>
            <a:r>
              <a:rPr lang="en-US" sz="2000" dirty="0" err="1"/>
              <a:t>oheň</a:t>
            </a:r>
            <a:r>
              <a:rPr lang="en-US" sz="2000" dirty="0"/>
              <a:t> </a:t>
            </a:r>
            <a:r>
              <a:rPr lang="en-US" sz="2000" dirty="0" err="1"/>
              <a:t>budem</a:t>
            </a:r>
            <a:r>
              <a:rPr lang="en-US" sz="2000" dirty="0"/>
              <a:t> </a:t>
            </a:r>
            <a:r>
              <a:rPr lang="en-US" sz="2000" dirty="0" err="1"/>
              <a:t>zatracovať</a:t>
            </a:r>
            <a:r>
              <a:rPr lang="en-US" sz="2000" dirty="0"/>
              <a:t> a </a:t>
            </a:r>
            <a:r>
              <a:rPr lang="en-US" sz="2000" dirty="0" err="1"/>
              <a:t>páliť</a:t>
            </a:r>
            <a:r>
              <a:rPr lang="en-US" sz="2000" dirty="0"/>
              <a:t> </a:t>
            </a:r>
            <a:r>
              <a:rPr lang="en-US" sz="2000" dirty="0" err="1"/>
              <a:t>celé</a:t>
            </a:r>
            <a:r>
              <a:rPr lang="en-US" sz="2000" dirty="0"/>
              <a:t> </a:t>
            </a:r>
            <a:r>
              <a:rPr lang="en-US" sz="2000" dirty="0" err="1"/>
              <a:t>kánonické</a:t>
            </a:r>
            <a:r>
              <a:rPr lang="en-US" sz="2000" dirty="0"/>
              <a:t> </a:t>
            </a:r>
            <a:r>
              <a:rPr lang="en-US" sz="2000" dirty="0" err="1"/>
              <a:t>právo</a:t>
            </a:r>
            <a:r>
              <a:rPr lang="en-US" sz="2000" dirty="0"/>
              <a:t>“ </a:t>
            </a:r>
            <a:endParaRPr lang="sk-SK" sz="2000" dirty="0"/>
          </a:p>
          <a:p>
            <a:pPr algn="just">
              <a:buFont typeface="Arial"/>
              <a:buChar char="•"/>
            </a:pPr>
            <a:r>
              <a:rPr lang="sk-SK" sz="2000" dirty="0"/>
              <a:t>10. </a:t>
            </a:r>
            <a:r>
              <a:rPr lang="sk-SK" sz="2000" dirty="0" err="1"/>
              <a:t>prosince</a:t>
            </a:r>
            <a:r>
              <a:rPr lang="sk-SK" sz="2000" dirty="0"/>
              <a:t> spáli bulu s kánonickým právom</a:t>
            </a:r>
            <a:endParaRPr lang="en-US" sz="2000" dirty="0"/>
          </a:p>
        </p:txBody>
      </p:sp>
    </p:spTree>
    <p:extLst>
      <p:ext uri="{BB962C8B-B14F-4D97-AF65-F5344CB8AC3E}">
        <p14:creationId xmlns:p14="http://schemas.microsoft.com/office/powerpoint/2010/main" val="218327314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Snem vo </a:t>
            </a:r>
            <a:r>
              <a:rPr lang="sk-SK" dirty="0" err="1"/>
              <a:t>Wormsi</a:t>
            </a:r>
            <a:br>
              <a:rPr lang="sk-SK" dirty="0"/>
            </a:br>
            <a:r>
              <a:rPr lang="sk-SK" dirty="0"/>
              <a:t>z </a:t>
            </a:r>
            <a:r>
              <a:rPr lang="sk-SK" dirty="0" err="1"/>
              <a:t>Revoco</a:t>
            </a:r>
            <a:r>
              <a:rPr lang="sk-SK" dirty="0"/>
              <a:t> je </a:t>
            </a:r>
            <a:r>
              <a:rPr lang="sk-SK" dirty="0" err="1"/>
              <a:t>Lutherova</a:t>
            </a:r>
            <a:r>
              <a:rPr lang="sk-SK" dirty="0"/>
              <a:t> obhajoba</a:t>
            </a:r>
            <a:endParaRPr lang="cs-CZ" dirty="0"/>
          </a:p>
        </p:txBody>
      </p:sp>
      <p:pic>
        <p:nvPicPr>
          <p:cNvPr id="6" name="Zástupný objekt pre obsah 5"/>
          <p:cNvPicPr>
            <a:picLocks noGrp="1" noChangeAspect="1"/>
          </p:cNvPicPr>
          <p:nvPr>
            <p:ph idx="1"/>
          </p:nvPr>
        </p:nvPicPr>
        <p:blipFill>
          <a:blip r:embed="rId2"/>
          <a:stretch>
            <a:fillRect/>
          </a:stretch>
        </p:blipFill>
        <p:spPr>
          <a:xfrm>
            <a:off x="5418138" y="1391230"/>
            <a:ext cx="5470525" cy="4075541"/>
          </a:xfrm>
        </p:spPr>
      </p:pic>
      <p:sp>
        <p:nvSpPr>
          <p:cNvPr id="4" name="Zástupný objekt pre text 3"/>
          <p:cNvSpPr>
            <a:spLocks noGrp="1"/>
          </p:cNvSpPr>
          <p:nvPr>
            <p:ph type="body" sz="half" idx="2"/>
          </p:nvPr>
        </p:nvSpPr>
        <p:spPr/>
        <p:txBody>
          <a:bodyPr/>
          <a:lstStyle/>
          <a:p>
            <a:r>
              <a:rPr lang="sk-SK" dirty="0"/>
              <a:t>Tu stojím inak nemôžem, tak mi Boh </a:t>
            </a:r>
            <a:r>
              <a:rPr lang="sk-SK" dirty="0" err="1"/>
              <a:t>pmáhaj</a:t>
            </a:r>
            <a:r>
              <a:rPr lang="sk-SK" dirty="0"/>
              <a:t>.</a:t>
            </a:r>
          </a:p>
          <a:p>
            <a:r>
              <a:rPr lang="sk-SK" dirty="0"/>
              <a:t>Ak by Luther odvolal svoj útok na sviatosti a neuznal Babylonské zajatie za svoje </a:t>
            </a:r>
            <a:r>
              <a:rPr lang="sk-SK" dirty="0" err="1"/>
              <a:t>spir</a:t>
            </a:r>
            <a:r>
              <a:rPr lang="sk-SK" dirty="0"/>
              <a:t>, mal by za sebou zjednotený celý nemecký národ, ktorý by sa vzoprel moci Ríma</a:t>
            </a:r>
            <a:endParaRPr lang="cs-CZ" dirty="0"/>
          </a:p>
        </p:txBody>
      </p:sp>
    </p:spTree>
    <p:extLst>
      <p:ext uri="{BB962C8B-B14F-4D97-AF65-F5344CB8AC3E}">
        <p14:creationId xmlns:p14="http://schemas.microsoft.com/office/powerpoint/2010/main" val="40946381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Autofit/>
          </a:bodyPr>
          <a:lstStyle/>
          <a:p>
            <a:pPr algn="just"/>
            <a:r>
              <a:rPr lang="sk-SK" sz="2400" dirty="0"/>
              <a:t>Všetky tieto knihy sú moje a napísal som ešte viaceré iné. </a:t>
            </a:r>
            <a:br>
              <a:rPr lang="sk-SK" sz="2400" dirty="0"/>
            </a:br>
            <a:r>
              <a:rPr lang="sk-SK" sz="2400" dirty="0"/>
              <a:t>- Brániš ich všetky, alebo by si chcel niektoré zavrhnúť?</a:t>
            </a:r>
            <a:br>
              <a:rPr lang="sk-SK" sz="2400" dirty="0"/>
            </a:br>
            <a:r>
              <a:rPr lang="sk-SK" sz="2400" dirty="0"/>
              <a:t>- Táto pojednáva o Bohu a jeho Slove. Táto zase ovplyvňuje spásu duší. O tejto zase Kristus povedal: „ kto ma zaprie pred ľuďmi, toho ja zapriem pre d Otcom. Povedať príliš málo, alebo príliš veľa by mohlo byť nebezpečné. Úpenlivo vás prosím, dajte mi čas premyslieť si to:</a:t>
            </a:r>
            <a:endParaRPr lang="cs-CZ" sz="2400" dirty="0"/>
          </a:p>
        </p:txBody>
      </p:sp>
    </p:spTree>
    <p:extLst>
      <p:ext uri="{BB962C8B-B14F-4D97-AF65-F5344CB8AC3E}">
        <p14:creationId xmlns:p14="http://schemas.microsoft.com/office/powerpoint/2010/main" val="31537031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sk-SK" sz="3600" dirty="0"/>
              <a:t>O 4. popoludní druhý výsluch: </a:t>
            </a:r>
            <a:br>
              <a:rPr lang="sk-SK" sz="3600" dirty="0"/>
            </a:br>
            <a:r>
              <a:rPr lang="sk-SK" sz="3600" dirty="0"/>
              <a:t>„...moje svedomie je zajaté Slovom Božím. Nemôžem odvolať a nič neodvolám, lebo ísť proti svojmu svedomiu nie je správne, ani bezpečné. Boh mi pomáhaj.</a:t>
            </a:r>
            <a:endParaRPr lang="cs-CZ" sz="3600" dirty="0"/>
          </a:p>
        </p:txBody>
      </p:sp>
    </p:spTree>
    <p:extLst>
      <p:ext uri="{BB962C8B-B14F-4D97-AF65-F5344CB8AC3E}">
        <p14:creationId xmlns:p14="http://schemas.microsoft.com/office/powerpoint/2010/main" val="12040404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5" name="Picture 14"/>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7" name="Picture 16"/>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 name="Picture 17"/>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0" name="Straight Connector 1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2"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5" name="Picture 24"/>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7" name="Picture 26"/>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8" name="Picture 27"/>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0" name="Straight Connector 2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2" name="Rectangle 3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Zástupný objekt pre obsah 7"/>
          <p:cNvPicPr>
            <a:picLocks noGrp="1" noChangeAspect="1"/>
          </p:cNvPicPr>
          <p:nvPr>
            <p:ph idx="1"/>
          </p:nvPr>
        </p:nvPicPr>
        <p:blipFill>
          <a:blip r:embed="rId5"/>
          <a:stretch>
            <a:fillRect/>
          </a:stretch>
        </p:blipFill>
        <p:spPr>
          <a:xfrm>
            <a:off x="1412683" y="1625659"/>
            <a:ext cx="2433793" cy="3427877"/>
          </a:xfrm>
          <a:prstGeom prst="rect">
            <a:avLst/>
          </a:prstGeom>
        </p:spPr>
      </p:pic>
      <p:sp>
        <p:nvSpPr>
          <p:cNvPr id="4" name="Nadpis 3"/>
          <p:cNvSpPr>
            <a:spLocks noGrp="1"/>
          </p:cNvSpPr>
          <p:nvPr>
            <p:ph type="title"/>
          </p:nvPr>
        </p:nvSpPr>
        <p:spPr>
          <a:xfrm>
            <a:off x="4626508" y="982132"/>
            <a:ext cx="6270090" cy="1303867"/>
          </a:xfrm>
        </p:spPr>
        <p:txBody>
          <a:bodyPr vert="horz" lIns="91440" tIns="45720" rIns="91440" bIns="45720" rtlCol="0" anchor="ctr">
            <a:normAutofit fontScale="90000"/>
          </a:bodyPr>
          <a:lstStyle/>
          <a:p>
            <a:r>
              <a:rPr lang="en-US" sz="4400" dirty="0" err="1">
                <a:solidFill>
                  <a:srgbClr val="262626"/>
                </a:solidFill>
              </a:rPr>
              <a:t>Wormský</a:t>
            </a:r>
            <a:r>
              <a:rPr lang="en-US" sz="4400" dirty="0">
                <a:solidFill>
                  <a:srgbClr val="262626"/>
                </a:solidFill>
              </a:rPr>
              <a:t> </a:t>
            </a:r>
            <a:r>
              <a:rPr lang="en-US" sz="4400" dirty="0" err="1">
                <a:solidFill>
                  <a:srgbClr val="262626"/>
                </a:solidFill>
              </a:rPr>
              <a:t>edikt</a:t>
            </a:r>
            <a:br>
              <a:rPr lang="sk-SK" sz="4400" dirty="0">
                <a:solidFill>
                  <a:srgbClr val="262626"/>
                </a:solidFill>
              </a:rPr>
            </a:br>
            <a:r>
              <a:rPr lang="sk-SK" sz="4400" dirty="0">
                <a:solidFill>
                  <a:srgbClr val="262626"/>
                </a:solidFill>
              </a:rPr>
              <a:t>6. </a:t>
            </a:r>
            <a:r>
              <a:rPr lang="sk-SK" sz="4400" dirty="0" err="1">
                <a:solidFill>
                  <a:srgbClr val="262626"/>
                </a:solidFill>
              </a:rPr>
              <a:t>květen</a:t>
            </a:r>
            <a:r>
              <a:rPr lang="sk-SK" sz="4400" dirty="0">
                <a:solidFill>
                  <a:srgbClr val="262626"/>
                </a:solidFill>
              </a:rPr>
              <a:t> 1521</a:t>
            </a:r>
            <a:endParaRPr lang="en-US" sz="4400" dirty="0">
              <a:solidFill>
                <a:srgbClr val="262626"/>
              </a:solidFill>
            </a:endParaRPr>
          </a:p>
        </p:txBody>
      </p:sp>
      <p:sp>
        <p:nvSpPr>
          <p:cNvPr id="6" name="Zástupný objekt pre text 5"/>
          <p:cNvSpPr>
            <a:spLocks noGrp="1"/>
          </p:cNvSpPr>
          <p:nvPr>
            <p:ph type="body" sz="half" idx="2"/>
          </p:nvPr>
        </p:nvSpPr>
        <p:spPr>
          <a:xfrm>
            <a:off x="4636482" y="2556932"/>
            <a:ext cx="6260114" cy="3318936"/>
          </a:xfrm>
        </p:spPr>
        <p:txBody>
          <a:bodyPr vert="horz" lIns="91440" tIns="45720" rIns="91440" bIns="45720" rtlCol="0" anchor="t">
            <a:normAutofit/>
          </a:bodyPr>
          <a:lstStyle/>
          <a:p>
            <a:pPr algn="l">
              <a:lnSpc>
                <a:spcPct val="90000"/>
              </a:lnSpc>
              <a:buFont typeface="Arial"/>
              <a:buChar char="•"/>
            </a:pPr>
            <a:r>
              <a:rPr lang="en-US" sz="1500">
                <a:solidFill>
                  <a:srgbClr val="262626"/>
                </a:solidFill>
              </a:rPr>
              <a:t>Cisár si zavolal elektorov a prečítal im svoje vyznanie viery vo francuzstine. To bola jeho odpoveď na tento prípad s Lutherom. Zo 6 prítomných elektorov, ale podpísali len 4.</a:t>
            </a:r>
          </a:p>
          <a:p>
            <a:pPr algn="l">
              <a:lnSpc>
                <a:spcPct val="90000"/>
              </a:lnSpc>
              <a:buFont typeface="Arial"/>
              <a:buChar char="•"/>
            </a:pPr>
            <a:r>
              <a:rPr lang="en-US" sz="1500">
                <a:solidFill>
                  <a:srgbClr val="262626"/>
                </a:solidFill>
              </a:rPr>
              <a:t>Nepodpísali Ludwig za Palatinátu a Friedrich Saský. </a:t>
            </a:r>
          </a:p>
          <a:p>
            <a:pPr algn="l">
              <a:lnSpc>
                <a:spcPct val="90000"/>
              </a:lnSpc>
              <a:buFont typeface="Arial"/>
              <a:buChar char="•"/>
            </a:pPr>
            <a:r>
              <a:rPr lang="en-US" sz="1500">
                <a:solidFill>
                  <a:srgbClr val="262626"/>
                </a:solidFill>
              </a:rPr>
              <a:t>Cisár cítil, že má pdporu, ale cez noc na dvere paláca a všade v meste niekto umiestnil plagáty s“Bundschuh“ (topánkou), čo bolo symbolom pre ľudové povstanie.</a:t>
            </a:r>
          </a:p>
          <a:p>
            <a:pPr algn="l">
              <a:lnSpc>
                <a:spcPct val="90000"/>
              </a:lnSpc>
              <a:buFont typeface="Arial"/>
              <a:buChar char="•"/>
            </a:pPr>
            <a:r>
              <a:rPr lang="en-US" sz="1500">
                <a:solidFill>
                  <a:srgbClr val="262626"/>
                </a:solidFill>
              </a:rPr>
              <a:t>Ak by Luther bol odsúdený roľníci by povstali.</a:t>
            </a:r>
          </a:p>
          <a:p>
            <a:pPr algn="l">
              <a:lnSpc>
                <a:spcPct val="90000"/>
              </a:lnSpc>
              <a:buFont typeface="Arial"/>
              <a:buChar char="•"/>
            </a:pPr>
            <a:r>
              <a:rPr lang="en-US" sz="1500">
                <a:solidFill>
                  <a:srgbClr val="262626"/>
                </a:solidFill>
              </a:rPr>
              <a:t>Olieštený snem práve o Ludwiga a Friedricha, ktorí už odišli domov rád podpísal edikt, ktorý pripravil Aleander.</a:t>
            </a:r>
          </a:p>
          <a:p>
            <a:pPr algn="l">
              <a:lnSpc>
                <a:spcPct val="90000"/>
              </a:lnSpc>
              <a:buFont typeface="Arial"/>
              <a:buChar char="•"/>
            </a:pPr>
            <a:r>
              <a:rPr lang="en-US" sz="1500">
                <a:solidFill>
                  <a:srgbClr val="262626"/>
                </a:solidFill>
              </a:rPr>
              <a:t>Nikto mu nemá pomáhat, je uznaný za usvedčeného heretika. Jeho knihy majú byť vamazené z pamäti ľudstva.</a:t>
            </a:r>
          </a:p>
        </p:txBody>
      </p:sp>
    </p:spTree>
    <p:extLst>
      <p:ext uri="{BB962C8B-B14F-4D97-AF65-F5344CB8AC3E}">
        <p14:creationId xmlns:p14="http://schemas.microsoft.com/office/powerpoint/2010/main" val="42077437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r="9368" b="-3"/>
          <a:stretch/>
        </p:blipFill>
        <p:spPr>
          <a:xfrm>
            <a:off x="1412683" y="1410208"/>
            <a:ext cx="5278777" cy="3858780"/>
          </a:xfrm>
          <a:prstGeom prst="rect">
            <a:avLst/>
          </a:prstGeom>
        </p:spPr>
      </p:pic>
      <p:sp>
        <p:nvSpPr>
          <p:cNvPr id="2" name="Nadpis 1"/>
          <p:cNvSpPr>
            <a:spLocks noGrp="1"/>
          </p:cNvSpPr>
          <p:nvPr>
            <p:ph type="title"/>
          </p:nvPr>
        </p:nvSpPr>
        <p:spPr>
          <a:xfrm>
            <a:off x="7535825" y="982132"/>
            <a:ext cx="3360772" cy="1303867"/>
          </a:xfrm>
        </p:spPr>
        <p:txBody>
          <a:bodyPr vert="horz" lIns="91440" tIns="45720" rIns="91440" bIns="45720" rtlCol="0" anchor="ctr">
            <a:normAutofit fontScale="90000"/>
          </a:bodyPr>
          <a:lstStyle/>
          <a:p>
            <a:pPr>
              <a:lnSpc>
                <a:spcPct val="90000"/>
              </a:lnSpc>
            </a:pPr>
            <a:r>
              <a:rPr lang="en-US" sz="4400"/>
              <a:t>Únos na Wartburg</a:t>
            </a:r>
          </a:p>
        </p:txBody>
      </p:sp>
      <p:sp>
        <p:nvSpPr>
          <p:cNvPr id="4" name="Zástupný objekt pre text 3"/>
          <p:cNvSpPr>
            <a:spLocks noGrp="1"/>
          </p:cNvSpPr>
          <p:nvPr>
            <p:ph type="body" sz="half" idx="2"/>
          </p:nvPr>
        </p:nvSpPr>
        <p:spPr>
          <a:xfrm>
            <a:off x="7535824" y="2556932"/>
            <a:ext cx="3360771" cy="3318936"/>
          </a:xfrm>
        </p:spPr>
        <p:txBody>
          <a:bodyPr vert="horz" lIns="91440" tIns="45720" rIns="91440" bIns="45720" rtlCol="0" anchor="t">
            <a:normAutofit/>
          </a:bodyPr>
          <a:lstStyle/>
          <a:p>
            <a:pPr algn="l">
              <a:buFont typeface="Arial"/>
              <a:buChar char="•"/>
            </a:pPr>
            <a:r>
              <a:rPr lang="en-US" dirty="0" err="1"/>
              <a:t>Exkomunikačná</a:t>
            </a:r>
            <a:r>
              <a:rPr lang="en-US" dirty="0"/>
              <a:t> </a:t>
            </a:r>
            <a:r>
              <a:rPr lang="en-US" dirty="0" err="1"/>
              <a:t>bula</a:t>
            </a:r>
            <a:r>
              <a:rPr lang="en-US" dirty="0"/>
              <a:t> </a:t>
            </a:r>
            <a:r>
              <a:rPr lang="en-US" dirty="0" err="1"/>
              <a:t>ešte</a:t>
            </a:r>
            <a:r>
              <a:rPr lang="en-US" dirty="0"/>
              <a:t> </a:t>
            </a:r>
            <a:r>
              <a:rPr lang="en-US" dirty="0" err="1"/>
              <a:t>nebola</a:t>
            </a:r>
            <a:r>
              <a:rPr lang="en-US" dirty="0"/>
              <a:t> </a:t>
            </a:r>
            <a:r>
              <a:rPr lang="en-US" dirty="0" err="1"/>
              <a:t>vydaná</a:t>
            </a:r>
            <a:r>
              <a:rPr lang="en-US" dirty="0"/>
              <a:t>, ale </a:t>
            </a:r>
            <a:r>
              <a:rPr lang="en-US" dirty="0" err="1"/>
              <a:t>Lutherovi</a:t>
            </a:r>
            <a:r>
              <a:rPr lang="en-US" dirty="0"/>
              <a:t> </a:t>
            </a:r>
            <a:r>
              <a:rPr lang="en-US" dirty="0" err="1"/>
              <a:t>mohlo</a:t>
            </a:r>
            <a:r>
              <a:rPr lang="en-US" dirty="0"/>
              <a:t> </a:t>
            </a:r>
            <a:r>
              <a:rPr lang="en-US" dirty="0" err="1"/>
              <a:t>ísť</a:t>
            </a:r>
            <a:r>
              <a:rPr lang="en-US" dirty="0"/>
              <a:t> o </a:t>
            </a:r>
            <a:r>
              <a:rPr lang="en-US" dirty="0" err="1"/>
              <a:t>život</a:t>
            </a:r>
            <a:r>
              <a:rPr lang="en-US" dirty="0"/>
              <a:t>.</a:t>
            </a:r>
          </a:p>
          <a:p>
            <a:pPr algn="l">
              <a:buFont typeface="Arial"/>
              <a:buChar char="•"/>
            </a:pPr>
            <a:r>
              <a:rPr lang="en-US" dirty="0"/>
              <a:t>Friedrich </a:t>
            </a:r>
            <a:r>
              <a:rPr lang="en-US" dirty="0" err="1"/>
              <a:t>nechcel</a:t>
            </a:r>
            <a:r>
              <a:rPr lang="en-US" dirty="0"/>
              <a:t> </a:t>
            </a:r>
            <a:r>
              <a:rPr lang="en-US" dirty="0" err="1"/>
              <a:t>riskovať</a:t>
            </a:r>
            <a:r>
              <a:rPr lang="en-US" dirty="0"/>
              <a:t> a </a:t>
            </a:r>
            <a:r>
              <a:rPr lang="en-US" dirty="0" err="1"/>
              <a:t>tak</a:t>
            </a:r>
            <a:r>
              <a:rPr lang="en-US" dirty="0"/>
              <a:t> </a:t>
            </a:r>
            <a:r>
              <a:rPr lang="en-US" dirty="0" err="1"/>
              <a:t>zosnoval</a:t>
            </a:r>
            <a:r>
              <a:rPr lang="en-US" dirty="0"/>
              <a:t> </a:t>
            </a:r>
            <a:r>
              <a:rPr lang="en-US" dirty="0" err="1"/>
              <a:t>únos</a:t>
            </a:r>
            <a:r>
              <a:rPr lang="en-US" dirty="0"/>
              <a:t>.</a:t>
            </a:r>
          </a:p>
          <a:p>
            <a:pPr algn="l">
              <a:buFont typeface="Arial"/>
              <a:buChar char="•"/>
            </a:pPr>
            <a:r>
              <a:rPr lang="en-US" dirty="0"/>
              <a:t>Tu Luther </a:t>
            </a:r>
            <a:r>
              <a:rPr lang="en-US" dirty="0" err="1"/>
              <a:t>preložil</a:t>
            </a:r>
            <a:r>
              <a:rPr lang="en-US" dirty="0"/>
              <a:t> NZ do </a:t>
            </a:r>
            <a:r>
              <a:rPr lang="en-US" dirty="0" err="1"/>
              <a:t>nemčiny</a:t>
            </a:r>
            <a:r>
              <a:rPr lang="en-US" dirty="0"/>
              <a:t> a </a:t>
            </a:r>
            <a:r>
              <a:rPr lang="en-US" dirty="0" err="1"/>
              <a:t>ukrýval</a:t>
            </a:r>
            <a:r>
              <a:rPr lang="en-US" dirty="0"/>
              <a:t> </a:t>
            </a:r>
            <a:r>
              <a:rPr lang="en-US" dirty="0" err="1"/>
              <a:t>sa</a:t>
            </a:r>
            <a:r>
              <a:rPr lang="en-US" dirty="0"/>
              <a:t> </a:t>
            </a:r>
            <a:r>
              <a:rPr lang="en-US" dirty="0" err="1"/>
              <a:t>ako</a:t>
            </a:r>
            <a:r>
              <a:rPr lang="en-US" dirty="0"/>
              <a:t> </a:t>
            </a:r>
            <a:r>
              <a:rPr lang="en-US" dirty="0" err="1"/>
              <a:t>rytier</a:t>
            </a:r>
            <a:r>
              <a:rPr lang="en-US" dirty="0"/>
              <a:t> Georg.</a:t>
            </a:r>
          </a:p>
          <a:p>
            <a:pPr algn="l">
              <a:buFont typeface="Arial"/>
              <a:buChar char="•"/>
            </a:pPr>
            <a:endParaRPr lang="en-US" dirty="0"/>
          </a:p>
        </p:txBody>
      </p:sp>
    </p:spTree>
    <p:extLst>
      <p:ext uri="{BB962C8B-B14F-4D97-AF65-F5344CB8AC3E}">
        <p14:creationId xmlns:p14="http://schemas.microsoft.com/office/powerpoint/2010/main" val="1702365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33"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4"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5"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7"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Zástupný objekt pre obsah 5"/>
          <p:cNvPicPr>
            <a:picLocks noGrp="1" noChangeAspect="1"/>
          </p:cNvPicPr>
          <p:nvPr>
            <p:ph idx="1"/>
          </p:nvPr>
        </p:nvPicPr>
        <p:blipFill rotWithShape="1">
          <a:blip r:embed="rId5"/>
          <a:srcRect r="2" b="5819"/>
          <a:stretch/>
        </p:blipFill>
        <p:spPr>
          <a:xfrm>
            <a:off x="5418668" y="982131"/>
            <a:ext cx="5469466" cy="4893735"/>
          </a:xfrm>
          <a:prstGeom prst="rect">
            <a:avLst/>
          </a:prstGeom>
          <a:ln w="57150" cmpd="thickThin">
            <a:solidFill>
              <a:schemeClr val="tx1">
                <a:lumMod val="50000"/>
                <a:lumOff val="50000"/>
              </a:schemeClr>
            </a:solidFill>
            <a:miter lim="800000"/>
          </a:ln>
        </p:spPr>
      </p:pic>
      <p:sp>
        <p:nvSpPr>
          <p:cNvPr id="2" name="Nadpis 1"/>
          <p:cNvSpPr>
            <a:spLocks noGrp="1"/>
          </p:cNvSpPr>
          <p:nvPr>
            <p:ph type="title"/>
          </p:nvPr>
        </p:nvSpPr>
        <p:spPr>
          <a:xfrm>
            <a:off x="1295402" y="982132"/>
            <a:ext cx="3660056" cy="1325373"/>
          </a:xfrm>
        </p:spPr>
        <p:txBody>
          <a:bodyPr vert="horz" lIns="91440" tIns="45720" rIns="91440" bIns="45720" rtlCol="0" anchor="b">
            <a:normAutofit/>
          </a:bodyPr>
          <a:lstStyle/>
          <a:p>
            <a:r>
              <a:rPr lang="en-US" dirty="0" err="1"/>
              <a:t>Lutherova</a:t>
            </a:r>
            <a:r>
              <a:rPr lang="en-US" dirty="0"/>
              <a:t> </a:t>
            </a:r>
            <a:r>
              <a:rPr lang="en-US" dirty="0" err="1"/>
              <a:t>pochybnosť</a:t>
            </a:r>
            <a:r>
              <a:rPr lang="en-US" dirty="0"/>
              <a:t> </a:t>
            </a:r>
            <a:r>
              <a:rPr lang="en-US" dirty="0" err="1"/>
              <a:t>pri</a:t>
            </a:r>
            <a:r>
              <a:rPr lang="en-US" dirty="0"/>
              <a:t> Scala Sancta</a:t>
            </a:r>
          </a:p>
        </p:txBody>
      </p:sp>
      <p:sp>
        <p:nvSpPr>
          <p:cNvPr id="4" name="Zástupný objekt pre text 3"/>
          <p:cNvSpPr>
            <a:spLocks noGrp="1"/>
          </p:cNvSpPr>
          <p:nvPr>
            <p:ph type="body" sz="half" idx="2"/>
          </p:nvPr>
        </p:nvSpPr>
        <p:spPr>
          <a:xfrm>
            <a:off x="1295401" y="2493774"/>
            <a:ext cx="3660057" cy="3382094"/>
          </a:xfrm>
        </p:spPr>
        <p:txBody>
          <a:bodyPr vert="horz" lIns="91440" tIns="45720" rIns="91440" bIns="45720" rtlCol="0" anchor="t">
            <a:normAutofit/>
          </a:bodyPr>
          <a:lstStyle/>
          <a:p>
            <a:pPr>
              <a:buFont typeface="Arial"/>
              <a:buChar char="•"/>
            </a:pPr>
            <a:endParaRPr lang="sk-SK" dirty="0"/>
          </a:p>
          <a:p>
            <a:pPr>
              <a:buFont typeface="Arial"/>
              <a:buChar char="•"/>
            </a:pPr>
            <a:endParaRPr lang="sk-SK" dirty="0"/>
          </a:p>
          <a:p>
            <a:pPr>
              <a:buFont typeface="Arial"/>
              <a:buChar char="•"/>
            </a:pPr>
            <a:r>
              <a:rPr lang="en-US" dirty="0" err="1"/>
              <a:t>Ľutoval</a:t>
            </a:r>
            <a:r>
              <a:rPr lang="en-US" dirty="0"/>
              <a:t>, </a:t>
            </a:r>
            <a:r>
              <a:rPr lang="en-US" dirty="0" err="1"/>
              <a:t>že</a:t>
            </a:r>
            <a:r>
              <a:rPr lang="en-US" dirty="0"/>
              <a:t> </a:t>
            </a:r>
            <a:r>
              <a:rPr lang="en-US" dirty="0" err="1"/>
              <a:t>jeho</a:t>
            </a:r>
            <a:r>
              <a:rPr lang="en-US" dirty="0"/>
              <a:t> </a:t>
            </a:r>
            <a:r>
              <a:rPr lang="en-US" dirty="0" err="1"/>
              <a:t>rodičia</a:t>
            </a:r>
            <a:r>
              <a:rPr lang="en-US" dirty="0"/>
              <a:t> </a:t>
            </a:r>
            <a:r>
              <a:rPr lang="en-US" dirty="0" err="1"/>
              <a:t>nie</a:t>
            </a:r>
            <a:r>
              <a:rPr lang="en-US" dirty="0"/>
              <a:t> </a:t>
            </a:r>
            <a:r>
              <a:rPr lang="en-US" dirty="0" err="1"/>
              <a:t>sú</a:t>
            </a:r>
            <a:r>
              <a:rPr lang="en-US" dirty="0"/>
              <a:t> </a:t>
            </a:r>
            <a:r>
              <a:rPr lang="en-US" dirty="0" err="1"/>
              <a:t>už</a:t>
            </a:r>
            <a:r>
              <a:rPr lang="en-US" dirty="0"/>
              <a:t> </a:t>
            </a:r>
            <a:r>
              <a:rPr lang="en-US" dirty="0" err="1"/>
              <a:t>mŕtvi</a:t>
            </a:r>
            <a:r>
              <a:rPr lang="en-US" dirty="0"/>
              <a:t>, aby </a:t>
            </a:r>
            <a:r>
              <a:rPr lang="en-US" dirty="0" err="1"/>
              <a:t>ich</a:t>
            </a:r>
            <a:r>
              <a:rPr lang="en-US" dirty="0"/>
              <a:t> </a:t>
            </a:r>
            <a:r>
              <a:rPr lang="en-US" dirty="0" err="1"/>
              <a:t>vyslobodil</a:t>
            </a:r>
            <a:r>
              <a:rPr lang="en-US" dirty="0"/>
              <a:t> z </a:t>
            </a:r>
            <a:r>
              <a:rPr lang="en-US" dirty="0" err="1"/>
              <a:t>trápenia</a:t>
            </a:r>
            <a:r>
              <a:rPr lang="en-US" dirty="0"/>
              <a:t> v </a:t>
            </a:r>
            <a:r>
              <a:rPr lang="en-US" dirty="0" err="1"/>
              <a:t>očistci</a:t>
            </a:r>
            <a:r>
              <a:rPr lang="en-US" dirty="0"/>
              <a:t>.</a:t>
            </a:r>
          </a:p>
          <a:p>
            <a:pPr>
              <a:buFont typeface="Arial"/>
              <a:buChar char="•"/>
            </a:pPr>
            <a:r>
              <a:rPr lang="en-US" dirty="0" err="1"/>
              <a:t>Tak</a:t>
            </a:r>
            <a:r>
              <a:rPr lang="en-US" dirty="0"/>
              <a:t> </a:t>
            </a:r>
            <a:r>
              <a:rPr lang="en-US" dirty="0" err="1"/>
              <a:t>vyslobodil</a:t>
            </a:r>
            <a:r>
              <a:rPr lang="en-US" dirty="0"/>
              <a:t> </a:t>
            </a:r>
            <a:r>
              <a:rPr lang="en-US" dirty="0" err="1"/>
              <a:t>svoju</a:t>
            </a:r>
            <a:r>
              <a:rPr lang="en-US" dirty="0"/>
              <a:t> </a:t>
            </a:r>
            <a:r>
              <a:rPr lang="en-US" dirty="0" err="1"/>
              <a:t>babičku</a:t>
            </a:r>
            <a:r>
              <a:rPr lang="en-US" dirty="0"/>
              <a:t> Heine.</a:t>
            </a:r>
          </a:p>
          <a:p>
            <a:pPr>
              <a:buFont typeface="Arial"/>
              <a:buChar char="•"/>
            </a:pPr>
            <a:r>
              <a:rPr lang="en-US" sz="3200" dirty="0"/>
              <a:t>„</a:t>
            </a:r>
            <a:r>
              <a:rPr lang="en-US" sz="3200" dirty="0" err="1"/>
              <a:t>Kto</a:t>
            </a:r>
            <a:r>
              <a:rPr lang="en-US" sz="3200" dirty="0"/>
              <a:t> vie, </a:t>
            </a:r>
            <a:r>
              <a:rPr lang="en-US" sz="3200" dirty="0" err="1"/>
              <a:t>či</a:t>
            </a:r>
            <a:r>
              <a:rPr lang="en-US" sz="3200" dirty="0"/>
              <a:t> </a:t>
            </a:r>
            <a:r>
              <a:rPr lang="en-US" sz="3200" dirty="0" err="1"/>
              <a:t>je</a:t>
            </a:r>
            <a:r>
              <a:rPr lang="en-US" sz="3200" dirty="0"/>
              <a:t> to </a:t>
            </a:r>
            <a:r>
              <a:rPr lang="en-US" sz="3200" dirty="0" err="1"/>
              <a:t>ozaj</a:t>
            </a:r>
            <a:r>
              <a:rPr lang="en-US" sz="3200" dirty="0"/>
              <a:t> </a:t>
            </a:r>
            <a:r>
              <a:rPr lang="en-US" sz="3200" dirty="0" err="1"/>
              <a:t>tak</a:t>
            </a:r>
            <a:r>
              <a:rPr lang="en-US" sz="3200" dirty="0"/>
              <a:t>?“</a:t>
            </a:r>
          </a:p>
        </p:txBody>
      </p:sp>
    </p:spTree>
    <p:extLst>
      <p:ext uri="{BB962C8B-B14F-4D97-AF65-F5344CB8AC3E}">
        <p14:creationId xmlns:p14="http://schemas.microsoft.com/office/powerpoint/2010/main" val="3850729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Dezilúzia z morálnej skazy talianskeho </a:t>
            </a:r>
            <a:r>
              <a:rPr lang="sk-SK" dirty="0" err="1"/>
              <a:t>kňažstva</a:t>
            </a:r>
            <a:r>
              <a:rPr lang="sk-SK" dirty="0"/>
              <a:t> </a:t>
            </a:r>
            <a:endParaRPr lang="cs-CZ" dirty="0"/>
          </a:p>
        </p:txBody>
      </p:sp>
      <p:pic>
        <p:nvPicPr>
          <p:cNvPr id="5" name="Fui67L9Y0kw">
            <a:hlinkClick r:id="" action="ppaction://media"/>
          </p:cNvPr>
          <p:cNvPicPr>
            <a:picLocks noGrp="1" noRot="1" noChangeAspect="1"/>
          </p:cNvPicPr>
          <p:nvPr>
            <p:ph idx="1"/>
            <a:videoFile r:link="rId1"/>
          </p:nvPr>
        </p:nvPicPr>
        <p:blipFill>
          <a:blip r:embed="rId3"/>
          <a:stretch>
            <a:fillRect/>
          </a:stretch>
        </p:blipFill>
        <p:spPr>
          <a:xfrm>
            <a:off x="6072808" y="2155963"/>
            <a:ext cx="3839817" cy="2879863"/>
          </a:xfrm>
          <a:prstGeom prst="rect">
            <a:avLst/>
          </a:prstGeom>
        </p:spPr>
      </p:pic>
      <p:sp>
        <p:nvSpPr>
          <p:cNvPr id="4" name="Zástupný objekt pre text 3"/>
          <p:cNvSpPr>
            <a:spLocks noGrp="1"/>
          </p:cNvSpPr>
          <p:nvPr>
            <p:ph type="body" sz="half" idx="2"/>
          </p:nvPr>
        </p:nvSpPr>
        <p:spPr/>
        <p:txBody>
          <a:bodyPr/>
          <a:lstStyle/>
          <a:p>
            <a:r>
              <a:rPr lang="sk-SK" dirty="0" err="1"/>
              <a:t>Pasa</a:t>
            </a:r>
            <a:r>
              <a:rPr lang="sk-SK" dirty="0"/>
              <a:t>! </a:t>
            </a:r>
            <a:r>
              <a:rPr lang="sk-SK" dirty="0" err="1"/>
              <a:t>Pasa</a:t>
            </a:r>
            <a:r>
              <a:rPr lang="sk-SK" dirty="0"/>
              <a:t>!</a:t>
            </a:r>
          </a:p>
          <a:p>
            <a:r>
              <a:rPr lang="sk-SK" dirty="0"/>
              <a:t>Chlieb si a chlebom zostaneš!</a:t>
            </a:r>
          </a:p>
          <a:p>
            <a:r>
              <a:rPr lang="sk-SK" dirty="0"/>
              <a:t>7 omší </a:t>
            </a:r>
            <a:r>
              <a:rPr lang="sk-SK" dirty="0" err="1"/>
              <a:t>vs</a:t>
            </a:r>
            <a:r>
              <a:rPr lang="sk-SK" dirty="0"/>
              <a:t>. jedna</a:t>
            </a:r>
          </a:p>
          <a:p>
            <a:r>
              <a:rPr lang="sk-SK" dirty="0" err="1"/>
              <a:t>Frivoľnosť</a:t>
            </a:r>
            <a:r>
              <a:rPr lang="sk-SK" dirty="0"/>
              <a:t> </a:t>
            </a:r>
          </a:p>
          <a:p>
            <a:r>
              <a:rPr lang="sk-SK" dirty="0"/>
              <a:t>laxnosť</a:t>
            </a:r>
          </a:p>
          <a:p>
            <a:endParaRPr lang="sk-SK" dirty="0"/>
          </a:p>
          <a:p>
            <a:endParaRPr lang="cs-CZ" dirty="0"/>
          </a:p>
        </p:txBody>
      </p:sp>
    </p:spTree>
    <p:extLst>
      <p:ext uri="{BB962C8B-B14F-4D97-AF65-F5344CB8AC3E}">
        <p14:creationId xmlns:p14="http://schemas.microsoft.com/office/powerpoint/2010/main" val="38500887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l="16676" r="18003"/>
          <a:stretch/>
        </p:blipFill>
        <p:spPr>
          <a:xfrm>
            <a:off x="1412683" y="1410208"/>
            <a:ext cx="5278777" cy="3858780"/>
          </a:xfrm>
          <a:prstGeom prst="rect">
            <a:avLst/>
          </a:prstGeom>
        </p:spPr>
      </p:pic>
      <p:sp>
        <p:nvSpPr>
          <p:cNvPr id="2" name="Nadpis 1"/>
          <p:cNvSpPr>
            <a:spLocks noGrp="1"/>
          </p:cNvSpPr>
          <p:nvPr>
            <p:ph type="title"/>
          </p:nvPr>
        </p:nvSpPr>
        <p:spPr>
          <a:xfrm>
            <a:off x="7535825" y="982132"/>
            <a:ext cx="3360772" cy="1303867"/>
          </a:xfrm>
        </p:spPr>
        <p:txBody>
          <a:bodyPr vert="horz" lIns="91440" tIns="45720" rIns="91440" bIns="45720" rtlCol="0" anchor="ctr">
            <a:normAutofit/>
          </a:bodyPr>
          <a:lstStyle/>
          <a:p>
            <a:pPr>
              <a:lnSpc>
                <a:spcPct val="80000"/>
              </a:lnSpc>
            </a:pPr>
            <a:r>
              <a:rPr lang="en-US" sz="3100"/>
              <a:t>Z Erfurt do Wittenbergu</a:t>
            </a:r>
            <a:br>
              <a:rPr lang="en-US" sz="3100"/>
            </a:br>
            <a:endParaRPr lang="en-US" sz="3100"/>
          </a:p>
        </p:txBody>
      </p:sp>
      <p:sp>
        <p:nvSpPr>
          <p:cNvPr id="4" name="Zástupný objekt pre text 3"/>
          <p:cNvSpPr>
            <a:spLocks noGrp="1"/>
          </p:cNvSpPr>
          <p:nvPr>
            <p:ph type="body" sz="half" idx="2"/>
          </p:nvPr>
        </p:nvSpPr>
        <p:spPr>
          <a:xfrm>
            <a:off x="7535824" y="2556932"/>
            <a:ext cx="3360771" cy="3318936"/>
          </a:xfrm>
        </p:spPr>
        <p:txBody>
          <a:bodyPr vert="horz" lIns="91440" tIns="45720" rIns="91440" bIns="45720" rtlCol="0" anchor="t">
            <a:normAutofit/>
          </a:bodyPr>
          <a:lstStyle/>
          <a:p>
            <a:pPr algn="l">
              <a:buFont typeface="Arial"/>
              <a:buChar char="•"/>
            </a:pPr>
            <a:r>
              <a:rPr lang="en-US" dirty="0"/>
              <a:t>Luther </a:t>
            </a:r>
            <a:r>
              <a:rPr lang="en-US" dirty="0" err="1"/>
              <a:t>preložený</a:t>
            </a:r>
            <a:r>
              <a:rPr lang="en-US" dirty="0"/>
              <a:t> do </a:t>
            </a:r>
            <a:r>
              <a:rPr lang="en-US" dirty="0" err="1"/>
              <a:t>Wittenbergu</a:t>
            </a:r>
            <a:r>
              <a:rPr lang="en-US" dirty="0"/>
              <a:t>. </a:t>
            </a:r>
            <a:r>
              <a:rPr lang="en-US" dirty="0" err="1"/>
              <a:t>Už</a:t>
            </a:r>
            <a:r>
              <a:rPr lang="en-US" dirty="0"/>
              <a:t> v r. 1508 </a:t>
            </a:r>
            <a:r>
              <a:rPr lang="en-US" dirty="0" err="1"/>
              <a:t>vypomáha</a:t>
            </a:r>
            <a:r>
              <a:rPr lang="en-US" dirty="0"/>
              <a:t> </a:t>
            </a:r>
            <a:r>
              <a:rPr lang="en-US" dirty="0" err="1"/>
              <a:t>na</a:t>
            </a:r>
            <a:r>
              <a:rPr lang="en-US" dirty="0"/>
              <a:t> </a:t>
            </a:r>
            <a:r>
              <a:rPr lang="en-US" dirty="0" err="1"/>
              <a:t>prednáškach</a:t>
            </a:r>
            <a:r>
              <a:rPr lang="en-US" dirty="0"/>
              <a:t> </a:t>
            </a:r>
            <a:r>
              <a:rPr lang="en-US" dirty="0" err="1"/>
              <a:t>na</a:t>
            </a:r>
            <a:r>
              <a:rPr lang="en-US" dirty="0"/>
              <a:t> </a:t>
            </a:r>
            <a:r>
              <a:rPr lang="en-US" dirty="0" err="1"/>
              <a:t>univerzite</a:t>
            </a:r>
            <a:r>
              <a:rPr lang="en-US" dirty="0"/>
              <a:t>.</a:t>
            </a:r>
            <a:endParaRPr lang="sk-SK" dirty="0"/>
          </a:p>
          <a:p>
            <a:pPr algn="l">
              <a:buFont typeface="Arial"/>
              <a:buChar char="•"/>
            </a:pPr>
            <a:r>
              <a:rPr lang="sk-SK" dirty="0"/>
              <a:t>Býva v kláštore</a:t>
            </a:r>
          </a:p>
          <a:p>
            <a:pPr algn="l">
              <a:buFont typeface="Arial"/>
              <a:buChar char="•"/>
            </a:pPr>
            <a:r>
              <a:rPr lang="sk-SK" dirty="0"/>
              <a:t>Spoznáva </a:t>
            </a:r>
            <a:r>
              <a:rPr lang="sk-SK" dirty="0" err="1"/>
              <a:t>Johannesa</a:t>
            </a:r>
            <a:r>
              <a:rPr lang="sk-SK" dirty="0"/>
              <a:t> von </a:t>
            </a:r>
            <a:r>
              <a:rPr lang="sk-SK" dirty="0" err="1"/>
              <a:t>Staupitza</a:t>
            </a:r>
            <a:r>
              <a:rPr lang="sk-SK" dirty="0"/>
              <a:t>.</a:t>
            </a:r>
            <a:endParaRPr lang="en-US" dirty="0"/>
          </a:p>
        </p:txBody>
      </p:sp>
      <p:sp>
        <p:nvSpPr>
          <p:cNvPr id="7" name="BlokTextu 6"/>
          <p:cNvSpPr txBox="1"/>
          <p:nvPr/>
        </p:nvSpPr>
        <p:spPr>
          <a:xfrm>
            <a:off x="1412683" y="5691202"/>
            <a:ext cx="4847772" cy="369332"/>
          </a:xfrm>
          <a:prstGeom prst="rect">
            <a:avLst/>
          </a:prstGeom>
          <a:noFill/>
        </p:spPr>
        <p:txBody>
          <a:bodyPr wrap="square" rtlCol="0">
            <a:spAutoFit/>
          </a:bodyPr>
          <a:lstStyle/>
          <a:p>
            <a:pPr algn="ctr"/>
            <a:r>
              <a:rPr lang="sk-SK" dirty="0" err="1"/>
              <a:t>Wittenberg</a:t>
            </a:r>
            <a:r>
              <a:rPr lang="sk-SK" dirty="0"/>
              <a:t> r. 1536</a:t>
            </a:r>
            <a:endParaRPr lang="cs-CZ" dirty="0"/>
          </a:p>
        </p:txBody>
      </p:sp>
    </p:spTree>
    <p:extLst>
      <p:ext uri="{BB962C8B-B14F-4D97-AF65-F5344CB8AC3E}">
        <p14:creationId xmlns:p14="http://schemas.microsoft.com/office/powerpoint/2010/main" val="1066723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95402" y="982133"/>
            <a:ext cx="9601196" cy="515364"/>
          </a:xfrm>
        </p:spPr>
        <p:txBody>
          <a:bodyPr>
            <a:normAutofit fontScale="90000"/>
          </a:bodyPr>
          <a:lstStyle/>
          <a:p>
            <a:r>
              <a:rPr lang="sk-SK" dirty="0"/>
              <a:t>Zlyhanie spovede</a:t>
            </a:r>
            <a:endParaRPr lang="cs-CZ" dirty="0"/>
          </a:p>
        </p:txBody>
      </p:sp>
      <p:graphicFrame>
        <p:nvGraphicFramePr>
          <p:cNvPr id="5" name="Zástupný objekt pre obsah 4"/>
          <p:cNvGraphicFramePr>
            <a:graphicFrameLocks noGrp="1"/>
          </p:cNvGraphicFramePr>
          <p:nvPr>
            <p:ph idx="1"/>
            <p:extLst>
              <p:ext uri="{D42A27DB-BD31-4B8C-83A1-F6EECF244321}">
                <p14:modId xmlns:p14="http://schemas.microsoft.com/office/powerpoint/2010/main" val="3602189572"/>
              </p:ext>
            </p:extLst>
          </p:nvPr>
        </p:nvGraphicFramePr>
        <p:xfrm>
          <a:off x="1295402" y="1629810"/>
          <a:ext cx="9601200" cy="41216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3051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95399" y="1669773"/>
            <a:ext cx="6241816" cy="909797"/>
          </a:xfrm>
        </p:spPr>
        <p:txBody>
          <a:bodyPr/>
          <a:lstStyle/>
          <a:p>
            <a:r>
              <a:rPr lang="sk-SK" dirty="0" err="1"/>
              <a:t>Lutherova</a:t>
            </a:r>
            <a:r>
              <a:rPr lang="sk-SK" dirty="0"/>
              <a:t> kríza o sviatosti pokánia</a:t>
            </a:r>
            <a:endParaRPr lang="cs-CZ" dirty="0"/>
          </a:p>
        </p:txBody>
      </p:sp>
      <p:pic>
        <p:nvPicPr>
          <p:cNvPr id="10" name="Zástupný objekt pre obsah 9"/>
          <p:cNvPicPr>
            <a:picLocks noGrp="1" noChangeAspect="1"/>
          </p:cNvPicPr>
          <p:nvPr>
            <p:ph type="pic" idx="1"/>
          </p:nvPr>
        </p:nvPicPr>
        <p:blipFill>
          <a:blip r:embed="rId2"/>
          <a:srcRect l="25939" r="25939"/>
          <a:stretch>
            <a:fillRect/>
          </a:stretch>
        </p:blipFill>
        <p:spPr>
          <a:xfrm>
            <a:off x="8136835" y="1041400"/>
            <a:ext cx="3021343" cy="4709723"/>
          </a:xfrm>
        </p:spPr>
      </p:pic>
      <p:sp>
        <p:nvSpPr>
          <p:cNvPr id="3" name="Zástupný objekt pre obsah 2"/>
          <p:cNvSpPr>
            <a:spLocks noGrp="1"/>
          </p:cNvSpPr>
          <p:nvPr>
            <p:ph type="body" sz="half" idx="2"/>
          </p:nvPr>
        </p:nvSpPr>
        <p:spPr>
          <a:xfrm>
            <a:off x="1295399" y="3061252"/>
            <a:ext cx="6241816" cy="2570922"/>
          </a:xfrm>
        </p:spPr>
        <p:txBody>
          <a:bodyPr>
            <a:normAutofit fontScale="85000" lnSpcReduction="20000"/>
          </a:bodyPr>
          <a:lstStyle/>
          <a:p>
            <a:pPr marL="0" indent="0">
              <a:buNone/>
            </a:pPr>
            <a:r>
              <a:rPr lang="sk-SK" sz="2400" i="1" dirty="0"/>
              <a:t>„Človeče, Boh sa na teba nehnevá. Ty sa hneváš na Boha.“</a:t>
            </a:r>
          </a:p>
          <a:p>
            <a:pPr marL="0" indent="0">
              <a:buNone/>
            </a:pPr>
            <a:r>
              <a:rPr lang="sk-SK" dirty="0"/>
              <a:t>Luther spoznáva naplno slabosti človeka: ľudská porušená prirodzenosť zatajuje hriech pred Bohom. Nielenže rozum si na hriechy nespomenie, ale vnútro ich podvedome zatají. Celý človek je teda naskrz skazený a potrebuje milosť Božiu, lenže skrýva svoje hriechy pred Bohom a jeho súdom. </a:t>
            </a:r>
          </a:p>
          <a:p>
            <a:pPr marL="0" indent="0">
              <a:buNone/>
            </a:pPr>
            <a:r>
              <a:rPr lang="sk-SK" dirty="0"/>
              <a:t>Pokánie ako sviatosť zlyháva, lebo sa zameriava na skúmanie ľudského vedomia o konkrétnych partikulárnych hriechoch. To je ale málo, lebo človek je celý skrz-naskrz hriešny.</a:t>
            </a:r>
          </a:p>
          <a:p>
            <a:pPr marL="0" indent="0">
              <a:buNone/>
            </a:pPr>
            <a:r>
              <a:rPr lang="sk-SK" dirty="0"/>
              <a:t>Luther mával nočné mory a cítil sa neskutočne opustený a bezmocný pred spravodlivým Bohom.</a:t>
            </a:r>
            <a:endParaRPr lang="cs-CZ" dirty="0"/>
          </a:p>
        </p:txBody>
      </p:sp>
    </p:spTree>
    <p:extLst>
      <p:ext uri="{BB962C8B-B14F-4D97-AF65-F5344CB8AC3E}">
        <p14:creationId xmlns:p14="http://schemas.microsoft.com/office/powerpoint/2010/main" val="4225384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rmAutofit fontScale="90000"/>
          </a:bodyPr>
          <a:lstStyle/>
          <a:p>
            <a:r>
              <a:rPr lang="sk-SK" dirty="0"/>
              <a:t>Poprieť premisu A? </a:t>
            </a:r>
            <a:br>
              <a:rPr lang="sk-SK" dirty="0"/>
            </a:br>
            <a:r>
              <a:rPr lang="sk-SK" dirty="0"/>
              <a:t>Na to Luther ešte nebol pripravený.</a:t>
            </a:r>
            <a:endParaRPr lang="cs-CZ" dirty="0"/>
          </a:p>
        </p:txBody>
      </p:sp>
      <p:graphicFrame>
        <p:nvGraphicFramePr>
          <p:cNvPr id="6" name="Zástupný objekt pre obsah 5"/>
          <p:cNvGraphicFramePr>
            <a:graphicFrameLocks noGrp="1"/>
          </p:cNvGraphicFramePr>
          <p:nvPr>
            <p:ph idx="1"/>
            <p:extLst>
              <p:ext uri="{D42A27DB-BD31-4B8C-83A1-F6EECF244321}">
                <p14:modId xmlns:p14="http://schemas.microsoft.com/office/powerpoint/2010/main" val="3605444170"/>
              </p:ext>
            </p:extLst>
          </p:nvPr>
        </p:nvGraphicFramePr>
        <p:xfrm>
          <a:off x="1295400" y="2557463"/>
          <a:ext cx="9601200" cy="3317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8935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a:blip r:embed="rId5"/>
          <a:stretch>
            <a:fillRect/>
          </a:stretch>
        </p:blipFill>
        <p:spPr>
          <a:xfrm>
            <a:off x="1412683" y="2059495"/>
            <a:ext cx="5278777" cy="2560206"/>
          </a:xfrm>
          <a:prstGeom prst="rect">
            <a:avLst/>
          </a:prstGeom>
        </p:spPr>
      </p:pic>
      <p:sp>
        <p:nvSpPr>
          <p:cNvPr id="2" name="Nadpis 1"/>
          <p:cNvSpPr>
            <a:spLocks noGrp="1"/>
          </p:cNvSpPr>
          <p:nvPr>
            <p:ph type="title"/>
          </p:nvPr>
        </p:nvSpPr>
        <p:spPr>
          <a:xfrm>
            <a:off x="7535825" y="982132"/>
            <a:ext cx="3360772" cy="1303867"/>
          </a:xfrm>
        </p:spPr>
        <p:txBody>
          <a:bodyPr vert="horz" lIns="91440" tIns="45720" rIns="91440" bIns="45720" rtlCol="0" anchor="ctr">
            <a:normAutofit/>
          </a:bodyPr>
          <a:lstStyle/>
          <a:p>
            <a:pPr>
              <a:lnSpc>
                <a:spcPct val="80000"/>
              </a:lnSpc>
            </a:pPr>
            <a:r>
              <a:rPr lang="en-US">
                <a:solidFill>
                  <a:srgbClr val="262626"/>
                </a:solidFill>
              </a:rPr>
              <a:t>Cesta mystiky</a:t>
            </a:r>
            <a:br>
              <a:rPr lang="en-US">
                <a:solidFill>
                  <a:srgbClr val="262626"/>
                </a:solidFill>
              </a:rPr>
            </a:br>
            <a:r>
              <a:rPr lang="en-US">
                <a:solidFill>
                  <a:srgbClr val="262626"/>
                </a:solidFill>
              </a:rPr>
              <a:t>Milukáš Kuzánsky, Johannes Tauler a Staupitz</a:t>
            </a:r>
          </a:p>
        </p:txBody>
      </p:sp>
      <p:sp>
        <p:nvSpPr>
          <p:cNvPr id="4" name="Zástupný objekt pre text 3"/>
          <p:cNvSpPr>
            <a:spLocks noGrp="1"/>
          </p:cNvSpPr>
          <p:nvPr>
            <p:ph type="body" sz="half" idx="2"/>
          </p:nvPr>
        </p:nvSpPr>
        <p:spPr>
          <a:xfrm>
            <a:off x="7535824" y="2556932"/>
            <a:ext cx="3360771" cy="3318936"/>
          </a:xfrm>
        </p:spPr>
        <p:txBody>
          <a:bodyPr vert="horz" lIns="91440" tIns="45720" rIns="91440" bIns="45720" rtlCol="0" anchor="t">
            <a:normAutofit/>
          </a:bodyPr>
          <a:lstStyle/>
          <a:p>
            <a:pPr algn="l">
              <a:buFont typeface="Arial"/>
              <a:buChar char="•"/>
            </a:pPr>
            <a:r>
              <a:rPr lang="en-US" dirty="0">
                <a:solidFill>
                  <a:srgbClr val="262626"/>
                </a:solidFill>
              </a:rPr>
              <a:t>Pod </a:t>
            </a:r>
            <a:r>
              <a:rPr lang="en-US" dirty="0" err="1">
                <a:solidFill>
                  <a:srgbClr val="262626"/>
                </a:solidFill>
              </a:rPr>
              <a:t>Staupitzovym</a:t>
            </a:r>
            <a:r>
              <a:rPr lang="en-US" dirty="0">
                <a:solidFill>
                  <a:srgbClr val="262626"/>
                </a:solidFill>
              </a:rPr>
              <a:t> </a:t>
            </a:r>
            <a:r>
              <a:rPr lang="en-US" dirty="0" err="1">
                <a:solidFill>
                  <a:srgbClr val="262626"/>
                </a:solidFill>
              </a:rPr>
              <a:t>vplyvom</a:t>
            </a:r>
            <a:r>
              <a:rPr lang="en-US" dirty="0">
                <a:solidFill>
                  <a:srgbClr val="262626"/>
                </a:solidFill>
              </a:rPr>
              <a:t> Luther </a:t>
            </a:r>
            <a:r>
              <a:rPr lang="en-US" dirty="0" err="1">
                <a:solidFill>
                  <a:srgbClr val="262626"/>
                </a:solidFill>
              </a:rPr>
              <a:t>reorientuje</a:t>
            </a:r>
            <a:r>
              <a:rPr lang="en-US" dirty="0">
                <a:solidFill>
                  <a:srgbClr val="262626"/>
                </a:solidFill>
              </a:rPr>
              <a:t> </a:t>
            </a:r>
            <a:r>
              <a:rPr lang="en-US" dirty="0" err="1">
                <a:solidFill>
                  <a:srgbClr val="262626"/>
                </a:solidFill>
              </a:rPr>
              <a:t>svoju</a:t>
            </a:r>
            <a:r>
              <a:rPr lang="en-US" dirty="0">
                <a:solidFill>
                  <a:srgbClr val="262626"/>
                </a:solidFill>
              </a:rPr>
              <a:t> </a:t>
            </a:r>
            <a:r>
              <a:rPr lang="en-US" dirty="0" err="1">
                <a:solidFill>
                  <a:srgbClr val="262626"/>
                </a:solidFill>
              </a:rPr>
              <a:t>pozornosť</a:t>
            </a:r>
            <a:r>
              <a:rPr lang="en-US" dirty="0">
                <a:solidFill>
                  <a:srgbClr val="262626"/>
                </a:solidFill>
              </a:rPr>
              <a:t> z </a:t>
            </a:r>
            <a:r>
              <a:rPr lang="en-US" dirty="0" err="1">
                <a:solidFill>
                  <a:srgbClr val="262626"/>
                </a:solidFill>
              </a:rPr>
              <a:t>jednotlivých</a:t>
            </a:r>
            <a:r>
              <a:rPr lang="en-US" dirty="0">
                <a:solidFill>
                  <a:srgbClr val="262626"/>
                </a:solidFill>
              </a:rPr>
              <a:t> </a:t>
            </a:r>
            <a:r>
              <a:rPr lang="en-US" dirty="0" err="1">
                <a:solidFill>
                  <a:srgbClr val="262626"/>
                </a:solidFill>
              </a:rPr>
              <a:t>hriechov</a:t>
            </a:r>
            <a:r>
              <a:rPr lang="en-US" dirty="0">
                <a:solidFill>
                  <a:srgbClr val="262626"/>
                </a:solidFill>
              </a:rPr>
              <a:t> </a:t>
            </a:r>
            <a:r>
              <a:rPr lang="en-US" dirty="0" err="1">
                <a:solidFill>
                  <a:srgbClr val="262626"/>
                </a:solidFill>
              </a:rPr>
              <a:t>na</a:t>
            </a:r>
            <a:r>
              <a:rPr lang="en-US" dirty="0">
                <a:solidFill>
                  <a:srgbClr val="262626"/>
                </a:solidFill>
              </a:rPr>
              <a:t> </a:t>
            </a:r>
            <a:r>
              <a:rPr lang="en-US" dirty="0" err="1">
                <a:solidFill>
                  <a:srgbClr val="262626"/>
                </a:solidFill>
              </a:rPr>
              <a:t>prirodzenosť</a:t>
            </a:r>
            <a:r>
              <a:rPr lang="en-US" dirty="0">
                <a:solidFill>
                  <a:srgbClr val="262626"/>
                </a:solidFill>
              </a:rPr>
              <a:t> </a:t>
            </a:r>
            <a:r>
              <a:rPr lang="en-US" dirty="0" err="1">
                <a:solidFill>
                  <a:srgbClr val="262626"/>
                </a:solidFill>
              </a:rPr>
              <a:t>človeka</a:t>
            </a:r>
            <a:r>
              <a:rPr lang="en-US" dirty="0">
                <a:solidFill>
                  <a:srgbClr val="262626"/>
                </a:solidFill>
              </a:rPr>
              <a:t>. </a:t>
            </a:r>
            <a:r>
              <a:rPr lang="en-US" dirty="0" err="1">
                <a:solidFill>
                  <a:srgbClr val="262626"/>
                </a:solidFill>
              </a:rPr>
              <a:t>Tá</a:t>
            </a:r>
            <a:r>
              <a:rPr lang="en-US" dirty="0">
                <a:solidFill>
                  <a:srgbClr val="262626"/>
                </a:solidFill>
              </a:rPr>
              <a:t> – </a:t>
            </a:r>
            <a:r>
              <a:rPr lang="en-US" dirty="0" err="1">
                <a:solidFill>
                  <a:srgbClr val="262626"/>
                </a:solidFill>
              </a:rPr>
              <a:t>ako</a:t>
            </a:r>
            <a:r>
              <a:rPr lang="en-US" dirty="0">
                <a:solidFill>
                  <a:srgbClr val="262626"/>
                </a:solidFill>
              </a:rPr>
              <a:t> </a:t>
            </a:r>
            <a:r>
              <a:rPr lang="en-US" dirty="0" err="1">
                <a:solidFill>
                  <a:srgbClr val="262626"/>
                </a:solidFill>
              </a:rPr>
              <a:t>spoznal</a:t>
            </a:r>
            <a:r>
              <a:rPr lang="en-US" dirty="0">
                <a:solidFill>
                  <a:srgbClr val="262626"/>
                </a:solidFill>
              </a:rPr>
              <a:t>, </a:t>
            </a:r>
            <a:r>
              <a:rPr lang="en-US" dirty="0" err="1">
                <a:solidFill>
                  <a:srgbClr val="262626"/>
                </a:solidFill>
              </a:rPr>
              <a:t>je</a:t>
            </a:r>
            <a:r>
              <a:rPr lang="en-US" dirty="0">
                <a:solidFill>
                  <a:srgbClr val="262626"/>
                </a:solidFill>
              </a:rPr>
              <a:t> </a:t>
            </a:r>
            <a:r>
              <a:rPr lang="en-US" dirty="0" err="1">
                <a:solidFill>
                  <a:srgbClr val="262626"/>
                </a:solidFill>
              </a:rPr>
              <a:t>taká</a:t>
            </a:r>
            <a:r>
              <a:rPr lang="en-US" dirty="0">
                <a:solidFill>
                  <a:srgbClr val="262626"/>
                </a:solidFill>
              </a:rPr>
              <a:t> </a:t>
            </a:r>
            <a:r>
              <a:rPr lang="en-US" dirty="0" err="1">
                <a:solidFill>
                  <a:srgbClr val="262626"/>
                </a:solidFill>
              </a:rPr>
              <a:t>plná</a:t>
            </a:r>
            <a:r>
              <a:rPr lang="en-US" dirty="0">
                <a:solidFill>
                  <a:srgbClr val="262626"/>
                </a:solidFill>
              </a:rPr>
              <a:t> </a:t>
            </a:r>
            <a:r>
              <a:rPr lang="en-US" dirty="0" err="1">
                <a:solidFill>
                  <a:srgbClr val="262626"/>
                </a:solidFill>
              </a:rPr>
              <a:t>hriechu</a:t>
            </a:r>
            <a:r>
              <a:rPr lang="en-US" dirty="0">
                <a:solidFill>
                  <a:srgbClr val="262626"/>
                </a:solidFill>
              </a:rPr>
              <a:t>, </a:t>
            </a:r>
            <a:r>
              <a:rPr lang="en-US" dirty="0" err="1">
                <a:solidFill>
                  <a:srgbClr val="262626"/>
                </a:solidFill>
              </a:rPr>
              <a:t>že</a:t>
            </a:r>
            <a:r>
              <a:rPr lang="en-US" dirty="0">
                <a:solidFill>
                  <a:srgbClr val="262626"/>
                </a:solidFill>
              </a:rPr>
              <a:t> </a:t>
            </a:r>
            <a:r>
              <a:rPr lang="en-US" dirty="0" err="1">
                <a:solidFill>
                  <a:srgbClr val="262626"/>
                </a:solidFill>
              </a:rPr>
              <a:t>jediné</a:t>
            </a:r>
            <a:r>
              <a:rPr lang="en-US" dirty="0">
                <a:solidFill>
                  <a:srgbClr val="262626"/>
                </a:solidFill>
              </a:rPr>
              <a:t> </a:t>
            </a:r>
            <a:r>
              <a:rPr lang="en-US" dirty="0" err="1">
                <a:solidFill>
                  <a:srgbClr val="262626"/>
                </a:solidFill>
              </a:rPr>
              <a:t>čo</a:t>
            </a:r>
            <a:r>
              <a:rPr lang="en-US" dirty="0">
                <a:solidFill>
                  <a:srgbClr val="262626"/>
                </a:solidFill>
              </a:rPr>
              <a:t> </a:t>
            </a:r>
            <a:r>
              <a:rPr lang="en-US" dirty="0" err="1">
                <a:solidFill>
                  <a:srgbClr val="262626"/>
                </a:solidFill>
              </a:rPr>
              <a:t>jej</a:t>
            </a:r>
            <a:r>
              <a:rPr lang="en-US" dirty="0">
                <a:solidFill>
                  <a:srgbClr val="262626"/>
                </a:solidFill>
              </a:rPr>
              <a:t> </a:t>
            </a:r>
            <a:r>
              <a:rPr lang="en-US" dirty="0" err="1">
                <a:solidFill>
                  <a:srgbClr val="262626"/>
                </a:solidFill>
              </a:rPr>
              <a:t>ostáva</a:t>
            </a:r>
            <a:r>
              <a:rPr lang="en-US" dirty="0">
                <a:solidFill>
                  <a:srgbClr val="262626"/>
                </a:solidFill>
              </a:rPr>
              <a:t>, </a:t>
            </a:r>
            <a:r>
              <a:rPr lang="en-US" dirty="0" err="1">
                <a:solidFill>
                  <a:srgbClr val="262626"/>
                </a:solidFill>
              </a:rPr>
              <a:t>je</a:t>
            </a:r>
            <a:r>
              <a:rPr lang="en-US" dirty="0">
                <a:solidFill>
                  <a:srgbClr val="262626"/>
                </a:solidFill>
              </a:rPr>
              <a:t> </a:t>
            </a:r>
            <a:r>
              <a:rPr lang="en-US" dirty="0" err="1">
                <a:solidFill>
                  <a:srgbClr val="262626"/>
                </a:solidFill>
              </a:rPr>
              <a:t>kapitulovať</a:t>
            </a:r>
            <a:r>
              <a:rPr lang="en-US" dirty="0">
                <a:solidFill>
                  <a:srgbClr val="262626"/>
                </a:solidFill>
              </a:rPr>
              <a:t> </a:t>
            </a:r>
            <a:r>
              <a:rPr lang="en-US" dirty="0" err="1">
                <a:solidFill>
                  <a:srgbClr val="262626"/>
                </a:solidFill>
              </a:rPr>
              <a:t>pred</a:t>
            </a:r>
            <a:r>
              <a:rPr lang="en-US" dirty="0">
                <a:solidFill>
                  <a:srgbClr val="262626"/>
                </a:solidFill>
              </a:rPr>
              <a:t> </a:t>
            </a:r>
            <a:r>
              <a:rPr lang="en-US" dirty="0" err="1">
                <a:solidFill>
                  <a:srgbClr val="262626"/>
                </a:solidFill>
              </a:rPr>
              <a:t>Bohom</a:t>
            </a:r>
            <a:r>
              <a:rPr lang="sk-SK" dirty="0">
                <a:solidFill>
                  <a:srgbClr val="262626"/>
                </a:solidFill>
              </a:rPr>
              <a:t>.</a:t>
            </a:r>
          </a:p>
          <a:p>
            <a:pPr algn="l">
              <a:buFont typeface="Arial"/>
              <a:buChar char="•"/>
            </a:pPr>
            <a:endParaRPr lang="sk-SK" dirty="0">
              <a:solidFill>
                <a:srgbClr val="262626"/>
              </a:solidFill>
            </a:endParaRPr>
          </a:p>
          <a:p>
            <a:pPr>
              <a:buFont typeface="Arial"/>
              <a:buChar char="•"/>
            </a:pPr>
            <a:r>
              <a:rPr lang="sk-SK" sz="2400" dirty="0">
                <a:solidFill>
                  <a:srgbClr val="262626"/>
                </a:solidFill>
              </a:rPr>
              <a:t>Rozplynúť sa v Bohu a jeho láske ako kvapka v mori</a:t>
            </a:r>
            <a:endParaRPr lang="en-US" sz="2400" dirty="0">
              <a:solidFill>
                <a:srgbClr val="262626"/>
              </a:solidFill>
            </a:endParaRPr>
          </a:p>
        </p:txBody>
      </p:sp>
    </p:spTree>
    <p:extLst>
      <p:ext uri="{BB962C8B-B14F-4D97-AF65-F5344CB8AC3E}">
        <p14:creationId xmlns:p14="http://schemas.microsoft.com/office/powerpoint/2010/main" val="220211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a:t>Búrka a sľub</a:t>
            </a:r>
            <a:br>
              <a:rPr lang="sk-SK"/>
            </a:br>
            <a:r>
              <a:rPr lang="sk-SK"/>
              <a:t>2. červenec 1502</a:t>
            </a:r>
            <a:endParaRPr lang="cs-CZ" dirty="0"/>
          </a:p>
        </p:txBody>
      </p:sp>
      <p:sp>
        <p:nvSpPr>
          <p:cNvPr id="3" name="Zástupný objekt pre obsah 2"/>
          <p:cNvSpPr>
            <a:spLocks noGrp="1"/>
          </p:cNvSpPr>
          <p:nvPr>
            <p:ph idx="1"/>
          </p:nvPr>
        </p:nvSpPr>
        <p:spPr>
          <a:xfrm>
            <a:off x="1295401" y="2556931"/>
            <a:ext cx="9982199" cy="2001817"/>
          </a:xfrm>
        </p:spPr>
        <p:txBody>
          <a:bodyPr/>
          <a:lstStyle/>
          <a:p>
            <a:r>
              <a:rPr lang="sk-SK" dirty="0"/>
              <a:t>Návrat z univerzity v </a:t>
            </a:r>
            <a:r>
              <a:rPr lang="sk-SK" dirty="0" err="1"/>
              <a:t>Mgdeburgu</a:t>
            </a:r>
            <a:endParaRPr lang="sk-SK" dirty="0"/>
          </a:p>
          <a:p>
            <a:r>
              <a:rPr lang="sk-SK" dirty="0"/>
              <a:t>Luther sa 7. </a:t>
            </a:r>
            <a:r>
              <a:rPr lang="sk-SK" dirty="0" err="1"/>
              <a:t>ledna</a:t>
            </a:r>
            <a:r>
              <a:rPr lang="sk-SK" dirty="0"/>
              <a:t> 1505 stáva majstrom slobodných umení a vracia sa domov k rodine. </a:t>
            </a:r>
          </a:p>
          <a:p>
            <a:r>
              <a:rPr lang="sk-SK" dirty="0"/>
              <a:t>Pri Saskom </a:t>
            </a:r>
            <a:r>
              <a:rPr lang="sk-SK" dirty="0" err="1"/>
              <a:t>Stottenheime</a:t>
            </a:r>
            <a:r>
              <a:rPr lang="sk-SK" dirty="0"/>
              <a:t> sa strhne búrka</a:t>
            </a:r>
            <a:endParaRPr lang="cs-CZ" dirty="0"/>
          </a:p>
        </p:txBody>
      </p:sp>
    </p:spTree>
    <p:extLst>
      <p:ext uri="{BB962C8B-B14F-4D97-AF65-F5344CB8AC3E}">
        <p14:creationId xmlns:p14="http://schemas.microsoft.com/office/powerpoint/2010/main" val="874301264"/>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35"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6"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7"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9"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0"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41"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t="593" b="8033"/>
          <a:stretch/>
        </p:blipFill>
        <p:spPr>
          <a:xfrm>
            <a:off x="1412683" y="1410208"/>
            <a:ext cx="5278777" cy="3858780"/>
          </a:xfrm>
          <a:prstGeom prst="rect">
            <a:avLst/>
          </a:prstGeom>
        </p:spPr>
      </p:pic>
      <p:sp>
        <p:nvSpPr>
          <p:cNvPr id="2" name="Nadpis 1"/>
          <p:cNvSpPr>
            <a:spLocks noGrp="1"/>
          </p:cNvSpPr>
          <p:nvPr>
            <p:ph type="title"/>
          </p:nvPr>
        </p:nvSpPr>
        <p:spPr>
          <a:xfrm>
            <a:off x="7535825" y="982132"/>
            <a:ext cx="3360772" cy="1303867"/>
          </a:xfrm>
        </p:spPr>
        <p:txBody>
          <a:bodyPr vert="horz" lIns="91440" tIns="45720" rIns="91440" bIns="45720" rtlCol="0" anchor="ctr">
            <a:normAutofit/>
          </a:bodyPr>
          <a:lstStyle/>
          <a:p>
            <a:pPr>
              <a:lnSpc>
                <a:spcPct val="80000"/>
              </a:lnSpc>
            </a:pPr>
            <a:r>
              <a:rPr lang="en-US"/>
              <a:t>Luther je posadnutý obrazom svätého, majestátneho Boha, ničiaceho hriešnikov</a:t>
            </a:r>
          </a:p>
        </p:txBody>
      </p:sp>
      <p:sp>
        <p:nvSpPr>
          <p:cNvPr id="4" name="Zástupný objekt pre text 3"/>
          <p:cNvSpPr>
            <a:spLocks noGrp="1"/>
          </p:cNvSpPr>
          <p:nvPr>
            <p:ph type="body" sz="half" idx="2"/>
          </p:nvPr>
        </p:nvSpPr>
        <p:spPr>
          <a:xfrm>
            <a:off x="7535824" y="2556932"/>
            <a:ext cx="3360771" cy="3318936"/>
          </a:xfrm>
        </p:spPr>
        <p:txBody>
          <a:bodyPr vert="horz" lIns="91440" tIns="45720" rIns="91440" bIns="45720" rtlCol="0" anchor="t">
            <a:normAutofit/>
          </a:bodyPr>
          <a:lstStyle/>
          <a:p>
            <a:pPr algn="l">
              <a:lnSpc>
                <a:spcPct val="90000"/>
              </a:lnSpc>
              <a:buFont typeface="Arial"/>
              <a:buChar char="•"/>
            </a:pPr>
            <a:r>
              <a:rPr lang="en-US" sz="1500"/>
              <a:t>Nedokáže si predstaviť, že by sa mal rozplynúť v Bohu a jeho láske – on hriešnik.</a:t>
            </a:r>
          </a:p>
          <a:p>
            <a:pPr algn="l">
              <a:lnSpc>
                <a:spcPct val="90000"/>
              </a:lnSpc>
              <a:buFont typeface="Arial"/>
              <a:buChar char="•"/>
            </a:pPr>
            <a:r>
              <a:rPr lang="en-US" sz="1500"/>
              <a:t>Že by mal prestať zápasiť a len tak sa vydať Bohu na milosť a čakať, že tento majestátny Boh prejaví milosť človeku, ktorý vzdal pre svoje slabosti svoj zápas so sebou.</a:t>
            </a:r>
          </a:p>
          <a:p>
            <a:pPr algn="l">
              <a:lnSpc>
                <a:spcPct val="90000"/>
              </a:lnSpc>
              <a:buFont typeface="Arial"/>
              <a:buChar char="•"/>
            </a:pPr>
            <a:r>
              <a:rPr lang="en-US" sz="1500"/>
              <a:t>Vidina Boha ako hlbiny láskavej a pohostinnej k ľudskej nečistote a hriechu mu nepasovala do jeho obrazu Boha a jeho smrtonosnej nekompromisnej spravodlivosti a povinnosti človeka zápasiť.</a:t>
            </a:r>
          </a:p>
        </p:txBody>
      </p:sp>
    </p:spTree>
    <p:extLst>
      <p:ext uri="{BB962C8B-B14F-4D97-AF65-F5344CB8AC3E}">
        <p14:creationId xmlns:p14="http://schemas.microsoft.com/office/powerpoint/2010/main" val="1948206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tx2"/>
          </a:solidFill>
          <a:ln>
            <a:noFill/>
          </a:ln>
          <a:effectLst>
            <a:outerShdw blurRad="114300" dist="127000" dir="48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6" name="Zástupný objekt pre obsah 5"/>
          <p:cNvPicPr>
            <a:picLocks noGrp="1" noChangeAspect="1"/>
          </p:cNvPicPr>
          <p:nvPr>
            <p:ph idx="1"/>
          </p:nvPr>
        </p:nvPicPr>
        <p:blipFill rotWithShape="1">
          <a:blip r:embed="rId5">
            <a:alphaModFix amt="25000"/>
          </a:blip>
          <a:srcRect t="27212" r="1" b="2921"/>
          <a:stretch/>
        </p:blipFill>
        <p:spPr>
          <a:xfrm>
            <a:off x="486138" y="488137"/>
            <a:ext cx="11227442" cy="5883295"/>
          </a:xfrm>
          <a:prstGeom prst="rect">
            <a:avLst/>
          </a:prstGeom>
        </p:spPr>
      </p:pic>
      <p:sp>
        <p:nvSpPr>
          <p:cNvPr id="24" name="Rectangle 2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cxnSp>
        <p:nvCxnSpPr>
          <p:cNvPr id="26" name="Straight Connector 2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a:solidFill>
              <a:schemeClr val="bg1"/>
            </a:solidFill>
          </a:ln>
        </p:spPr>
        <p:style>
          <a:lnRef idx="2">
            <a:schemeClr val="accent1"/>
          </a:lnRef>
          <a:fillRef idx="0">
            <a:schemeClr val="accent1"/>
          </a:fillRef>
          <a:effectRef idx="1">
            <a:schemeClr val="accent1"/>
          </a:effectRef>
          <a:fontRef idx="minor">
            <a:schemeClr val="tx1"/>
          </a:fontRef>
        </p:style>
      </p:cxnSp>
      <p:grpSp>
        <p:nvGrpSpPr>
          <p:cNvPr id="28" name="Group 27"/>
          <p:cNvGrpSpPr>
            <a:grpSpLocks noGrp="1" noUngrp="1" noRot="1" noChangeAspect="1" noMove="1" noResize="1"/>
          </p:cNvGrpSpPr>
          <p:nvPr>
            <p:extLst>
              <p:ext uri="{386F3935-93C4-4BCD-93E2-E3B085C9AB24}">
                <p16:designElem xmlns:p16="http://schemas.microsoft.com/office/powerpoint/2015/main" val="1"/>
              </p:ext>
            </p:extLst>
          </p:nvPr>
        </p:nvGrpSpPr>
        <p:grpSpPr>
          <a:xfrm>
            <a:off x="-18288" y="3128956"/>
            <a:ext cx="12234672" cy="658368"/>
            <a:chOff x="-18288" y="3128956"/>
            <a:chExt cx="12234672" cy="658368"/>
          </a:xfrm>
        </p:grpSpPr>
        <p:sp useBgFill="1">
          <p:nvSpPr>
            <p:cNvPr id="29" name="Rounded Rectangle 20"/>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0" name="Picture 29"/>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31" name="Rounded Rectangle 22"/>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2" name="Picture 31"/>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Nadpis 1"/>
          <p:cNvSpPr>
            <a:spLocks noGrp="1"/>
          </p:cNvSpPr>
          <p:nvPr>
            <p:ph type="title"/>
          </p:nvPr>
        </p:nvSpPr>
        <p:spPr>
          <a:xfrm>
            <a:off x="1295402" y="982132"/>
            <a:ext cx="9601196" cy="1303867"/>
          </a:xfrm>
        </p:spPr>
        <p:txBody>
          <a:bodyPr vert="horz" lIns="91440" tIns="45720" rIns="91440" bIns="45720" rtlCol="0" anchor="ctr">
            <a:normAutofit/>
          </a:bodyPr>
          <a:lstStyle/>
          <a:p>
            <a:r>
              <a:rPr lang="en-US" sz="4400">
                <a:solidFill>
                  <a:schemeClr val="bg1"/>
                </a:solidFill>
              </a:rPr>
              <a:t>Zlyhanie mystického rebríka</a:t>
            </a:r>
          </a:p>
        </p:txBody>
      </p:sp>
      <p:sp>
        <p:nvSpPr>
          <p:cNvPr id="4" name="Zástupný objekt pre text 3"/>
          <p:cNvSpPr>
            <a:spLocks noGrp="1"/>
          </p:cNvSpPr>
          <p:nvPr>
            <p:ph type="body" sz="half" idx="2"/>
          </p:nvPr>
        </p:nvSpPr>
        <p:spPr>
          <a:xfrm>
            <a:off x="1295401" y="2556932"/>
            <a:ext cx="9601196" cy="3318936"/>
          </a:xfrm>
        </p:spPr>
        <p:txBody>
          <a:bodyPr vert="horz" lIns="91440" tIns="45720" rIns="91440" bIns="45720" rtlCol="0" anchor="t">
            <a:normAutofit/>
          </a:bodyPr>
          <a:lstStyle/>
          <a:p>
            <a:pPr algn="l">
              <a:buFont typeface="Arial"/>
              <a:buChar char="•"/>
            </a:pPr>
            <a:endParaRPr lang="en-US" dirty="0">
              <a:solidFill>
                <a:schemeClr val="bg1"/>
              </a:solidFill>
            </a:endParaRPr>
          </a:p>
          <a:p>
            <a:pPr algn="l">
              <a:buFont typeface="Arial"/>
              <a:buChar char="•"/>
            </a:pPr>
            <a:r>
              <a:rPr lang="en-US" dirty="0" err="1">
                <a:solidFill>
                  <a:schemeClr val="bg1"/>
                </a:solidFill>
              </a:rPr>
              <a:t>Pocit</a:t>
            </a:r>
            <a:r>
              <a:rPr lang="en-US" dirty="0">
                <a:solidFill>
                  <a:schemeClr val="bg1"/>
                </a:solidFill>
              </a:rPr>
              <a:t> </a:t>
            </a:r>
            <a:r>
              <a:rPr lang="en-US" dirty="0" err="1">
                <a:solidFill>
                  <a:schemeClr val="bg1"/>
                </a:solidFill>
              </a:rPr>
              <a:t>odcuzenia</a:t>
            </a:r>
            <a:r>
              <a:rPr lang="en-US" dirty="0">
                <a:solidFill>
                  <a:schemeClr val="bg1"/>
                </a:solidFill>
              </a:rPr>
              <a:t>, </a:t>
            </a:r>
            <a:r>
              <a:rPr lang="en-US" dirty="0" err="1">
                <a:solidFill>
                  <a:schemeClr val="bg1"/>
                </a:solidFill>
              </a:rPr>
              <a:t>ktorý</a:t>
            </a:r>
            <a:r>
              <a:rPr lang="en-US" dirty="0">
                <a:solidFill>
                  <a:schemeClr val="bg1"/>
                </a:solidFill>
              </a:rPr>
              <a:t> </a:t>
            </a:r>
            <a:r>
              <a:rPr lang="en-US" dirty="0" err="1">
                <a:solidFill>
                  <a:schemeClr val="bg1"/>
                </a:solidFill>
              </a:rPr>
              <a:t>sa</a:t>
            </a:r>
            <a:r>
              <a:rPr lang="en-US" dirty="0">
                <a:solidFill>
                  <a:schemeClr val="bg1"/>
                </a:solidFill>
              </a:rPr>
              <a:t> </a:t>
            </a:r>
            <a:r>
              <a:rPr lang="en-US" dirty="0" err="1">
                <a:solidFill>
                  <a:schemeClr val="bg1"/>
                </a:solidFill>
              </a:rPr>
              <a:t>nikdy</a:t>
            </a:r>
            <a:r>
              <a:rPr lang="en-US" dirty="0">
                <a:solidFill>
                  <a:schemeClr val="bg1"/>
                </a:solidFill>
              </a:rPr>
              <a:t> </a:t>
            </a:r>
            <a:r>
              <a:rPr lang="en-US" dirty="0" err="1">
                <a:solidFill>
                  <a:schemeClr val="bg1"/>
                </a:solidFill>
              </a:rPr>
              <a:t>nevráti</a:t>
            </a:r>
            <a:r>
              <a:rPr lang="en-US" dirty="0">
                <a:solidFill>
                  <a:schemeClr val="bg1"/>
                </a:solidFill>
              </a:rPr>
              <a:t> </a:t>
            </a:r>
            <a:r>
              <a:rPr lang="en-US" dirty="0" err="1">
                <a:solidFill>
                  <a:schemeClr val="bg1"/>
                </a:solidFill>
              </a:rPr>
              <a:t>späť</a:t>
            </a:r>
            <a:r>
              <a:rPr lang="en-US" dirty="0">
                <a:solidFill>
                  <a:schemeClr val="bg1"/>
                </a:solidFill>
              </a:rPr>
              <a:t> k </a:t>
            </a:r>
            <a:r>
              <a:rPr lang="en-US" dirty="0" err="1">
                <a:solidFill>
                  <a:schemeClr val="bg1"/>
                </a:solidFill>
              </a:rPr>
              <a:t>pocitu</a:t>
            </a:r>
            <a:r>
              <a:rPr lang="en-US" dirty="0">
                <a:solidFill>
                  <a:schemeClr val="bg1"/>
                </a:solidFill>
              </a:rPr>
              <a:t> </a:t>
            </a:r>
            <a:r>
              <a:rPr lang="en-US" dirty="0" err="1">
                <a:solidFill>
                  <a:schemeClr val="bg1"/>
                </a:solidFill>
              </a:rPr>
              <a:t>blaženosti</a:t>
            </a:r>
            <a:r>
              <a:rPr lang="en-US" dirty="0">
                <a:solidFill>
                  <a:schemeClr val="bg1"/>
                </a:solidFill>
              </a:rPr>
              <a:t>. </a:t>
            </a:r>
          </a:p>
          <a:p>
            <a:pPr algn="l">
              <a:buFont typeface="Arial"/>
              <a:buChar char="•"/>
            </a:pPr>
            <a:r>
              <a:rPr lang="en-US" dirty="0" err="1">
                <a:solidFill>
                  <a:schemeClr val="bg1"/>
                </a:solidFill>
              </a:rPr>
              <a:t>Ke</a:t>
            </a:r>
            <a:r>
              <a:rPr lang="sk-SK" dirty="0">
                <a:solidFill>
                  <a:schemeClr val="bg1"/>
                </a:solidFill>
              </a:rPr>
              <a:t>ď</a:t>
            </a:r>
            <a:r>
              <a:rPr lang="en-US" dirty="0">
                <a:solidFill>
                  <a:schemeClr val="bg1"/>
                </a:solidFill>
              </a:rPr>
              <a:t> Luther </a:t>
            </a:r>
            <a:r>
              <a:rPr lang="en-US" dirty="0" err="1">
                <a:solidFill>
                  <a:schemeClr val="bg1"/>
                </a:solidFill>
              </a:rPr>
              <a:t>cíti</a:t>
            </a:r>
            <a:r>
              <a:rPr lang="en-US" dirty="0">
                <a:solidFill>
                  <a:schemeClr val="bg1"/>
                </a:solidFill>
              </a:rPr>
              <a:t>, </a:t>
            </a:r>
            <a:r>
              <a:rPr lang="en-US" dirty="0" err="1">
                <a:solidFill>
                  <a:schemeClr val="bg1"/>
                </a:solidFill>
              </a:rPr>
              <a:t>že</a:t>
            </a:r>
            <a:r>
              <a:rPr lang="en-US" dirty="0">
                <a:solidFill>
                  <a:schemeClr val="bg1"/>
                </a:solidFill>
              </a:rPr>
              <a:t> </a:t>
            </a:r>
            <a:r>
              <a:rPr lang="en-US" dirty="0" err="1">
                <a:solidFill>
                  <a:schemeClr val="bg1"/>
                </a:solidFill>
              </a:rPr>
              <a:t>je</a:t>
            </a:r>
            <a:r>
              <a:rPr lang="en-US" dirty="0">
                <a:solidFill>
                  <a:schemeClr val="bg1"/>
                </a:solidFill>
              </a:rPr>
              <a:t> </a:t>
            </a:r>
            <a:r>
              <a:rPr lang="en-US" dirty="0" err="1">
                <a:solidFill>
                  <a:schemeClr val="bg1"/>
                </a:solidFill>
              </a:rPr>
              <a:t>najbližšie</a:t>
            </a:r>
            <a:r>
              <a:rPr lang="en-US" dirty="0">
                <a:solidFill>
                  <a:schemeClr val="bg1"/>
                </a:solidFill>
              </a:rPr>
              <a:t> k </a:t>
            </a:r>
            <a:r>
              <a:rPr lang="en-US" dirty="0" err="1">
                <a:solidFill>
                  <a:schemeClr val="bg1"/>
                </a:solidFill>
              </a:rPr>
              <a:t>Bohu</a:t>
            </a:r>
            <a:r>
              <a:rPr lang="en-US" dirty="0">
                <a:solidFill>
                  <a:schemeClr val="bg1"/>
                </a:solidFill>
              </a:rPr>
              <a:t> a </a:t>
            </a:r>
            <a:r>
              <a:rPr lang="en-US" dirty="0" err="1">
                <a:solidFill>
                  <a:schemeClr val="bg1"/>
                </a:solidFill>
              </a:rPr>
              <a:t>že</a:t>
            </a:r>
            <a:r>
              <a:rPr lang="en-US" dirty="0">
                <a:solidFill>
                  <a:schemeClr val="bg1"/>
                </a:solidFill>
              </a:rPr>
              <a:t> </a:t>
            </a:r>
            <a:r>
              <a:rPr lang="en-US" dirty="0" err="1">
                <a:solidFill>
                  <a:schemeClr val="bg1"/>
                </a:solidFill>
              </a:rPr>
              <a:t>je</a:t>
            </a:r>
            <a:r>
              <a:rPr lang="en-US" dirty="0">
                <a:solidFill>
                  <a:schemeClr val="bg1"/>
                </a:solidFill>
              </a:rPr>
              <a:t> do </a:t>
            </a:r>
            <a:r>
              <a:rPr lang="en-US" dirty="0" err="1">
                <a:solidFill>
                  <a:schemeClr val="bg1"/>
                </a:solidFill>
              </a:rPr>
              <a:t>jeho</a:t>
            </a:r>
            <a:r>
              <a:rPr lang="en-US" dirty="0">
                <a:solidFill>
                  <a:schemeClr val="bg1"/>
                </a:solidFill>
              </a:rPr>
              <a:t> </a:t>
            </a:r>
            <a:r>
              <a:rPr lang="en-US" dirty="0" err="1">
                <a:solidFill>
                  <a:schemeClr val="bg1"/>
                </a:solidFill>
              </a:rPr>
              <a:t>lona</a:t>
            </a:r>
            <a:r>
              <a:rPr lang="en-US" dirty="0">
                <a:solidFill>
                  <a:schemeClr val="bg1"/>
                </a:solidFill>
              </a:rPr>
              <a:t> </a:t>
            </a:r>
            <a:r>
              <a:rPr lang="en-US" dirty="0" err="1">
                <a:solidFill>
                  <a:schemeClr val="bg1"/>
                </a:solidFill>
              </a:rPr>
              <a:t>unášaný</a:t>
            </a:r>
            <a:r>
              <a:rPr lang="en-US" dirty="0">
                <a:solidFill>
                  <a:schemeClr val="bg1"/>
                </a:solidFill>
              </a:rPr>
              <a:t> </a:t>
            </a:r>
            <a:r>
              <a:rPr lang="en-US" dirty="0" err="1">
                <a:solidFill>
                  <a:schemeClr val="bg1"/>
                </a:solidFill>
              </a:rPr>
              <a:t>anjelmi</a:t>
            </a:r>
            <a:r>
              <a:rPr lang="en-US" dirty="0">
                <a:solidFill>
                  <a:schemeClr val="bg1"/>
                </a:solidFill>
              </a:rPr>
              <a:t>, </a:t>
            </a:r>
            <a:r>
              <a:rPr lang="en-US" dirty="0" err="1">
                <a:solidFill>
                  <a:schemeClr val="bg1"/>
                </a:solidFill>
              </a:rPr>
              <a:t>je</a:t>
            </a:r>
            <a:r>
              <a:rPr lang="en-US" dirty="0">
                <a:solidFill>
                  <a:schemeClr val="bg1"/>
                </a:solidFill>
              </a:rPr>
              <a:t> </a:t>
            </a:r>
            <a:r>
              <a:rPr lang="en-US" dirty="0" err="1">
                <a:solidFill>
                  <a:schemeClr val="bg1"/>
                </a:solidFill>
              </a:rPr>
              <a:t>tento</a:t>
            </a:r>
            <a:r>
              <a:rPr lang="en-US" dirty="0">
                <a:solidFill>
                  <a:schemeClr val="bg1"/>
                </a:solidFill>
              </a:rPr>
              <a:t> </a:t>
            </a:r>
            <a:r>
              <a:rPr lang="en-US" dirty="0" err="1">
                <a:solidFill>
                  <a:schemeClr val="bg1"/>
                </a:solidFill>
              </a:rPr>
              <a:t>pocit</a:t>
            </a:r>
            <a:r>
              <a:rPr lang="en-US" dirty="0">
                <a:solidFill>
                  <a:schemeClr val="bg1"/>
                </a:solidFill>
              </a:rPr>
              <a:t> </a:t>
            </a:r>
            <a:r>
              <a:rPr lang="en-US" dirty="0" err="1">
                <a:solidFill>
                  <a:schemeClr val="bg1"/>
                </a:solidFill>
              </a:rPr>
              <a:t>vystriedaný</a:t>
            </a:r>
            <a:r>
              <a:rPr lang="en-US" dirty="0">
                <a:solidFill>
                  <a:schemeClr val="bg1"/>
                </a:solidFill>
              </a:rPr>
              <a:t> </a:t>
            </a:r>
            <a:r>
              <a:rPr lang="en-US" dirty="0" err="1">
                <a:solidFill>
                  <a:schemeClr val="bg1"/>
                </a:solidFill>
              </a:rPr>
              <a:t>pocitom</a:t>
            </a:r>
            <a:r>
              <a:rPr lang="en-US" dirty="0">
                <a:solidFill>
                  <a:schemeClr val="bg1"/>
                </a:solidFill>
              </a:rPr>
              <a:t> </a:t>
            </a:r>
            <a:r>
              <a:rPr lang="en-US" dirty="0" err="1">
                <a:solidFill>
                  <a:schemeClr val="bg1"/>
                </a:solidFill>
              </a:rPr>
              <a:t>obrovskej</a:t>
            </a:r>
            <a:r>
              <a:rPr lang="en-US" dirty="0">
                <a:solidFill>
                  <a:schemeClr val="bg1"/>
                </a:solidFill>
              </a:rPr>
              <a:t> </a:t>
            </a:r>
            <a:r>
              <a:rPr lang="en-US" dirty="0" err="1">
                <a:solidFill>
                  <a:schemeClr val="bg1"/>
                </a:solidFill>
              </a:rPr>
              <a:t>odcudzenosti</a:t>
            </a:r>
            <a:r>
              <a:rPr lang="en-US" dirty="0">
                <a:solidFill>
                  <a:schemeClr val="bg1"/>
                </a:solidFill>
              </a:rPr>
              <a:t> pre </a:t>
            </a:r>
            <a:r>
              <a:rPr lang="sk-SK" dirty="0">
                <a:solidFill>
                  <a:schemeClr val="bg1"/>
                </a:solidFill>
              </a:rPr>
              <a:t>svoj </a:t>
            </a:r>
            <a:r>
              <a:rPr lang="en-US" dirty="0" err="1">
                <a:solidFill>
                  <a:schemeClr val="bg1"/>
                </a:solidFill>
              </a:rPr>
              <a:t>hriech</a:t>
            </a:r>
            <a:r>
              <a:rPr lang="sk-SK" dirty="0">
                <a:solidFill>
                  <a:schemeClr val="bg1"/>
                </a:solidFill>
              </a:rPr>
              <a:t>. </a:t>
            </a:r>
            <a:r>
              <a:rPr lang="en-US" dirty="0">
                <a:solidFill>
                  <a:schemeClr val="bg1"/>
                </a:solidFill>
              </a:rPr>
              <a:t> </a:t>
            </a:r>
            <a:r>
              <a:rPr lang="sk-SK" dirty="0">
                <a:solidFill>
                  <a:schemeClr val="bg1"/>
                </a:solidFill>
              </a:rPr>
              <a:t> Hriešny človek sa predsa nemôže rozplynúť v Bohu, ktorý je absolútne svätý a nestrpí žiadneho hriešnika. </a:t>
            </a:r>
            <a:r>
              <a:rPr lang="sk-SK" dirty="0" err="1">
                <a:solidFill>
                  <a:schemeClr val="bg1"/>
                </a:solidFill>
              </a:rPr>
              <a:t>Staupitz</a:t>
            </a:r>
            <a:r>
              <a:rPr lang="sk-SK" dirty="0">
                <a:solidFill>
                  <a:schemeClr val="bg1"/>
                </a:solidFill>
              </a:rPr>
              <a:t> pomohol </a:t>
            </a:r>
            <a:r>
              <a:rPr lang="sk-SK" dirty="0" err="1">
                <a:solidFill>
                  <a:schemeClr val="bg1"/>
                </a:solidFill>
              </a:rPr>
              <a:t>Luttherovi</a:t>
            </a:r>
            <a:r>
              <a:rPr lang="sk-SK" dirty="0">
                <a:solidFill>
                  <a:schemeClr val="bg1"/>
                </a:solidFill>
              </a:rPr>
              <a:t> odpútať sa od </a:t>
            </a:r>
            <a:r>
              <a:rPr lang="sk-SK" dirty="0" err="1">
                <a:solidFill>
                  <a:schemeClr val="bg1"/>
                </a:solidFill>
              </a:rPr>
              <a:t>partikularistického</a:t>
            </a:r>
            <a:r>
              <a:rPr lang="sk-SK" dirty="0">
                <a:solidFill>
                  <a:schemeClr val="bg1"/>
                </a:solidFill>
              </a:rPr>
              <a:t> chápania hriechov k holistickému – vidieť celého človeka ako bytosť ktorej celá prirodzenosť potrebuje milosť. </a:t>
            </a:r>
          </a:p>
          <a:p>
            <a:pPr algn="l">
              <a:buFont typeface="Arial"/>
              <a:buChar char="•"/>
            </a:pPr>
            <a:r>
              <a:rPr lang="sk-SK" dirty="0">
                <a:solidFill>
                  <a:schemeClr val="bg1"/>
                </a:solidFill>
              </a:rPr>
              <a:t>Sviatosť pokánia je tu pre tých, ktorých trápia jednotlivé hriechy, ale vina a odpustenie fungujú holisticky – človek je celý vinný pred Bohom a celý potrebuje jeho milosť a odpustenie. Toto Luther na mystickej ceste  a pri zlyhaní sviatosti pokánia spoznal. </a:t>
            </a:r>
          </a:p>
          <a:p>
            <a:pPr algn="l">
              <a:buFont typeface="Arial"/>
              <a:buChar char="•"/>
            </a:pPr>
            <a:r>
              <a:rPr lang="sk-SK" dirty="0">
                <a:solidFill>
                  <a:schemeClr val="bg1"/>
                </a:solidFill>
              </a:rPr>
              <a:t>Mystická cesta však vedie Luthera k tomu, že z toho rebríka, po ktorom ho unášajú anjeli ho sám Boh strasie vždy k zemi, lebo nestrpí, aby sa „hriešny človek v Ňom rozplynul ako kvapla v mori“.</a:t>
            </a:r>
            <a:endParaRPr lang="en-US" dirty="0">
              <a:solidFill>
                <a:schemeClr val="bg1"/>
              </a:solidFill>
            </a:endParaRPr>
          </a:p>
        </p:txBody>
      </p:sp>
    </p:spTree>
    <p:extLst>
      <p:ext uri="{BB962C8B-B14F-4D97-AF65-F5344CB8AC3E}">
        <p14:creationId xmlns:p14="http://schemas.microsoft.com/office/powerpoint/2010/main" val="1407596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pic>
        <p:nvPicPr>
          <p:cNvPr id="6" name="Zástupný objekt pre obsah 5"/>
          <p:cNvPicPr>
            <a:picLocks noGrp="1" noChangeAspect="1"/>
          </p:cNvPicPr>
          <p:nvPr>
            <p:ph idx="1"/>
          </p:nvPr>
        </p:nvPicPr>
        <p:blipFill rotWithShape="1">
          <a:blip r:embed="rId5"/>
          <a:srcRect l="25048" r="24763" b="1"/>
          <a:stretch/>
        </p:blipFill>
        <p:spPr>
          <a:xfrm>
            <a:off x="1434269" y="2701180"/>
            <a:ext cx="2739728" cy="2852640"/>
          </a:xfrm>
          <a:prstGeom prst="rect">
            <a:avLst/>
          </a:prstGeom>
          <a:ln w="57150" cmpd="thickThin">
            <a:solidFill>
              <a:schemeClr val="tx1">
                <a:lumMod val="50000"/>
                <a:lumOff val="50000"/>
              </a:schemeClr>
            </a:solidFill>
            <a:miter lim="800000"/>
          </a:ln>
        </p:spPr>
      </p:pic>
      <p:sp>
        <p:nvSpPr>
          <p:cNvPr id="2" name="Nadpis 1"/>
          <p:cNvSpPr>
            <a:spLocks noGrp="1"/>
          </p:cNvSpPr>
          <p:nvPr>
            <p:ph type="title"/>
          </p:nvPr>
        </p:nvSpPr>
        <p:spPr>
          <a:xfrm>
            <a:off x="1295402" y="982132"/>
            <a:ext cx="9601196" cy="1303867"/>
          </a:xfrm>
        </p:spPr>
        <p:txBody>
          <a:bodyPr vert="horz" lIns="91440" tIns="45720" rIns="91440" bIns="45720" rtlCol="0" anchor="ctr">
            <a:normAutofit/>
          </a:bodyPr>
          <a:lstStyle/>
          <a:p>
            <a:r>
              <a:rPr lang="en-US" sz="4400" dirty="0" err="1"/>
              <a:t>Lutherove</a:t>
            </a:r>
            <a:r>
              <a:rPr lang="en-US" sz="4400" dirty="0"/>
              <a:t> </a:t>
            </a:r>
            <a:r>
              <a:rPr lang="en-US" sz="4400" dirty="0" err="1"/>
              <a:t>pocity</a:t>
            </a:r>
            <a:r>
              <a:rPr lang="en-US" sz="4400" dirty="0"/>
              <a:t>.</a:t>
            </a:r>
          </a:p>
        </p:txBody>
      </p:sp>
      <p:sp>
        <p:nvSpPr>
          <p:cNvPr id="4" name="Zástupný objekt pre text 3"/>
          <p:cNvSpPr>
            <a:spLocks noGrp="1"/>
          </p:cNvSpPr>
          <p:nvPr>
            <p:ph type="body" sz="half" idx="2"/>
          </p:nvPr>
        </p:nvSpPr>
        <p:spPr>
          <a:xfrm>
            <a:off x="4639732" y="2556932"/>
            <a:ext cx="6256863" cy="3318936"/>
          </a:xfrm>
        </p:spPr>
        <p:txBody>
          <a:bodyPr vert="horz" lIns="91440" tIns="45720" rIns="91440" bIns="45720" rtlCol="0" anchor="t">
            <a:normAutofit/>
          </a:bodyPr>
          <a:lstStyle/>
          <a:p>
            <a:pPr algn="l"/>
            <a:endParaRPr lang="sk-SK" dirty="0"/>
          </a:p>
          <a:p>
            <a:pPr algn="l"/>
            <a:endParaRPr lang="sk-SK" dirty="0"/>
          </a:p>
          <a:p>
            <a:pPr algn="l"/>
            <a:r>
              <a:rPr lang="en-US" dirty="0"/>
              <a:t>„</a:t>
            </a:r>
            <a:r>
              <a:rPr lang="en-US" dirty="0" err="1"/>
              <a:t>Nevieš</a:t>
            </a:r>
            <a:r>
              <a:rPr lang="en-US" dirty="0"/>
              <a:t>, </a:t>
            </a:r>
            <a:r>
              <a:rPr lang="en-US" dirty="0" err="1"/>
              <a:t>že</a:t>
            </a:r>
            <a:r>
              <a:rPr lang="en-US" dirty="0"/>
              <a:t> </a:t>
            </a:r>
            <a:r>
              <a:rPr lang="en-US" dirty="0" err="1"/>
              <a:t>Boh</a:t>
            </a:r>
            <a:r>
              <a:rPr lang="en-US" dirty="0"/>
              <a:t>, </a:t>
            </a:r>
            <a:r>
              <a:rPr lang="en-US" dirty="0" err="1"/>
              <a:t>ktorý</a:t>
            </a:r>
            <a:r>
              <a:rPr lang="en-US" dirty="0"/>
              <a:t> </a:t>
            </a:r>
            <a:r>
              <a:rPr lang="en-US" dirty="0" err="1"/>
              <a:t>prebýva</a:t>
            </a:r>
            <a:r>
              <a:rPr lang="en-US" dirty="0"/>
              <a:t> </a:t>
            </a:r>
            <a:r>
              <a:rPr lang="en-US" dirty="0" err="1"/>
              <a:t>vo</a:t>
            </a:r>
            <a:r>
              <a:rPr lang="en-US" dirty="0"/>
              <a:t> </a:t>
            </a:r>
            <a:r>
              <a:rPr lang="en-US" dirty="0" err="1"/>
              <a:t>svetle</a:t>
            </a:r>
            <a:r>
              <a:rPr lang="en-US" dirty="0"/>
              <a:t> </a:t>
            </a:r>
            <a:r>
              <a:rPr lang="en-US" dirty="0" err="1"/>
              <a:t>je</a:t>
            </a:r>
            <a:r>
              <a:rPr lang="en-US" dirty="0"/>
              <a:t>  </a:t>
            </a:r>
            <a:r>
              <a:rPr lang="en-US" dirty="0" err="1"/>
              <a:t>neprístupný</a:t>
            </a:r>
            <a:r>
              <a:rPr lang="en-US" dirty="0"/>
              <a:t>? My, </a:t>
            </a:r>
            <a:r>
              <a:rPr lang="en-US" dirty="0" err="1"/>
              <a:t>slabé</a:t>
            </a:r>
            <a:r>
              <a:rPr lang="en-US" dirty="0"/>
              <a:t> a </a:t>
            </a:r>
            <a:r>
              <a:rPr lang="en-US" dirty="0" err="1"/>
              <a:t>neznalé</a:t>
            </a:r>
            <a:r>
              <a:rPr lang="en-US" dirty="0"/>
              <a:t> </a:t>
            </a:r>
            <a:r>
              <a:rPr lang="en-US" dirty="0" err="1"/>
              <a:t>tvory</a:t>
            </a:r>
            <a:r>
              <a:rPr lang="en-US" dirty="0"/>
              <a:t> </a:t>
            </a:r>
            <a:r>
              <a:rPr lang="en-US" dirty="0" err="1"/>
              <a:t>sa</a:t>
            </a:r>
            <a:r>
              <a:rPr lang="en-US" dirty="0"/>
              <a:t> </a:t>
            </a:r>
            <a:r>
              <a:rPr lang="en-US" dirty="0" err="1"/>
              <a:t>snažíme</a:t>
            </a:r>
            <a:r>
              <a:rPr lang="en-US" dirty="0"/>
              <a:t> </a:t>
            </a:r>
            <a:r>
              <a:rPr lang="en-US" dirty="0" err="1"/>
              <a:t>pochopiť</a:t>
            </a:r>
            <a:r>
              <a:rPr lang="en-US" dirty="0"/>
              <a:t> </a:t>
            </a:r>
            <a:r>
              <a:rPr lang="en-US" dirty="0" err="1"/>
              <a:t>jeho</a:t>
            </a:r>
            <a:r>
              <a:rPr lang="en-US" dirty="0"/>
              <a:t> </a:t>
            </a:r>
            <a:r>
              <a:rPr lang="en-US" dirty="0" err="1"/>
              <a:t>majestát</a:t>
            </a:r>
            <a:r>
              <a:rPr lang="en-US" dirty="0"/>
              <a:t> a </a:t>
            </a:r>
            <a:r>
              <a:rPr lang="en-US" dirty="0" err="1"/>
              <a:t>neuhasiteľné</a:t>
            </a:r>
            <a:r>
              <a:rPr lang="en-US" dirty="0"/>
              <a:t> </a:t>
            </a:r>
            <a:r>
              <a:rPr lang="en-US" dirty="0" err="1"/>
              <a:t>svetlo</a:t>
            </a:r>
            <a:r>
              <a:rPr lang="en-US" dirty="0"/>
              <a:t> </a:t>
            </a:r>
            <a:r>
              <a:rPr lang="en-US" dirty="0" err="1"/>
              <a:t>Božej</a:t>
            </a:r>
            <a:r>
              <a:rPr lang="en-US" dirty="0"/>
              <a:t> </a:t>
            </a:r>
            <a:r>
              <a:rPr lang="en-US" dirty="0" err="1"/>
              <a:t>veleby</a:t>
            </a:r>
            <a:r>
              <a:rPr lang="en-US" dirty="0"/>
              <a:t>. </a:t>
            </a:r>
            <a:r>
              <a:rPr lang="en-US" dirty="0" err="1"/>
              <a:t>Pristupujeme</a:t>
            </a:r>
            <a:r>
              <a:rPr lang="en-US" dirty="0"/>
              <a:t>. </a:t>
            </a:r>
            <a:r>
              <a:rPr lang="en-US" dirty="0" err="1"/>
              <a:t>Pripravujeme</a:t>
            </a:r>
            <a:r>
              <a:rPr lang="en-US" dirty="0"/>
              <a:t> </a:t>
            </a:r>
            <a:r>
              <a:rPr lang="en-US" dirty="0" err="1"/>
              <a:t>sa</a:t>
            </a:r>
            <a:r>
              <a:rPr lang="en-US" dirty="0"/>
              <a:t> a </a:t>
            </a:r>
            <a:r>
              <a:rPr lang="en-US" dirty="0" err="1"/>
              <a:t>pristupujeme</a:t>
            </a:r>
            <a:r>
              <a:rPr lang="en-US" dirty="0"/>
              <a:t>. </a:t>
            </a:r>
            <a:r>
              <a:rPr lang="en-US" dirty="0" err="1"/>
              <a:t>Nečudo</a:t>
            </a:r>
            <a:r>
              <a:rPr lang="en-US" dirty="0"/>
              <a:t>, </a:t>
            </a:r>
            <a:r>
              <a:rPr lang="en-US" dirty="0" err="1"/>
              <a:t>že</a:t>
            </a:r>
            <a:r>
              <a:rPr lang="en-US" dirty="0"/>
              <a:t> </a:t>
            </a:r>
            <a:r>
              <a:rPr lang="en-US" dirty="0" err="1"/>
              <a:t>nás</a:t>
            </a:r>
            <a:r>
              <a:rPr lang="en-US" dirty="0"/>
              <a:t> </a:t>
            </a:r>
            <a:r>
              <a:rPr lang="en-US" dirty="0" err="1"/>
              <a:t>jeho</a:t>
            </a:r>
            <a:r>
              <a:rPr lang="en-US" dirty="0"/>
              <a:t> </a:t>
            </a:r>
            <a:r>
              <a:rPr lang="en-US" dirty="0" err="1"/>
              <a:t>majestát</a:t>
            </a:r>
            <a:r>
              <a:rPr lang="en-US" dirty="0"/>
              <a:t> </a:t>
            </a:r>
            <a:r>
              <a:rPr lang="en-US" dirty="0" err="1"/>
              <a:t>zakaždým</a:t>
            </a:r>
            <a:r>
              <a:rPr lang="en-US" dirty="0"/>
              <a:t> </a:t>
            </a:r>
            <a:r>
              <a:rPr lang="en-US" dirty="0" err="1"/>
              <a:t>premôže</a:t>
            </a:r>
            <a:r>
              <a:rPr lang="en-US" dirty="0"/>
              <a:t> a </a:t>
            </a:r>
            <a:r>
              <a:rPr lang="en-US" dirty="0" err="1"/>
              <a:t>rozdrtí</a:t>
            </a:r>
            <a:r>
              <a:rPr lang="en-US" dirty="0"/>
              <a:t>.“</a:t>
            </a:r>
          </a:p>
        </p:txBody>
      </p:sp>
    </p:spTree>
    <p:extLst>
      <p:ext uri="{BB962C8B-B14F-4D97-AF65-F5344CB8AC3E}">
        <p14:creationId xmlns:p14="http://schemas.microsoft.com/office/powerpoint/2010/main" val="2560330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l="2502" r="17152" b="1"/>
          <a:stretch/>
        </p:blipFill>
        <p:spPr>
          <a:xfrm>
            <a:off x="1412683" y="1410208"/>
            <a:ext cx="2433793" cy="3858780"/>
          </a:xfrm>
          <a:prstGeom prst="rect">
            <a:avLst/>
          </a:prstGeom>
        </p:spPr>
      </p:pic>
      <p:sp>
        <p:nvSpPr>
          <p:cNvPr id="2" name="Nadpis 1"/>
          <p:cNvSpPr>
            <a:spLocks noGrp="1"/>
          </p:cNvSpPr>
          <p:nvPr>
            <p:ph type="title"/>
          </p:nvPr>
        </p:nvSpPr>
        <p:spPr>
          <a:xfrm>
            <a:off x="4626508" y="982132"/>
            <a:ext cx="6270090" cy="1303867"/>
          </a:xfrm>
        </p:spPr>
        <p:txBody>
          <a:bodyPr vert="horz" lIns="91440" tIns="45720" rIns="91440" bIns="45720" rtlCol="0" anchor="ctr">
            <a:normAutofit/>
          </a:bodyPr>
          <a:lstStyle/>
          <a:p>
            <a:r>
              <a:rPr lang="en-US" sz="4400" dirty="0" err="1"/>
              <a:t>Pochybnosti</a:t>
            </a:r>
            <a:r>
              <a:rPr lang="en-US" sz="4400" dirty="0"/>
              <a:t> o </a:t>
            </a:r>
            <a:r>
              <a:rPr lang="en-US" sz="4400" dirty="0" err="1"/>
              <a:t>modlitbe</a:t>
            </a:r>
            <a:endParaRPr lang="en-US" sz="4400" dirty="0"/>
          </a:p>
        </p:txBody>
      </p:sp>
      <p:sp>
        <p:nvSpPr>
          <p:cNvPr id="4" name="Zástupný objekt pre text 3"/>
          <p:cNvSpPr>
            <a:spLocks noGrp="1"/>
          </p:cNvSpPr>
          <p:nvPr>
            <p:ph type="body" sz="half" idx="2"/>
          </p:nvPr>
        </p:nvSpPr>
        <p:spPr>
          <a:xfrm>
            <a:off x="4636482" y="2556932"/>
            <a:ext cx="6260114" cy="3318936"/>
          </a:xfrm>
        </p:spPr>
        <p:txBody>
          <a:bodyPr vert="horz" lIns="91440" tIns="45720" rIns="91440" bIns="45720" rtlCol="0" anchor="t">
            <a:normAutofit/>
          </a:bodyPr>
          <a:lstStyle/>
          <a:p>
            <a:pPr algn="l">
              <a:buFont typeface="Arial"/>
              <a:buChar char="•"/>
            </a:pPr>
            <a:r>
              <a:rPr lang="en-US" dirty="0"/>
              <a:t>Dra</a:t>
            </a:r>
            <a:r>
              <a:rPr lang="cs-CZ" dirty="0"/>
              <a:t>h</a:t>
            </a:r>
            <a:r>
              <a:rPr lang="en-US" dirty="0"/>
              <a:t>ý </a:t>
            </a:r>
            <a:r>
              <a:rPr lang="en-US" dirty="0" err="1"/>
              <a:t>bratu</a:t>
            </a:r>
            <a:r>
              <a:rPr lang="en-US" dirty="0"/>
              <a:t>, za </a:t>
            </a:r>
            <a:r>
              <a:rPr lang="en-US" dirty="0" err="1"/>
              <a:t>čo</a:t>
            </a:r>
            <a:r>
              <a:rPr lang="en-US" dirty="0"/>
              <a:t> </a:t>
            </a:r>
            <a:r>
              <a:rPr lang="en-US" dirty="0" err="1"/>
              <a:t>sa</a:t>
            </a:r>
            <a:r>
              <a:rPr lang="en-US" dirty="0"/>
              <a:t> to </a:t>
            </a:r>
            <a:r>
              <a:rPr lang="en-US" dirty="0" err="1"/>
              <a:t>modlíš</a:t>
            </a:r>
            <a:r>
              <a:rPr lang="en-US" dirty="0"/>
              <a:t>? </a:t>
            </a:r>
            <a:r>
              <a:rPr lang="en-US" dirty="0" err="1"/>
              <a:t>Nevidíš</a:t>
            </a:r>
            <a:r>
              <a:rPr lang="en-US" dirty="0"/>
              <a:t> </a:t>
            </a:r>
            <a:r>
              <a:rPr lang="en-US" dirty="0" err="1"/>
              <a:t>aké</a:t>
            </a:r>
            <a:r>
              <a:rPr lang="en-US" dirty="0"/>
              <a:t> </a:t>
            </a:r>
            <a:r>
              <a:rPr lang="en-US" dirty="0" err="1"/>
              <a:t>jticho</a:t>
            </a:r>
            <a:r>
              <a:rPr lang="en-US" dirty="0"/>
              <a:t> </a:t>
            </a:r>
            <a:r>
              <a:rPr lang="en-US" dirty="0" err="1"/>
              <a:t>je</a:t>
            </a:r>
            <a:r>
              <a:rPr lang="en-US" dirty="0"/>
              <a:t> </a:t>
            </a:r>
            <a:r>
              <a:rPr lang="en-US" dirty="0" err="1"/>
              <a:t>okolo</a:t>
            </a:r>
            <a:r>
              <a:rPr lang="en-US" dirty="0"/>
              <a:t> </a:t>
            </a:r>
            <a:r>
              <a:rPr lang="en-US" dirty="0" err="1"/>
              <a:t>teba</a:t>
            </a:r>
            <a:r>
              <a:rPr lang="en-US" dirty="0"/>
              <a:t>? </a:t>
            </a:r>
            <a:r>
              <a:rPr lang="en-US" dirty="0" err="1"/>
              <a:t>Myslíš</a:t>
            </a:r>
            <a:r>
              <a:rPr lang="en-US" dirty="0"/>
              <a:t> </a:t>
            </a:r>
            <a:r>
              <a:rPr lang="en-US" dirty="0" err="1"/>
              <a:t>si</a:t>
            </a:r>
            <a:r>
              <a:rPr lang="en-US" dirty="0"/>
              <a:t> </a:t>
            </a:r>
            <a:r>
              <a:rPr lang="en-US" dirty="0" err="1"/>
              <a:t>že</a:t>
            </a:r>
            <a:r>
              <a:rPr lang="en-US" dirty="0"/>
              <a:t> </a:t>
            </a:r>
            <a:r>
              <a:rPr lang="en-US" dirty="0" err="1"/>
              <a:t>Boh</a:t>
            </a:r>
            <a:r>
              <a:rPr lang="en-US" dirty="0"/>
              <a:t> </a:t>
            </a:r>
            <a:r>
              <a:rPr lang="en-US" dirty="0" err="1"/>
              <a:t>venuje</a:t>
            </a:r>
            <a:r>
              <a:rPr lang="en-US" dirty="0"/>
              <a:t> </a:t>
            </a:r>
            <a:r>
              <a:rPr lang="en-US" dirty="0" err="1"/>
              <a:t>pozornosť</a:t>
            </a:r>
            <a:r>
              <a:rPr lang="en-US" dirty="0"/>
              <a:t> </a:t>
            </a:r>
            <a:r>
              <a:rPr lang="en-US" dirty="0" err="1"/>
              <a:t>práve</a:t>
            </a:r>
            <a:r>
              <a:rPr lang="en-US" dirty="0"/>
              <a:t> </a:t>
            </a:r>
            <a:r>
              <a:rPr lang="en-US" dirty="0" err="1"/>
              <a:t>tvojej</a:t>
            </a:r>
            <a:r>
              <a:rPr lang="en-US" dirty="0"/>
              <a:t> </a:t>
            </a:r>
            <a:r>
              <a:rPr lang="en-US" dirty="0" err="1"/>
              <a:t>modlitbe</a:t>
            </a:r>
            <a:r>
              <a:rPr lang="en-US" dirty="0"/>
              <a:t>?</a:t>
            </a:r>
          </a:p>
          <a:p>
            <a:pPr algn="l">
              <a:buFont typeface="Arial"/>
              <a:buChar char="•"/>
            </a:pPr>
            <a:endParaRPr lang="en-US" dirty="0"/>
          </a:p>
          <a:p>
            <a:pPr algn="just">
              <a:buFont typeface="Arial"/>
              <a:buChar char="•"/>
            </a:pPr>
            <a:r>
              <a:rPr lang="en-US" dirty="0" err="1"/>
              <a:t>Staupitz</a:t>
            </a:r>
            <a:r>
              <a:rPr lang="en-US" dirty="0"/>
              <a:t> mu </a:t>
            </a:r>
            <a:r>
              <a:rPr lang="en-US" dirty="0" err="1"/>
              <a:t>ako</a:t>
            </a:r>
            <a:r>
              <a:rPr lang="en-US" dirty="0"/>
              <a:t> </a:t>
            </a:r>
            <a:r>
              <a:rPr lang="en-US" dirty="0" err="1"/>
              <a:t>mystik</a:t>
            </a:r>
            <a:r>
              <a:rPr lang="en-US" dirty="0"/>
              <a:t> </a:t>
            </a:r>
            <a:r>
              <a:rPr lang="en-US" dirty="0" err="1"/>
              <a:t>radí</a:t>
            </a:r>
            <a:r>
              <a:rPr lang="en-US" dirty="0"/>
              <a:t> </a:t>
            </a:r>
            <a:r>
              <a:rPr lang="en-US" dirty="0" err="1"/>
              <a:t>milovať</a:t>
            </a:r>
            <a:r>
              <a:rPr lang="en-US" dirty="0"/>
              <a:t> </a:t>
            </a:r>
            <a:r>
              <a:rPr lang="en-US" dirty="0" err="1"/>
              <a:t>Boha</a:t>
            </a:r>
            <a:r>
              <a:rPr lang="en-US" dirty="0"/>
              <a:t> a </a:t>
            </a:r>
            <a:r>
              <a:rPr lang="en-US" dirty="0" err="1"/>
              <a:t>spoliehať</a:t>
            </a:r>
            <a:r>
              <a:rPr lang="en-US" dirty="0"/>
              <a:t> </a:t>
            </a:r>
            <a:r>
              <a:rPr lang="en-US" dirty="0" err="1"/>
              <a:t>na</a:t>
            </a:r>
            <a:r>
              <a:rPr lang="en-US" dirty="0"/>
              <a:t> </a:t>
            </a:r>
            <a:r>
              <a:rPr lang="en-US" dirty="0" err="1"/>
              <a:t>jeho</a:t>
            </a:r>
            <a:r>
              <a:rPr lang="en-US" dirty="0"/>
              <a:t> </a:t>
            </a:r>
            <a:r>
              <a:rPr lang="en-US" dirty="0" err="1"/>
              <a:t>lásku</a:t>
            </a:r>
            <a:r>
              <a:rPr lang="en-US" dirty="0"/>
              <a:t>. Ale </a:t>
            </a:r>
            <a:r>
              <a:rPr lang="en-US" dirty="0" err="1"/>
              <a:t>ako</a:t>
            </a:r>
            <a:r>
              <a:rPr lang="en-US" dirty="0"/>
              <a:t> </a:t>
            </a:r>
            <a:r>
              <a:rPr lang="en-US" dirty="0" err="1"/>
              <a:t>milovať</a:t>
            </a:r>
            <a:r>
              <a:rPr lang="en-US" dirty="0"/>
              <a:t> </a:t>
            </a:r>
            <a:r>
              <a:rPr lang="en-US" dirty="0" err="1"/>
              <a:t>Boha</a:t>
            </a:r>
            <a:r>
              <a:rPr lang="en-US" dirty="0"/>
              <a:t>, </a:t>
            </a:r>
            <a:r>
              <a:rPr lang="en-US" dirty="0" err="1"/>
              <a:t>ktorý</a:t>
            </a:r>
            <a:r>
              <a:rPr lang="en-US" dirty="0"/>
              <a:t> je </a:t>
            </a:r>
            <a:r>
              <a:rPr lang="en-US" dirty="0" err="1"/>
              <a:t>zožierajúcim</a:t>
            </a:r>
            <a:r>
              <a:rPr lang="en-US" dirty="0"/>
              <a:t> </a:t>
            </a:r>
            <a:r>
              <a:rPr lang="en-US" dirty="0" err="1"/>
              <a:t>ohňom</a:t>
            </a:r>
            <a:r>
              <a:rPr lang="en-US" dirty="0"/>
              <a:t>, je </a:t>
            </a:r>
            <a:r>
              <a:rPr lang="en-US" dirty="0" err="1"/>
              <a:t>plným</a:t>
            </a:r>
            <a:r>
              <a:rPr lang="en-US" dirty="0"/>
              <a:t> </a:t>
            </a:r>
            <a:r>
              <a:rPr lang="en-US" dirty="0" err="1"/>
              <a:t>hnevu</a:t>
            </a:r>
            <a:r>
              <a:rPr lang="en-US" dirty="0"/>
              <a:t> </a:t>
            </a:r>
            <a:r>
              <a:rPr lang="en-US" dirty="0" err="1"/>
              <a:t>nad</a:t>
            </a:r>
            <a:r>
              <a:rPr lang="en-US" dirty="0"/>
              <a:t> </a:t>
            </a:r>
            <a:r>
              <a:rPr lang="en-US" dirty="0" err="1"/>
              <a:t>hriechom</a:t>
            </a:r>
            <a:r>
              <a:rPr lang="en-US" dirty="0"/>
              <a:t> a pred </a:t>
            </a:r>
            <a:r>
              <a:rPr lang="en-US" dirty="0" err="1"/>
              <a:t>ktorým</a:t>
            </a:r>
            <a:r>
              <a:rPr lang="en-US" dirty="0"/>
              <a:t> </a:t>
            </a:r>
            <a:r>
              <a:rPr lang="en-US" dirty="0" err="1"/>
              <a:t>sa</a:t>
            </a:r>
            <a:r>
              <a:rPr lang="en-US" dirty="0"/>
              <a:t> </a:t>
            </a:r>
            <a:r>
              <a:rPr lang="en-US" dirty="0" err="1"/>
              <a:t>trasú</a:t>
            </a:r>
            <a:r>
              <a:rPr lang="en-US" dirty="0"/>
              <a:t> </a:t>
            </a:r>
            <a:r>
              <a:rPr lang="en-US" dirty="0" err="1"/>
              <a:t>aj</a:t>
            </a:r>
            <a:r>
              <a:rPr lang="en-US" dirty="0"/>
              <a:t> </a:t>
            </a:r>
            <a:r>
              <a:rPr lang="en-US" dirty="0" err="1"/>
              <a:t>vládcovia</a:t>
            </a:r>
            <a:r>
              <a:rPr lang="en-US" dirty="0"/>
              <a:t> </a:t>
            </a:r>
            <a:r>
              <a:rPr lang="en-US" dirty="0" err="1"/>
              <a:t>zeme</a:t>
            </a:r>
            <a:r>
              <a:rPr lang="en-US" dirty="0"/>
              <a:t>?</a:t>
            </a:r>
          </a:p>
        </p:txBody>
      </p:sp>
    </p:spTree>
    <p:extLst>
      <p:ext uri="{BB962C8B-B14F-4D97-AF65-F5344CB8AC3E}">
        <p14:creationId xmlns:p14="http://schemas.microsoft.com/office/powerpoint/2010/main" val="3016409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A2C37233-4CB1-BE6E-7F7E-E8F83E5E4048}"/>
              </a:ext>
            </a:extLst>
          </p:cNvPr>
          <p:cNvSpPr>
            <a:spLocks noGrp="1"/>
          </p:cNvSpPr>
          <p:nvPr>
            <p:ph type="title"/>
          </p:nvPr>
        </p:nvSpPr>
        <p:spPr/>
        <p:txBody>
          <a:bodyPr/>
          <a:lstStyle/>
          <a:p>
            <a:r>
              <a:rPr lang="cs-CZ" dirty="0"/>
              <a:t>Pochybnosti o spravedlnosti Boha</a:t>
            </a:r>
          </a:p>
        </p:txBody>
      </p:sp>
      <p:sp>
        <p:nvSpPr>
          <p:cNvPr id="6" name="Zástupný text 5">
            <a:extLst>
              <a:ext uri="{FF2B5EF4-FFF2-40B4-BE49-F238E27FC236}">
                <a16:creationId xmlns:a16="http://schemas.microsoft.com/office/drawing/2014/main" id="{289DA826-C3B2-9364-4B45-3FCD10C69FDC}"/>
              </a:ext>
            </a:extLst>
          </p:cNvPr>
          <p:cNvSpPr>
            <a:spLocks noGrp="1"/>
          </p:cNvSpPr>
          <p:nvPr>
            <p:ph type="body" idx="1"/>
          </p:nvPr>
        </p:nvSpPr>
        <p:spPr/>
        <p:txBody>
          <a:bodyPr/>
          <a:lstStyle/>
          <a:p>
            <a:r>
              <a:rPr lang="cs-CZ" dirty="0"/>
              <a:t>Akademický boj s voluntarismem (důraz na svrchovanou Boží vůli) hnutí via moderna</a:t>
            </a:r>
          </a:p>
        </p:txBody>
      </p:sp>
    </p:spTree>
    <p:extLst>
      <p:ext uri="{BB962C8B-B14F-4D97-AF65-F5344CB8AC3E}">
        <p14:creationId xmlns:p14="http://schemas.microsoft.com/office/powerpoint/2010/main" val="3744547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E4B0C8-0AA7-E3EA-03DC-5CE38F666357}"/>
              </a:ext>
            </a:extLst>
          </p:cNvPr>
          <p:cNvSpPr>
            <a:spLocks noGrp="1"/>
          </p:cNvSpPr>
          <p:nvPr>
            <p:ph type="title"/>
          </p:nvPr>
        </p:nvSpPr>
        <p:spPr>
          <a:xfrm>
            <a:off x="1293811" y="1388533"/>
            <a:ext cx="3468311" cy="1336559"/>
          </a:xfrm>
        </p:spPr>
        <p:txBody>
          <a:bodyPr>
            <a:normAutofit fontScale="90000"/>
          </a:bodyPr>
          <a:lstStyle/>
          <a:p>
            <a:r>
              <a:rPr lang="cs-CZ" dirty="0"/>
              <a:t>Milost jako odpověď na předešlé lidské snažení</a:t>
            </a:r>
            <a:br>
              <a:rPr lang="cs-CZ" dirty="0"/>
            </a:br>
            <a:br>
              <a:rPr lang="cs-CZ" dirty="0"/>
            </a:br>
            <a:r>
              <a:rPr lang="cs-CZ" dirty="0"/>
              <a:t>FACE QOUD IN SE  EST</a:t>
            </a:r>
          </a:p>
        </p:txBody>
      </p:sp>
      <p:sp>
        <p:nvSpPr>
          <p:cNvPr id="3" name="Zástupný obsah 2">
            <a:extLst>
              <a:ext uri="{FF2B5EF4-FFF2-40B4-BE49-F238E27FC236}">
                <a16:creationId xmlns:a16="http://schemas.microsoft.com/office/drawing/2014/main" id="{166B16AC-272C-1FDD-5A3D-0177653D41B3}"/>
              </a:ext>
            </a:extLst>
          </p:cNvPr>
          <p:cNvSpPr>
            <a:spLocks noGrp="1"/>
          </p:cNvSpPr>
          <p:nvPr>
            <p:ph idx="1"/>
          </p:nvPr>
        </p:nvSpPr>
        <p:spPr/>
        <p:txBody>
          <a:bodyPr/>
          <a:lstStyle/>
          <a:p>
            <a:pPr algn="just"/>
            <a:r>
              <a:rPr lang="cs-CZ" i="1" dirty="0" err="1"/>
              <a:t>Facientibus</a:t>
            </a:r>
            <a:r>
              <a:rPr lang="cs-CZ" i="1" dirty="0"/>
              <a:t> </a:t>
            </a:r>
            <a:r>
              <a:rPr lang="cs-CZ" i="1" dirty="0" err="1"/>
              <a:t>quod</a:t>
            </a:r>
            <a:r>
              <a:rPr lang="cs-CZ" i="1" dirty="0"/>
              <a:t> in se </a:t>
            </a:r>
            <a:r>
              <a:rPr lang="cs-CZ" i="1" dirty="0" err="1"/>
              <a:t>est</a:t>
            </a:r>
            <a:r>
              <a:rPr lang="cs-CZ" i="1" dirty="0"/>
              <a:t> Deus non </a:t>
            </a:r>
            <a:r>
              <a:rPr lang="cs-CZ" i="1" dirty="0" err="1"/>
              <a:t>denegat</a:t>
            </a:r>
            <a:r>
              <a:rPr lang="cs-CZ" i="1" dirty="0"/>
              <a:t> </a:t>
            </a:r>
            <a:r>
              <a:rPr lang="cs-CZ" i="1" dirty="0" err="1"/>
              <a:t>gratiam</a:t>
            </a:r>
            <a:r>
              <a:rPr lang="cs-CZ" dirty="0"/>
              <a:t> – „Tomu, kdo dělá, co je v jeho silách, Bůh neodepře milost. (</a:t>
            </a:r>
            <a:r>
              <a:rPr lang="cs-CZ" dirty="0" err="1"/>
              <a:t>Ockham</a:t>
            </a:r>
            <a:r>
              <a:rPr lang="cs-CZ" dirty="0"/>
              <a:t>)</a:t>
            </a:r>
          </a:p>
          <a:p>
            <a:pPr marL="0" indent="0">
              <a:buNone/>
            </a:pPr>
            <a:endParaRPr lang="cs-CZ" dirty="0"/>
          </a:p>
          <a:p>
            <a:pPr algn="just"/>
            <a:r>
              <a:rPr lang="cs-CZ" dirty="0"/>
              <a:t>Skutky mohou být Bohem přijaty jako příprava člověka k přijetí milosti. </a:t>
            </a:r>
          </a:p>
          <a:p>
            <a:pPr algn="just"/>
            <a:r>
              <a:rPr lang="cs-CZ" dirty="0"/>
              <a:t>S touto teologickou pozici Luther vnitřně zápasí právě po překonání krizí o svojí svatosti, o Božím majestátu, o mystickém žebříku, o modlitbě a v zápasech s Boží spravedlností.</a:t>
            </a:r>
          </a:p>
        </p:txBody>
      </p:sp>
      <p:sp>
        <p:nvSpPr>
          <p:cNvPr id="4" name="Zástupný text 3">
            <a:extLst>
              <a:ext uri="{FF2B5EF4-FFF2-40B4-BE49-F238E27FC236}">
                <a16:creationId xmlns:a16="http://schemas.microsoft.com/office/drawing/2014/main" id="{5957A9D8-3F20-8D0F-496E-45904E131673}"/>
              </a:ext>
            </a:extLst>
          </p:cNvPr>
          <p:cNvSpPr>
            <a:spLocks noGrp="1"/>
          </p:cNvSpPr>
          <p:nvPr>
            <p:ph type="body" sz="half" idx="2"/>
          </p:nvPr>
        </p:nvSpPr>
        <p:spPr>
          <a:xfrm>
            <a:off x="1230437" y="3194028"/>
            <a:ext cx="3718455" cy="2438404"/>
          </a:xfrm>
        </p:spPr>
        <p:txBody>
          <a:bodyPr>
            <a:normAutofit lnSpcReduction="10000"/>
          </a:bodyPr>
          <a:lstStyle/>
          <a:p>
            <a:r>
              <a:rPr lang="cs-CZ" dirty="0"/>
              <a:t>OCKAMISMUS A SKOTISMUS = VOLUNTARISMUS</a:t>
            </a:r>
          </a:p>
          <a:p>
            <a:pPr algn="l"/>
            <a:r>
              <a:rPr lang="cs-CZ" u="sng" dirty="0"/>
              <a:t>Důraz na vůli a svobodu. </a:t>
            </a:r>
          </a:p>
          <a:p>
            <a:pPr algn="just"/>
            <a:r>
              <a:rPr lang="cs-CZ" dirty="0"/>
              <a:t>Člověk i bez Boží milosti může konat morálně dobré a bohulibé skutky (</a:t>
            </a:r>
            <a:r>
              <a:rPr lang="cs-CZ" dirty="0" err="1"/>
              <a:t>actus</a:t>
            </a:r>
            <a:r>
              <a:rPr lang="cs-CZ" dirty="0"/>
              <a:t> </a:t>
            </a:r>
            <a:r>
              <a:rPr lang="cs-CZ" dirty="0" err="1"/>
              <a:t>morales</a:t>
            </a:r>
            <a:r>
              <a:rPr lang="cs-CZ" dirty="0"/>
              <a:t> </a:t>
            </a:r>
            <a:r>
              <a:rPr lang="cs-CZ" dirty="0" err="1"/>
              <a:t>boni</a:t>
            </a:r>
            <a:r>
              <a:rPr lang="cs-CZ" dirty="0"/>
              <a:t>). Bůh ve své svobodě volby a své vůle může za tyto skutky udělit snaživému člověku prvotní  milost (</a:t>
            </a:r>
            <a:r>
              <a:rPr lang="cs-CZ" dirty="0" err="1"/>
              <a:t>gratia</a:t>
            </a:r>
            <a:r>
              <a:rPr lang="cs-CZ" dirty="0"/>
              <a:t> prima), kterou člověk řekne Bohu ANO. </a:t>
            </a:r>
          </a:p>
          <a:p>
            <a:pPr algn="just"/>
            <a:endParaRPr lang="cs-CZ" dirty="0"/>
          </a:p>
          <a:p>
            <a:pPr algn="just"/>
            <a:endParaRPr lang="cs-CZ" dirty="0"/>
          </a:p>
          <a:p>
            <a:pPr algn="l"/>
            <a:endParaRPr lang="cs-CZ" dirty="0"/>
          </a:p>
        </p:txBody>
      </p:sp>
    </p:spTree>
    <p:extLst>
      <p:ext uri="{BB962C8B-B14F-4D97-AF65-F5344CB8AC3E}">
        <p14:creationId xmlns:p14="http://schemas.microsoft.com/office/powerpoint/2010/main" val="2003578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B4BF96-6EA4-598B-C21B-91E6E0498018}"/>
              </a:ext>
            </a:extLst>
          </p:cNvPr>
          <p:cNvSpPr>
            <a:spLocks noGrp="1"/>
          </p:cNvSpPr>
          <p:nvPr>
            <p:ph type="title"/>
          </p:nvPr>
        </p:nvSpPr>
        <p:spPr/>
        <p:txBody>
          <a:bodyPr/>
          <a:lstStyle/>
          <a:p>
            <a:r>
              <a:rPr lang="cs-CZ" dirty="0"/>
              <a:t>Gabriel </a:t>
            </a:r>
            <a:r>
              <a:rPr lang="cs-CZ" dirty="0" err="1"/>
              <a:t>Biel</a:t>
            </a:r>
            <a:br>
              <a:rPr lang="cs-CZ" dirty="0"/>
            </a:br>
            <a:r>
              <a:rPr lang="cs-CZ" dirty="0"/>
              <a:t>systematizace učení</a:t>
            </a:r>
            <a:br>
              <a:rPr lang="cs-CZ" dirty="0"/>
            </a:br>
            <a:r>
              <a:rPr lang="cs-CZ" dirty="0"/>
              <a:t>FACE QOUD IN SE EST</a:t>
            </a:r>
          </a:p>
        </p:txBody>
      </p:sp>
      <p:sp>
        <p:nvSpPr>
          <p:cNvPr id="3" name="Zástupný obsah 2">
            <a:extLst>
              <a:ext uri="{FF2B5EF4-FFF2-40B4-BE49-F238E27FC236}">
                <a16:creationId xmlns:a16="http://schemas.microsoft.com/office/drawing/2014/main" id="{8F852C77-5FDF-BE57-3774-631B8144B191}"/>
              </a:ext>
            </a:extLst>
          </p:cNvPr>
          <p:cNvSpPr>
            <a:spLocks noGrp="1"/>
          </p:cNvSpPr>
          <p:nvPr>
            <p:ph idx="1"/>
          </p:nvPr>
        </p:nvSpPr>
        <p:spPr>
          <a:xfrm>
            <a:off x="5160475" y="982131"/>
            <a:ext cx="6418907" cy="4893735"/>
          </a:xfrm>
        </p:spPr>
        <p:txBody>
          <a:bodyPr numCol="2">
            <a:normAutofit lnSpcReduction="10000"/>
          </a:bodyPr>
          <a:lstStyle/>
          <a:p>
            <a:pPr marL="0" indent="0" algn="ctr">
              <a:buNone/>
            </a:pPr>
            <a:r>
              <a:rPr lang="cs-CZ" i="1" dirty="0"/>
              <a:t>Meritum de </a:t>
            </a:r>
            <a:r>
              <a:rPr lang="cs-CZ" i="1" dirty="0" err="1"/>
              <a:t>congruo</a:t>
            </a:r>
            <a:r>
              <a:rPr lang="cs-CZ" i="1" dirty="0"/>
              <a:t> </a:t>
            </a:r>
          </a:p>
          <a:p>
            <a:pPr marL="0" indent="0" algn="ctr">
              <a:buNone/>
            </a:pPr>
            <a:r>
              <a:rPr lang="cs-CZ" dirty="0"/>
              <a:t>(</a:t>
            </a:r>
            <a:r>
              <a:rPr lang="cs-CZ" u="sng" dirty="0"/>
              <a:t>zásluha ze slušnosti</a:t>
            </a:r>
            <a:r>
              <a:rPr lang="cs-CZ" dirty="0"/>
              <a:t>) </a:t>
            </a:r>
          </a:p>
          <a:p>
            <a:pPr marL="0" indent="0" algn="ctr">
              <a:buNone/>
            </a:pPr>
            <a:r>
              <a:rPr lang="cs-CZ" dirty="0"/>
              <a:t>Bůh může a nemusí odměnit dobré činy člověka před tím než uvěří</a:t>
            </a:r>
          </a:p>
          <a:p>
            <a:pPr marL="0" indent="0" algn="ctr">
              <a:buNone/>
            </a:pPr>
            <a:r>
              <a:rPr lang="cs-CZ" dirty="0"/>
              <a:t>Zásluha na základě dobrovolné Boží vůle a slibu.</a:t>
            </a:r>
          </a:p>
          <a:p>
            <a:pPr marL="0" indent="0" algn="ctr">
              <a:buNone/>
            </a:pPr>
            <a:r>
              <a:rPr lang="cs-CZ" dirty="0"/>
              <a:t>NENÁROKOVATELNÁ</a:t>
            </a:r>
          </a:p>
          <a:p>
            <a:pPr marL="0" indent="0">
              <a:buNone/>
            </a:pPr>
            <a:endParaRPr lang="cs-CZ" dirty="0"/>
          </a:p>
          <a:p>
            <a:pPr marL="0" indent="0" algn="ctr">
              <a:buNone/>
            </a:pPr>
            <a:r>
              <a:rPr lang="cs-CZ" i="1" dirty="0"/>
              <a:t>Meritum de </a:t>
            </a:r>
            <a:r>
              <a:rPr lang="cs-CZ" i="1" dirty="0" err="1"/>
              <a:t>condigno</a:t>
            </a:r>
            <a:endParaRPr lang="cs-CZ" i="1" dirty="0"/>
          </a:p>
          <a:p>
            <a:pPr marL="0" indent="0" algn="ctr">
              <a:buNone/>
            </a:pPr>
            <a:r>
              <a:rPr lang="cs-CZ" dirty="0"/>
              <a:t>(</a:t>
            </a:r>
            <a:r>
              <a:rPr lang="cs-CZ" u="sng" dirty="0"/>
              <a:t>zásluha z hodnosti</a:t>
            </a:r>
            <a:r>
              <a:rPr lang="cs-CZ" dirty="0"/>
              <a:t>)</a:t>
            </a:r>
          </a:p>
          <a:p>
            <a:pPr marL="0" indent="0" algn="ctr">
              <a:buNone/>
            </a:pPr>
            <a:r>
              <a:rPr lang="cs-CZ" dirty="0"/>
              <a:t>Bůh musí odměnit každý dobrý čin, vykonaný v jeho milosti.</a:t>
            </a:r>
          </a:p>
          <a:p>
            <a:pPr marL="0" indent="0" algn="ctr">
              <a:buNone/>
            </a:pPr>
            <a:r>
              <a:rPr lang="cs-CZ" dirty="0"/>
              <a:t>Tak funguje jeho spravedlnost a k tomu je novým zákonem zavázán.</a:t>
            </a:r>
          </a:p>
          <a:p>
            <a:pPr marL="0" indent="0" algn="ctr">
              <a:buNone/>
            </a:pPr>
            <a:endParaRPr lang="cs-CZ" dirty="0"/>
          </a:p>
          <a:p>
            <a:pPr marL="0" indent="0" algn="ctr">
              <a:buNone/>
            </a:pPr>
            <a:r>
              <a:rPr lang="cs-CZ" dirty="0"/>
              <a:t>NÁROKOVATELNÁ</a:t>
            </a:r>
          </a:p>
        </p:txBody>
      </p:sp>
      <p:sp>
        <p:nvSpPr>
          <p:cNvPr id="4" name="Zástupný text 3">
            <a:extLst>
              <a:ext uri="{FF2B5EF4-FFF2-40B4-BE49-F238E27FC236}">
                <a16:creationId xmlns:a16="http://schemas.microsoft.com/office/drawing/2014/main" id="{B4C3015D-6122-ABBE-5D09-AE26BB8D72EB}"/>
              </a:ext>
            </a:extLst>
          </p:cNvPr>
          <p:cNvSpPr>
            <a:spLocks noGrp="1"/>
          </p:cNvSpPr>
          <p:nvPr>
            <p:ph type="body" sz="half" idx="2"/>
          </p:nvPr>
        </p:nvSpPr>
        <p:spPr>
          <a:xfrm>
            <a:off x="1167062" y="3366044"/>
            <a:ext cx="3718455" cy="2438404"/>
          </a:xfrm>
        </p:spPr>
        <p:txBody>
          <a:bodyPr/>
          <a:lstStyle/>
          <a:p>
            <a:endParaRPr lang="cs-CZ" dirty="0"/>
          </a:p>
        </p:txBody>
      </p:sp>
      <p:pic>
        <p:nvPicPr>
          <p:cNvPr id="2050" name="Picture 2" descr="9+ Hundred God Reward Royalty-Free Images, Stock Photos &amp; Pictures |  Shutterstock">
            <a:extLst>
              <a:ext uri="{FF2B5EF4-FFF2-40B4-BE49-F238E27FC236}">
                <a16:creationId xmlns:a16="http://schemas.microsoft.com/office/drawing/2014/main" id="{A6AFFC23-FDC6-E797-710E-C7E79499E4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538" y="3366044"/>
            <a:ext cx="4208979" cy="2667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Přímá spojnice 5">
            <a:extLst>
              <a:ext uri="{FF2B5EF4-FFF2-40B4-BE49-F238E27FC236}">
                <a16:creationId xmlns:a16="http://schemas.microsoft.com/office/drawing/2014/main" id="{69E39D59-3E79-9D87-7A30-B81859030F9F}"/>
              </a:ext>
            </a:extLst>
          </p:cNvPr>
          <p:cNvCxnSpPr>
            <a:cxnSpLocks/>
            <a:stCxn id="3" idx="0"/>
            <a:endCxn id="3" idx="2"/>
          </p:cNvCxnSpPr>
          <p:nvPr/>
        </p:nvCxnSpPr>
        <p:spPr>
          <a:xfrm>
            <a:off x="8369929" y="982131"/>
            <a:ext cx="0" cy="489373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340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6DA04E-ECDB-6CC1-6430-7CC0271C5056}"/>
              </a:ext>
            </a:extLst>
          </p:cNvPr>
          <p:cNvSpPr>
            <a:spLocks noGrp="1"/>
          </p:cNvSpPr>
          <p:nvPr>
            <p:ph type="title"/>
          </p:nvPr>
        </p:nvSpPr>
        <p:spPr>
          <a:xfrm>
            <a:off x="1293811" y="1388534"/>
            <a:ext cx="9896272" cy="1371600"/>
          </a:xfrm>
        </p:spPr>
        <p:txBody>
          <a:bodyPr>
            <a:normAutofit fontScale="90000"/>
          </a:bodyPr>
          <a:lstStyle/>
          <a:p>
            <a:r>
              <a:rPr lang="cs-CZ" i="1" dirty="0" err="1"/>
              <a:t>Ockham</a:t>
            </a:r>
            <a:r>
              <a:rPr lang="cs-CZ" i="1" dirty="0"/>
              <a:t>, Sent. I, </a:t>
            </a:r>
            <a:r>
              <a:rPr lang="cs-CZ" i="1" dirty="0" err="1"/>
              <a:t>dist</a:t>
            </a:r>
            <a:r>
              <a:rPr lang="cs-CZ" i="1" dirty="0"/>
              <a:t>. 48, q. 1:</a:t>
            </a:r>
            <a:br>
              <a:rPr lang="cs-CZ" dirty="0"/>
            </a:br>
            <a:r>
              <a:rPr lang="cs-CZ" dirty="0"/>
              <a:t>„Bůh může udělit zásluhy komukoli, i bez skutků, protože </a:t>
            </a:r>
            <a:r>
              <a:rPr lang="cs-CZ" u="sng" dirty="0"/>
              <a:t>Jeho vůle je měřítkem spravedlnosti</a:t>
            </a:r>
            <a:r>
              <a:rPr lang="cs-CZ" dirty="0"/>
              <a:t>.“</a:t>
            </a:r>
            <a:br>
              <a:rPr lang="cs-CZ" dirty="0"/>
            </a:br>
            <a:r>
              <a:rPr lang="cs-CZ" dirty="0"/>
              <a:t>VOLUNTARISMUS</a:t>
            </a:r>
            <a:br>
              <a:rPr lang="cs-CZ" dirty="0"/>
            </a:br>
            <a:endParaRPr lang="cs-CZ" dirty="0"/>
          </a:p>
        </p:txBody>
      </p:sp>
      <p:sp>
        <p:nvSpPr>
          <p:cNvPr id="3" name="Zástupný obsah 2">
            <a:extLst>
              <a:ext uri="{FF2B5EF4-FFF2-40B4-BE49-F238E27FC236}">
                <a16:creationId xmlns:a16="http://schemas.microsoft.com/office/drawing/2014/main" id="{FE009869-B2E5-47BA-E192-780BA83E45E2}"/>
              </a:ext>
            </a:extLst>
          </p:cNvPr>
          <p:cNvSpPr>
            <a:spLocks noGrp="1"/>
          </p:cNvSpPr>
          <p:nvPr>
            <p:ph idx="1"/>
          </p:nvPr>
        </p:nvSpPr>
        <p:spPr>
          <a:xfrm>
            <a:off x="1362716" y="3069125"/>
            <a:ext cx="9827367" cy="2978757"/>
          </a:xfrm>
        </p:spPr>
        <p:txBody>
          <a:bodyPr/>
          <a:lstStyle/>
          <a:p>
            <a:r>
              <a:rPr lang="cs-CZ" b="1" dirty="0"/>
              <a:t>Bůh může učinit cokoli, co není vnitřně rozporné</a:t>
            </a:r>
            <a:r>
              <a:rPr lang="cs-CZ" dirty="0"/>
              <a:t> –  </a:t>
            </a:r>
            <a:r>
              <a:rPr lang="cs-CZ" b="1" dirty="0"/>
              <a:t>není vázán žádným vnějším zákonem, pravidlem či řádem dobra</a:t>
            </a:r>
            <a:r>
              <a:rPr lang="cs-CZ" dirty="0"/>
              <a:t>.</a:t>
            </a:r>
          </a:p>
          <a:p>
            <a:r>
              <a:rPr lang="cs-CZ" dirty="0"/>
              <a:t>Bůh sám je svrchovaný </a:t>
            </a:r>
            <a:r>
              <a:rPr lang="cs-CZ" b="1" dirty="0"/>
              <a:t>zákonodárce</a:t>
            </a:r>
            <a:r>
              <a:rPr lang="cs-CZ" dirty="0"/>
              <a:t>, ne podřízený zákona. </a:t>
            </a:r>
          </a:p>
          <a:p>
            <a:r>
              <a:rPr lang="cs-CZ" dirty="0"/>
              <a:t>Absolutní Boží moc a jeho absolutní vůle nemá a nesmí mít žádné ohraničení na principu nutnosti (že Bůh musí). Bůh koná pouze tak, jak se rozhodl.  </a:t>
            </a:r>
          </a:p>
          <a:p>
            <a:endParaRPr lang="cs-CZ" dirty="0"/>
          </a:p>
        </p:txBody>
      </p:sp>
    </p:spTree>
    <p:extLst>
      <p:ext uri="{BB962C8B-B14F-4D97-AF65-F5344CB8AC3E}">
        <p14:creationId xmlns:p14="http://schemas.microsoft.com/office/powerpoint/2010/main" val="3873808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25A123-7D63-56F0-D75C-46580771769E}"/>
              </a:ext>
            </a:extLst>
          </p:cNvPr>
          <p:cNvSpPr>
            <a:spLocks noGrp="1"/>
          </p:cNvSpPr>
          <p:nvPr>
            <p:ph type="title"/>
          </p:nvPr>
        </p:nvSpPr>
        <p:spPr/>
        <p:txBody>
          <a:bodyPr>
            <a:normAutofit fontScale="90000"/>
          </a:bodyPr>
          <a:lstStyle/>
          <a:p>
            <a:r>
              <a:rPr lang="cs-CZ" dirty="0"/>
              <a:t>Gabriel </a:t>
            </a:r>
            <a:r>
              <a:rPr lang="cs-CZ" dirty="0" err="1"/>
              <a:t>Biel</a:t>
            </a:r>
            <a:br>
              <a:rPr lang="cs-CZ" dirty="0"/>
            </a:br>
            <a:endParaRPr lang="cs-CZ" dirty="0"/>
          </a:p>
        </p:txBody>
      </p:sp>
      <p:sp>
        <p:nvSpPr>
          <p:cNvPr id="7" name="Zástupný obsah 6">
            <a:extLst>
              <a:ext uri="{FF2B5EF4-FFF2-40B4-BE49-F238E27FC236}">
                <a16:creationId xmlns:a16="http://schemas.microsoft.com/office/drawing/2014/main" id="{DEA477F6-975D-0D1D-217F-E8F3A96188E3}"/>
              </a:ext>
            </a:extLst>
          </p:cNvPr>
          <p:cNvSpPr>
            <a:spLocks noGrp="1"/>
          </p:cNvSpPr>
          <p:nvPr>
            <p:ph idx="1"/>
          </p:nvPr>
        </p:nvSpPr>
        <p:spPr/>
        <p:txBody>
          <a:bodyPr>
            <a:normAutofit lnSpcReduction="10000"/>
          </a:bodyPr>
          <a:lstStyle/>
          <a:p>
            <a:pPr marL="0" indent="0" algn="ctr">
              <a:buNone/>
            </a:pPr>
            <a:r>
              <a:rPr lang="cs-CZ" dirty="0"/>
              <a:t> </a:t>
            </a:r>
            <a:r>
              <a:rPr lang="cs-CZ" i="1" dirty="0" err="1"/>
              <a:t>Collectorium</a:t>
            </a:r>
            <a:r>
              <a:rPr lang="cs-CZ" i="1" dirty="0"/>
              <a:t> </a:t>
            </a:r>
            <a:r>
              <a:rPr lang="cs-CZ" i="1" dirty="0" err="1"/>
              <a:t>circa</a:t>
            </a:r>
            <a:r>
              <a:rPr lang="cs-CZ" i="1" dirty="0"/>
              <a:t> IV </a:t>
            </a:r>
            <a:r>
              <a:rPr lang="cs-CZ" i="1" dirty="0" err="1"/>
              <a:t>libros</a:t>
            </a:r>
            <a:r>
              <a:rPr lang="cs-CZ" i="1" dirty="0"/>
              <a:t> </a:t>
            </a:r>
            <a:r>
              <a:rPr lang="cs-CZ" i="1" dirty="0" err="1"/>
              <a:t>Sententiarum</a:t>
            </a:r>
            <a:r>
              <a:rPr lang="cs-CZ" dirty="0"/>
              <a:t>, </a:t>
            </a:r>
            <a:r>
              <a:rPr lang="cs-CZ" dirty="0" err="1"/>
              <a:t>dist</a:t>
            </a:r>
            <a:r>
              <a:rPr lang="cs-CZ" dirty="0"/>
              <a:t>. 17, q. 1, a. 2:</a:t>
            </a:r>
          </a:p>
          <a:p>
            <a:pPr marL="0" indent="0" algn="ctr">
              <a:buNone/>
            </a:pPr>
            <a:r>
              <a:rPr lang="cs-CZ" dirty="0"/>
              <a:t>„</a:t>
            </a:r>
            <a:r>
              <a:rPr lang="cs-CZ" i="1" dirty="0"/>
              <a:t>Non </a:t>
            </a:r>
            <a:r>
              <a:rPr lang="cs-CZ" i="1" dirty="0" err="1"/>
              <a:t>est</a:t>
            </a:r>
            <a:r>
              <a:rPr lang="cs-CZ" i="1" dirty="0"/>
              <a:t> ex </a:t>
            </a:r>
            <a:r>
              <a:rPr lang="cs-CZ" i="1" dirty="0" err="1"/>
              <a:t>necessitate</a:t>
            </a:r>
            <a:r>
              <a:rPr lang="cs-CZ" i="1" dirty="0"/>
              <a:t> </a:t>
            </a:r>
            <a:r>
              <a:rPr lang="cs-CZ" i="1" dirty="0" err="1"/>
              <a:t>naturae</a:t>
            </a:r>
            <a:r>
              <a:rPr lang="cs-CZ" i="1" dirty="0"/>
              <a:t>, sed ex </a:t>
            </a:r>
            <a:r>
              <a:rPr lang="cs-CZ" i="1" dirty="0" err="1"/>
              <a:t>promissione</a:t>
            </a:r>
            <a:r>
              <a:rPr lang="cs-CZ" i="1" dirty="0"/>
              <a:t> Dei, </a:t>
            </a:r>
            <a:r>
              <a:rPr lang="cs-CZ" i="1" dirty="0" err="1"/>
              <a:t>quod</a:t>
            </a:r>
            <a:r>
              <a:rPr lang="cs-CZ" i="1" dirty="0"/>
              <a:t> </a:t>
            </a:r>
            <a:r>
              <a:rPr lang="cs-CZ" i="1" dirty="0" err="1"/>
              <a:t>facientibus</a:t>
            </a:r>
            <a:r>
              <a:rPr lang="cs-CZ" i="1" dirty="0"/>
              <a:t> </a:t>
            </a:r>
            <a:r>
              <a:rPr lang="cs-CZ" i="1" dirty="0" err="1"/>
              <a:t>quod</a:t>
            </a:r>
            <a:r>
              <a:rPr lang="cs-CZ" i="1" dirty="0"/>
              <a:t> in se </a:t>
            </a:r>
            <a:r>
              <a:rPr lang="cs-CZ" i="1" dirty="0" err="1"/>
              <a:t>est</a:t>
            </a:r>
            <a:r>
              <a:rPr lang="cs-CZ" i="1" dirty="0"/>
              <a:t> Deus </a:t>
            </a:r>
            <a:r>
              <a:rPr lang="cs-CZ" i="1" dirty="0" err="1"/>
              <a:t>gratiam</a:t>
            </a:r>
            <a:r>
              <a:rPr lang="cs-CZ" i="1" dirty="0"/>
              <a:t> </a:t>
            </a:r>
            <a:r>
              <a:rPr lang="cs-CZ" i="1" dirty="0" err="1"/>
              <a:t>conferat</a:t>
            </a:r>
            <a:r>
              <a:rPr lang="cs-CZ" dirty="0"/>
              <a:t>.“</a:t>
            </a:r>
            <a:br>
              <a:rPr lang="cs-CZ" dirty="0"/>
            </a:br>
            <a:r>
              <a:rPr lang="cs-CZ" dirty="0"/>
              <a:t>(„Není to </a:t>
            </a:r>
            <a:r>
              <a:rPr lang="cs-CZ" u="sng" dirty="0"/>
              <a:t>z nutnosti </a:t>
            </a:r>
            <a:r>
              <a:rPr lang="cs-CZ" dirty="0"/>
              <a:t>přirozenosti, ale </a:t>
            </a:r>
            <a:r>
              <a:rPr lang="cs-CZ" u="sng" dirty="0"/>
              <a:t>ze slibu Božího</a:t>
            </a:r>
            <a:r>
              <a:rPr lang="cs-CZ" dirty="0"/>
              <a:t>, že Bůh uděluje milost těm, kdo konají, co je v jejich silách.“)</a:t>
            </a:r>
          </a:p>
          <a:p>
            <a:pPr marL="0" indent="0" algn="ctr">
              <a:buNone/>
            </a:pPr>
            <a:r>
              <a:rPr lang="cs-CZ" dirty="0"/>
              <a:t>Bůh se slibem dobrovolně zavázal, ale nemusel by tak konat, kdyby sám nechtěl </a:t>
            </a:r>
          </a:p>
          <a:p>
            <a:pPr marL="0" indent="0" algn="ctr">
              <a:buNone/>
            </a:pPr>
            <a:r>
              <a:rPr lang="cs-CZ" dirty="0"/>
              <a:t>KDE JE PAK NEZLOMNÁ JISTOTA BOŽÍ MILOSTI A SPASENÍ? –ptá se Luther.</a:t>
            </a:r>
          </a:p>
          <a:p>
            <a:endParaRPr lang="cs-CZ" dirty="0"/>
          </a:p>
        </p:txBody>
      </p:sp>
    </p:spTree>
    <p:extLst>
      <p:ext uri="{BB962C8B-B14F-4D97-AF65-F5344CB8AC3E}">
        <p14:creationId xmlns:p14="http://schemas.microsoft.com/office/powerpoint/2010/main" val="3852077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443F6D-3895-A2A0-7402-6948539F8C2A}"/>
              </a:ext>
            </a:extLst>
          </p:cNvPr>
          <p:cNvSpPr>
            <a:spLocks noGrp="1"/>
          </p:cNvSpPr>
          <p:nvPr>
            <p:ph type="title"/>
          </p:nvPr>
        </p:nvSpPr>
        <p:spPr/>
        <p:txBody>
          <a:bodyPr/>
          <a:lstStyle/>
          <a:p>
            <a:r>
              <a:rPr lang="cs-CZ" dirty="0" err="1"/>
              <a:t>Anfechtungen</a:t>
            </a:r>
            <a:r>
              <a:rPr lang="cs-CZ" dirty="0"/>
              <a:t> (pochybnosti)</a:t>
            </a:r>
          </a:p>
        </p:txBody>
      </p:sp>
      <p:sp>
        <p:nvSpPr>
          <p:cNvPr id="3" name="Zástupný obsah 2">
            <a:extLst>
              <a:ext uri="{FF2B5EF4-FFF2-40B4-BE49-F238E27FC236}">
                <a16:creationId xmlns:a16="http://schemas.microsoft.com/office/drawing/2014/main" id="{43A78DAC-3D3B-BD6F-7E97-DE22CC9DD948}"/>
              </a:ext>
            </a:extLst>
          </p:cNvPr>
          <p:cNvSpPr>
            <a:spLocks noGrp="1"/>
          </p:cNvSpPr>
          <p:nvPr>
            <p:ph idx="1"/>
          </p:nvPr>
        </p:nvSpPr>
        <p:spPr/>
        <p:txBody>
          <a:bodyPr>
            <a:normAutofit fontScale="92500" lnSpcReduction="20000"/>
          </a:bodyPr>
          <a:lstStyle/>
          <a:p>
            <a:pPr algn="just"/>
            <a:r>
              <a:rPr lang="cs-CZ" dirty="0"/>
              <a:t>Voluntaristická teologie (prosazována právě </a:t>
            </a:r>
            <a:r>
              <a:rPr lang="cs-CZ" dirty="0" err="1"/>
              <a:t>Bielovou</a:t>
            </a:r>
            <a:r>
              <a:rPr lang="cs-CZ" dirty="0"/>
              <a:t> školou v </a:t>
            </a:r>
            <a:r>
              <a:rPr lang="cs-CZ" dirty="0" err="1"/>
              <a:t>Tubingeně</a:t>
            </a:r>
            <a:r>
              <a:rPr lang="cs-CZ" dirty="0"/>
              <a:t>, školou v </a:t>
            </a:r>
            <a:r>
              <a:rPr lang="cs-CZ" dirty="0" err="1"/>
              <a:t>Sorboně</a:t>
            </a:r>
            <a:r>
              <a:rPr lang="cs-CZ" dirty="0"/>
              <a:t> a </a:t>
            </a:r>
            <a:r>
              <a:rPr lang="cs-CZ" dirty="0" err="1"/>
              <a:t>jindě</a:t>
            </a:r>
            <a:r>
              <a:rPr lang="cs-CZ" dirty="0"/>
              <a:t>) Luthera v klášteře ničí. </a:t>
            </a:r>
          </a:p>
          <a:p>
            <a:pPr algn="just"/>
            <a:r>
              <a:rPr lang="cs-CZ" dirty="0"/>
              <a:t>Voluntaristický Bůh je nepředvídatelný a navíc spravedlivý. Jak v něj vůbec lze věřit? </a:t>
            </a:r>
          </a:p>
          <a:p>
            <a:pPr algn="just"/>
            <a:r>
              <a:rPr lang="cs-CZ" dirty="0"/>
              <a:t>A je vůbec spravedlivý, když u jednoho to samé ocení spásnou milostí a u druhého nemusí?</a:t>
            </a:r>
          </a:p>
          <a:p>
            <a:pPr algn="just"/>
            <a:r>
              <a:rPr lang="cs-CZ" dirty="0"/>
              <a:t>„</a:t>
            </a:r>
            <a:r>
              <a:rPr lang="cs-CZ" i="1" dirty="0"/>
              <a:t>Bůh nepůsobí podle lidského výkonu, ale podle svého slitování</a:t>
            </a:r>
            <a:r>
              <a:rPr lang="cs-CZ" dirty="0"/>
              <a:t>.“ (meditace nad žalmy již 1508)</a:t>
            </a:r>
          </a:p>
          <a:p>
            <a:pPr algn="just"/>
            <a:r>
              <a:rPr lang="cs-CZ" dirty="0"/>
              <a:t>K otevřenému útoku na voluntaristickou teologii se však Luther dostane teprve v roce 1513</a:t>
            </a:r>
          </a:p>
        </p:txBody>
      </p:sp>
    </p:spTree>
    <p:extLst>
      <p:ext uri="{BB962C8B-B14F-4D97-AF65-F5344CB8AC3E}">
        <p14:creationId xmlns:p14="http://schemas.microsoft.com/office/powerpoint/2010/main" val="2484719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6" name="Picture 15"/>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 name="Rectangle 16"/>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8" name="Picture 17"/>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9" name="Picture 18"/>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1" name="Straight Connector 2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Zástupný objekt pre obsah 4"/>
          <p:cNvPicPr>
            <a:picLocks noChangeAspect="1"/>
          </p:cNvPicPr>
          <p:nvPr/>
        </p:nvPicPr>
        <p:blipFill rotWithShape="1">
          <a:blip r:embed="rId4"/>
          <a:srcRect b="205"/>
          <a:stretch/>
        </p:blipFill>
        <p:spPr>
          <a:xfrm>
            <a:off x="1412683" y="1410208"/>
            <a:ext cx="5278777" cy="3858780"/>
          </a:xfrm>
          <a:prstGeom prst="rect">
            <a:avLst/>
          </a:prstGeom>
        </p:spPr>
      </p:pic>
      <p:sp>
        <p:nvSpPr>
          <p:cNvPr id="2" name="Nadpis 1"/>
          <p:cNvSpPr>
            <a:spLocks noGrp="1"/>
          </p:cNvSpPr>
          <p:nvPr>
            <p:ph type="title"/>
          </p:nvPr>
        </p:nvSpPr>
        <p:spPr>
          <a:xfrm>
            <a:off x="7535825" y="982132"/>
            <a:ext cx="3360772" cy="1303867"/>
          </a:xfrm>
        </p:spPr>
        <p:txBody>
          <a:bodyPr>
            <a:normAutofit/>
          </a:bodyPr>
          <a:lstStyle/>
          <a:p>
            <a:pPr>
              <a:lnSpc>
                <a:spcPct val="80000"/>
              </a:lnSpc>
            </a:pPr>
            <a:r>
              <a:rPr lang="sk-SK" sz="3100"/>
              <a:t>Vstup do kláštora v </a:t>
            </a:r>
            <a:r>
              <a:rPr lang="sk-SK" sz="3100" err="1"/>
              <a:t>Erfurte</a:t>
            </a:r>
            <a:br>
              <a:rPr lang="sk-SK" sz="3100"/>
            </a:br>
            <a:r>
              <a:rPr lang="sk-SK" sz="3100"/>
              <a:t>17. </a:t>
            </a:r>
            <a:r>
              <a:rPr lang="sk-SK" sz="3100" err="1"/>
              <a:t>červenec</a:t>
            </a:r>
            <a:r>
              <a:rPr lang="sk-SK" sz="3100"/>
              <a:t> 1505</a:t>
            </a:r>
            <a:endParaRPr lang="cs-CZ" sz="3100"/>
          </a:p>
        </p:txBody>
      </p:sp>
      <p:sp>
        <p:nvSpPr>
          <p:cNvPr id="9" name="Content Placeholder 8"/>
          <p:cNvSpPr>
            <a:spLocks noGrp="1"/>
          </p:cNvSpPr>
          <p:nvPr>
            <p:ph idx="1"/>
          </p:nvPr>
        </p:nvSpPr>
        <p:spPr>
          <a:xfrm>
            <a:off x="7535824" y="2556932"/>
            <a:ext cx="3360771" cy="3318936"/>
          </a:xfrm>
        </p:spPr>
        <p:txBody>
          <a:bodyPr>
            <a:normAutofit/>
          </a:bodyPr>
          <a:lstStyle/>
          <a:p>
            <a:pPr marL="0" indent="0">
              <a:buNone/>
            </a:pPr>
            <a:r>
              <a:rPr lang="sk-SK" dirty="0"/>
              <a:t>Proti vôli otca</a:t>
            </a:r>
          </a:p>
          <a:p>
            <a:pPr algn="just"/>
            <a:r>
              <a:rPr lang="sk-SK" sz="1800" dirty="0"/>
              <a:t>Od dôb Bernarda a Tomáša Akvinského sa verilo, že oblečenie mníšskeho rúcha = druhý krst. Vstup do kláštora – myslel si Luther – ho navráti do stavu nevinnosti pri krste</a:t>
            </a:r>
            <a:r>
              <a:rPr lang="sk-SK" dirty="0"/>
              <a:t>. </a:t>
            </a:r>
          </a:p>
          <a:p>
            <a:pPr marL="0" indent="0">
              <a:buNone/>
            </a:pPr>
            <a:r>
              <a:rPr lang="sk-SK" dirty="0"/>
              <a:t>1 rok noviciát</a:t>
            </a:r>
            <a:endParaRPr lang="en-US" dirty="0"/>
          </a:p>
        </p:txBody>
      </p:sp>
    </p:spTree>
    <p:extLst>
      <p:ext uri="{BB962C8B-B14F-4D97-AF65-F5344CB8AC3E}">
        <p14:creationId xmlns:p14="http://schemas.microsoft.com/office/powerpoint/2010/main" val="3021689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Zástupný objekt pre obsah 5"/>
          <p:cNvPicPr>
            <a:picLocks noGrp="1" noChangeAspect="1"/>
          </p:cNvPicPr>
          <p:nvPr>
            <p:ph idx="1"/>
          </p:nvPr>
        </p:nvPicPr>
        <p:blipFill rotWithShape="1">
          <a:blip r:embed="rId5"/>
          <a:srcRect l="9740" r="849" b="1"/>
          <a:stretch/>
        </p:blipFill>
        <p:spPr>
          <a:xfrm>
            <a:off x="5418668" y="982131"/>
            <a:ext cx="5469466" cy="4893735"/>
          </a:xfrm>
          <a:prstGeom prst="rect">
            <a:avLst/>
          </a:prstGeom>
          <a:ln w="57150" cmpd="thickThin">
            <a:solidFill>
              <a:schemeClr val="tx1">
                <a:lumMod val="50000"/>
                <a:lumOff val="50000"/>
              </a:schemeClr>
            </a:solidFill>
            <a:miter lim="800000"/>
          </a:ln>
        </p:spPr>
      </p:pic>
      <p:sp>
        <p:nvSpPr>
          <p:cNvPr id="2" name="Nadpis 1"/>
          <p:cNvSpPr>
            <a:spLocks noGrp="1"/>
          </p:cNvSpPr>
          <p:nvPr>
            <p:ph type="title"/>
          </p:nvPr>
        </p:nvSpPr>
        <p:spPr>
          <a:xfrm>
            <a:off x="1295402" y="982132"/>
            <a:ext cx="3660056" cy="1325373"/>
          </a:xfrm>
        </p:spPr>
        <p:txBody>
          <a:bodyPr vert="horz" lIns="91440" tIns="45720" rIns="91440" bIns="45720" rtlCol="0" anchor="b">
            <a:normAutofit/>
          </a:bodyPr>
          <a:lstStyle/>
          <a:p>
            <a:r>
              <a:rPr lang="en-US" dirty="0" err="1"/>
              <a:t>Devastujúca</a:t>
            </a:r>
            <a:r>
              <a:rPr lang="en-US" dirty="0"/>
              <a:t> </a:t>
            </a:r>
            <a:r>
              <a:rPr lang="en-US" dirty="0" err="1"/>
              <a:t>pochybnosť</a:t>
            </a:r>
            <a:r>
              <a:rPr lang="sk-SK" dirty="0"/>
              <a:t>:</a:t>
            </a:r>
            <a:br>
              <a:rPr lang="en-US" dirty="0"/>
            </a:br>
            <a:r>
              <a:rPr lang="en-US" dirty="0" err="1"/>
              <a:t>je</a:t>
            </a:r>
            <a:r>
              <a:rPr lang="en-US" dirty="0"/>
              <a:t> </a:t>
            </a:r>
            <a:r>
              <a:rPr lang="en-US" dirty="0" err="1"/>
              <a:t>Boh</a:t>
            </a:r>
            <a:r>
              <a:rPr lang="en-US" dirty="0"/>
              <a:t> </a:t>
            </a:r>
            <a:r>
              <a:rPr lang="en-US" dirty="0" err="1"/>
              <a:t>vôbec</a:t>
            </a:r>
            <a:r>
              <a:rPr lang="en-US" dirty="0"/>
              <a:t> </a:t>
            </a:r>
            <a:r>
              <a:rPr lang="en-US" dirty="0" err="1"/>
              <a:t>spravodlivý</a:t>
            </a:r>
            <a:r>
              <a:rPr lang="en-US" dirty="0"/>
              <a:t>?</a:t>
            </a:r>
          </a:p>
        </p:txBody>
      </p:sp>
      <p:sp>
        <p:nvSpPr>
          <p:cNvPr id="4" name="Zástupný objekt pre text 3"/>
          <p:cNvSpPr>
            <a:spLocks noGrp="1"/>
          </p:cNvSpPr>
          <p:nvPr>
            <p:ph type="body" sz="half" idx="2"/>
          </p:nvPr>
        </p:nvSpPr>
        <p:spPr>
          <a:xfrm>
            <a:off x="1295401" y="2493774"/>
            <a:ext cx="3660057" cy="3382094"/>
          </a:xfrm>
        </p:spPr>
        <p:txBody>
          <a:bodyPr vert="horz" lIns="91440" tIns="45720" rIns="91440" bIns="45720" rtlCol="0" anchor="t">
            <a:normAutofit/>
          </a:bodyPr>
          <a:lstStyle/>
          <a:p>
            <a:pPr>
              <a:lnSpc>
                <a:spcPct val="90000"/>
              </a:lnSpc>
              <a:buFont typeface="Arial"/>
              <a:buChar char="•"/>
            </a:pPr>
            <a:r>
              <a:rPr lang="en-US" dirty="0" err="1"/>
              <a:t>Scholastická</a:t>
            </a:r>
            <a:r>
              <a:rPr lang="en-US" dirty="0"/>
              <a:t> </a:t>
            </a:r>
            <a:r>
              <a:rPr lang="en-US" dirty="0" err="1"/>
              <a:t>predstava</a:t>
            </a:r>
            <a:r>
              <a:rPr lang="en-US" dirty="0"/>
              <a:t>, </a:t>
            </a:r>
            <a:r>
              <a:rPr lang="en-US" dirty="0" err="1"/>
              <a:t>že</a:t>
            </a:r>
            <a:r>
              <a:rPr lang="en-US" dirty="0"/>
              <a:t> Boh je </a:t>
            </a:r>
            <a:r>
              <a:rPr lang="en-US" dirty="0" err="1"/>
              <a:t>tak</a:t>
            </a:r>
            <a:r>
              <a:rPr lang="en-US" dirty="0"/>
              <a:t> </a:t>
            </a:r>
            <a:r>
              <a:rPr lang="en-US" dirty="0" err="1"/>
              <a:t>absolútny</a:t>
            </a:r>
            <a:r>
              <a:rPr lang="en-US" dirty="0"/>
              <a:t>, </a:t>
            </a:r>
            <a:r>
              <a:rPr lang="en-US" dirty="0" err="1"/>
              <a:t>že</a:t>
            </a:r>
            <a:r>
              <a:rPr lang="en-US" dirty="0"/>
              <a:t> </a:t>
            </a:r>
            <a:r>
              <a:rPr lang="en-US" dirty="0" err="1"/>
              <a:t>nie</a:t>
            </a:r>
            <a:r>
              <a:rPr lang="en-US" dirty="0"/>
              <a:t> je </a:t>
            </a:r>
            <a:r>
              <a:rPr lang="en-US" dirty="0" err="1"/>
              <a:t>viazaný</a:t>
            </a:r>
            <a:r>
              <a:rPr lang="en-US" dirty="0"/>
              <a:t> </a:t>
            </a:r>
            <a:r>
              <a:rPr lang="en-US" dirty="0" err="1"/>
              <a:t>žiadnym</a:t>
            </a:r>
            <a:r>
              <a:rPr lang="en-US" dirty="0"/>
              <a:t> </a:t>
            </a:r>
            <a:r>
              <a:rPr lang="en-US" dirty="0" err="1"/>
              <a:t>zákonom</a:t>
            </a:r>
            <a:r>
              <a:rPr lang="en-US" dirty="0"/>
              <a:t>. Nie je </a:t>
            </a:r>
            <a:r>
              <a:rPr lang="en-US" dirty="0" err="1"/>
              <a:t>teda</a:t>
            </a:r>
            <a:r>
              <a:rPr lang="en-US" dirty="0"/>
              <a:t> </a:t>
            </a:r>
            <a:r>
              <a:rPr lang="en-US" dirty="0" err="1"/>
              <a:t>isté</a:t>
            </a:r>
            <a:r>
              <a:rPr lang="en-US" dirty="0"/>
              <a:t>, </a:t>
            </a:r>
            <a:r>
              <a:rPr lang="en-US" dirty="0" err="1"/>
              <a:t>či</a:t>
            </a:r>
            <a:r>
              <a:rPr lang="en-US" dirty="0"/>
              <a:t> Boh </a:t>
            </a:r>
            <a:r>
              <a:rPr lang="en-US" dirty="0" err="1"/>
              <a:t>ocení</a:t>
            </a:r>
            <a:r>
              <a:rPr lang="en-US" dirty="0"/>
              <a:t> </a:t>
            </a:r>
            <a:r>
              <a:rPr lang="en-US" dirty="0" err="1"/>
              <a:t>úprimnú</a:t>
            </a:r>
            <a:r>
              <a:rPr lang="en-US" dirty="0"/>
              <a:t> </a:t>
            </a:r>
            <a:r>
              <a:rPr lang="en-US" dirty="0" err="1"/>
              <a:t>snahu</a:t>
            </a:r>
            <a:r>
              <a:rPr lang="en-US" dirty="0"/>
              <a:t> </a:t>
            </a:r>
            <a:r>
              <a:rPr lang="en-US" dirty="0" err="1"/>
              <a:t>človeka</a:t>
            </a:r>
            <a:r>
              <a:rPr lang="en-US" dirty="0"/>
              <a:t> o </a:t>
            </a:r>
            <a:r>
              <a:rPr lang="en-US" dirty="0" err="1"/>
              <a:t>nápravu</a:t>
            </a:r>
            <a:r>
              <a:rPr lang="en-US" dirty="0"/>
              <a:t> a </a:t>
            </a:r>
            <a:r>
              <a:rPr lang="en-US" dirty="0" err="1"/>
              <a:t>pripočíta</a:t>
            </a:r>
            <a:r>
              <a:rPr lang="en-US" dirty="0"/>
              <a:t> mu to za </a:t>
            </a:r>
            <a:r>
              <a:rPr lang="en-US" dirty="0" err="1"/>
              <a:t>dobré</a:t>
            </a:r>
            <a:r>
              <a:rPr lang="en-US" dirty="0"/>
              <a:t>, </a:t>
            </a:r>
            <a:r>
              <a:rPr lang="en-US" dirty="0" err="1"/>
              <a:t>alebo</a:t>
            </a:r>
            <a:r>
              <a:rPr lang="en-US" dirty="0"/>
              <a:t> </a:t>
            </a:r>
            <a:r>
              <a:rPr lang="en-US" dirty="0" err="1"/>
              <a:t>nie</a:t>
            </a:r>
            <a:r>
              <a:rPr lang="en-US" dirty="0"/>
              <a:t>. </a:t>
            </a:r>
            <a:r>
              <a:rPr lang="en-US" dirty="0" err="1"/>
              <a:t>Verilo</a:t>
            </a:r>
            <a:r>
              <a:rPr lang="en-US" dirty="0"/>
              <a:t> </a:t>
            </a:r>
            <a:r>
              <a:rPr lang="en-US" dirty="0" err="1"/>
              <a:t>sa</a:t>
            </a:r>
            <a:r>
              <a:rPr lang="en-US" dirty="0"/>
              <a:t>, </a:t>
            </a:r>
            <a:r>
              <a:rPr lang="en-US" dirty="0" err="1"/>
              <a:t>že</a:t>
            </a:r>
            <a:r>
              <a:rPr lang="en-US" dirty="0"/>
              <a:t> </a:t>
            </a:r>
            <a:r>
              <a:rPr lang="en-US" dirty="0" err="1"/>
              <a:t>bežne</a:t>
            </a:r>
            <a:r>
              <a:rPr lang="en-US" dirty="0"/>
              <a:t> to Boh </a:t>
            </a:r>
            <a:r>
              <a:rPr lang="en-US" dirty="0" err="1"/>
              <a:t>urobí</a:t>
            </a:r>
            <a:r>
              <a:rPr lang="en-US" dirty="0"/>
              <a:t>, ale </a:t>
            </a:r>
            <a:r>
              <a:rPr lang="cs-CZ" dirty="0"/>
              <a:t>absolutní j</a:t>
            </a:r>
            <a:r>
              <a:rPr lang="en-US" dirty="0" err="1"/>
              <a:t>istota</a:t>
            </a:r>
            <a:r>
              <a:rPr lang="en-US" dirty="0"/>
              <a:t> </a:t>
            </a:r>
            <a:r>
              <a:rPr lang="en-US" dirty="0" err="1"/>
              <a:t>tu</a:t>
            </a:r>
            <a:r>
              <a:rPr lang="en-US" dirty="0"/>
              <a:t> </a:t>
            </a:r>
            <a:r>
              <a:rPr lang="en-US" dirty="0" err="1"/>
              <a:t>nebola</a:t>
            </a:r>
            <a:r>
              <a:rPr lang="en-US" dirty="0"/>
              <a:t>.</a:t>
            </a:r>
            <a:r>
              <a:rPr lang="cs-CZ" dirty="0"/>
              <a:t> </a:t>
            </a:r>
            <a:endParaRPr lang="en-US" dirty="0"/>
          </a:p>
          <a:p>
            <a:pPr>
              <a:lnSpc>
                <a:spcPct val="90000"/>
              </a:lnSpc>
              <a:buFont typeface="Arial"/>
              <a:buChar char="•"/>
            </a:pPr>
            <a:r>
              <a:rPr lang="en-US" dirty="0"/>
              <a:t>To </a:t>
            </a:r>
            <a:r>
              <a:rPr lang="en-US" dirty="0" err="1"/>
              <a:t>znamenalo</a:t>
            </a:r>
            <a:r>
              <a:rPr lang="en-US" dirty="0"/>
              <a:t> pre Luthera, </a:t>
            </a:r>
            <a:r>
              <a:rPr lang="en-US" dirty="0" err="1"/>
              <a:t>že</a:t>
            </a:r>
            <a:r>
              <a:rPr lang="en-US" dirty="0"/>
              <a:t> Boh je </a:t>
            </a:r>
            <a:r>
              <a:rPr lang="en-US" dirty="0" err="1"/>
              <a:t>náladový</a:t>
            </a:r>
            <a:r>
              <a:rPr lang="en-US" dirty="0"/>
              <a:t> a </a:t>
            </a:r>
            <a:r>
              <a:rPr lang="en-US" dirty="0" err="1"/>
              <a:t>ľudský</a:t>
            </a:r>
            <a:r>
              <a:rPr lang="en-US" dirty="0"/>
              <a:t> </a:t>
            </a:r>
            <a:r>
              <a:rPr lang="en-US" dirty="0" err="1"/>
              <a:t>osud</a:t>
            </a:r>
            <a:r>
              <a:rPr lang="en-US" dirty="0"/>
              <a:t> v </a:t>
            </a:r>
            <a:r>
              <a:rPr lang="en-US" dirty="0" err="1"/>
              <a:t>jeho</a:t>
            </a:r>
            <a:r>
              <a:rPr lang="en-US" dirty="0"/>
              <a:t> </a:t>
            </a:r>
            <a:r>
              <a:rPr lang="en-US" dirty="0" err="1"/>
              <a:t>rukách</a:t>
            </a:r>
            <a:r>
              <a:rPr lang="en-US" dirty="0"/>
              <a:t> je </a:t>
            </a:r>
            <a:r>
              <a:rPr lang="en-US" dirty="0" err="1"/>
              <a:t>nepredvídateľný</a:t>
            </a:r>
            <a:r>
              <a:rPr lang="en-US" dirty="0"/>
              <a:t> </a:t>
            </a:r>
            <a:r>
              <a:rPr lang="en-US" dirty="0" err="1"/>
              <a:t>až</a:t>
            </a:r>
            <a:r>
              <a:rPr lang="en-US" dirty="0"/>
              <a:t> do </a:t>
            </a:r>
            <a:r>
              <a:rPr lang="en-US" dirty="0" err="1"/>
              <a:t>okamihu</a:t>
            </a:r>
            <a:r>
              <a:rPr lang="en-US" dirty="0"/>
              <a:t> </a:t>
            </a:r>
            <a:r>
              <a:rPr lang="en-US" dirty="0" err="1"/>
              <a:t>posledného</a:t>
            </a:r>
            <a:r>
              <a:rPr lang="en-US" dirty="0"/>
              <a:t> </a:t>
            </a:r>
            <a:r>
              <a:rPr lang="en-US" dirty="0" err="1"/>
              <a:t>súdu</a:t>
            </a:r>
            <a:r>
              <a:rPr lang="en-US" dirty="0"/>
              <a:t>.</a:t>
            </a:r>
          </a:p>
          <a:p>
            <a:pPr>
              <a:lnSpc>
                <a:spcPct val="90000"/>
              </a:lnSpc>
              <a:buFont typeface="Arial"/>
              <a:buChar char="•"/>
            </a:pPr>
            <a:r>
              <a:rPr lang="en-US" dirty="0" err="1"/>
              <a:t>Problém</a:t>
            </a:r>
            <a:r>
              <a:rPr lang="en-US" dirty="0"/>
              <a:t> s </a:t>
            </a:r>
            <a:r>
              <a:rPr lang="en-US" dirty="0" err="1"/>
              <a:t>predestináciou</a:t>
            </a:r>
            <a:r>
              <a:rPr lang="en-US" dirty="0"/>
              <a:t>. – </a:t>
            </a:r>
            <a:r>
              <a:rPr lang="en-US" dirty="0" err="1"/>
              <a:t>Augustiniánsky</a:t>
            </a:r>
            <a:r>
              <a:rPr lang="en-US" dirty="0"/>
              <a:t> </a:t>
            </a:r>
            <a:r>
              <a:rPr lang="en-US" dirty="0" err="1"/>
              <a:t>mních</a:t>
            </a:r>
            <a:r>
              <a:rPr lang="en-US" dirty="0"/>
              <a:t>.</a:t>
            </a:r>
          </a:p>
        </p:txBody>
      </p:sp>
    </p:spTree>
    <p:extLst>
      <p:ext uri="{BB962C8B-B14F-4D97-AF65-F5344CB8AC3E}">
        <p14:creationId xmlns:p14="http://schemas.microsoft.com/office/powerpoint/2010/main" val="1755610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l="4824" r="4206" b="2"/>
          <a:stretch/>
        </p:blipFill>
        <p:spPr>
          <a:xfrm>
            <a:off x="1412683" y="1410208"/>
            <a:ext cx="5278777" cy="3858780"/>
          </a:xfrm>
          <a:prstGeom prst="rect">
            <a:avLst/>
          </a:prstGeom>
        </p:spPr>
      </p:pic>
      <p:sp>
        <p:nvSpPr>
          <p:cNvPr id="2" name="Nadpis 1"/>
          <p:cNvSpPr>
            <a:spLocks noGrp="1"/>
          </p:cNvSpPr>
          <p:nvPr>
            <p:ph type="title"/>
          </p:nvPr>
        </p:nvSpPr>
        <p:spPr>
          <a:xfrm>
            <a:off x="7535825" y="982132"/>
            <a:ext cx="3360772" cy="1303867"/>
          </a:xfrm>
        </p:spPr>
        <p:txBody>
          <a:bodyPr vert="horz" lIns="91440" tIns="45720" rIns="91440" bIns="45720" rtlCol="0" anchor="ctr">
            <a:normAutofit/>
          </a:bodyPr>
          <a:lstStyle/>
          <a:p>
            <a:pPr>
              <a:lnSpc>
                <a:spcPct val="80000"/>
              </a:lnSpc>
            </a:pPr>
            <a:r>
              <a:rPr lang="en-US" sz="3100"/>
              <a:t>Luther a Staupitz pod hruškou</a:t>
            </a:r>
            <a:br>
              <a:rPr lang="en-US" sz="3100"/>
            </a:br>
            <a:r>
              <a:rPr lang="en-US" sz="3100" i="1"/>
              <a:t>„Študuj na doktora“</a:t>
            </a:r>
          </a:p>
        </p:txBody>
      </p:sp>
      <p:sp>
        <p:nvSpPr>
          <p:cNvPr id="4" name="Zástupný objekt pre text 3"/>
          <p:cNvSpPr>
            <a:spLocks noGrp="1"/>
          </p:cNvSpPr>
          <p:nvPr>
            <p:ph type="body" sz="half" idx="2"/>
          </p:nvPr>
        </p:nvSpPr>
        <p:spPr>
          <a:xfrm>
            <a:off x="7535824" y="2556932"/>
            <a:ext cx="3360771" cy="3318936"/>
          </a:xfrm>
        </p:spPr>
        <p:txBody>
          <a:bodyPr vert="horz" lIns="91440" tIns="45720" rIns="91440" bIns="45720" rtlCol="0" anchor="t">
            <a:normAutofit/>
          </a:bodyPr>
          <a:lstStyle/>
          <a:p>
            <a:pPr algn="l">
              <a:buFont typeface="Arial"/>
              <a:buChar char="•"/>
            </a:pPr>
            <a:r>
              <a:rPr lang="en-US" dirty="0" err="1"/>
              <a:t>Univerzita</a:t>
            </a:r>
            <a:r>
              <a:rPr lang="en-US" dirty="0"/>
              <a:t> </a:t>
            </a:r>
            <a:r>
              <a:rPr lang="en-US" dirty="0" err="1"/>
              <a:t>vo</a:t>
            </a:r>
            <a:r>
              <a:rPr lang="en-US" dirty="0"/>
              <a:t> </a:t>
            </a:r>
            <a:r>
              <a:rPr lang="en-US" dirty="0" err="1"/>
              <a:t>Wittenbergu</a:t>
            </a:r>
            <a:r>
              <a:rPr lang="en-US" dirty="0"/>
              <a:t> 1502.</a:t>
            </a:r>
          </a:p>
          <a:p>
            <a:pPr algn="l">
              <a:buFont typeface="Arial"/>
              <a:buChar char="•"/>
            </a:pPr>
            <a:r>
              <a:rPr lang="en-US" dirty="0" err="1"/>
              <a:t>Konkurencia</a:t>
            </a:r>
            <a:r>
              <a:rPr lang="en-US" dirty="0"/>
              <a:t> v </a:t>
            </a:r>
            <a:r>
              <a:rPr lang="en-US" dirty="0" err="1"/>
              <a:t>Leipzigu</a:t>
            </a:r>
            <a:endParaRPr lang="en-US" dirty="0"/>
          </a:p>
          <a:p>
            <a:pPr algn="l">
              <a:buFont typeface="Arial"/>
              <a:buChar char="•"/>
            </a:pPr>
            <a:endParaRPr lang="en-US" dirty="0"/>
          </a:p>
          <a:p>
            <a:pPr algn="l">
              <a:buFont typeface="Arial"/>
              <a:buChar char="•"/>
            </a:pPr>
            <a:r>
              <a:rPr lang="en-US" dirty="0"/>
              <a:t>Wittenberg – </a:t>
            </a:r>
            <a:r>
              <a:rPr lang="en-US" dirty="0" err="1"/>
              <a:t>elektoriálne</a:t>
            </a:r>
            <a:r>
              <a:rPr lang="en-US" dirty="0"/>
              <a:t> </a:t>
            </a:r>
            <a:r>
              <a:rPr lang="en-US" dirty="0" err="1"/>
              <a:t>Sasko</a:t>
            </a:r>
            <a:endParaRPr lang="en-US" dirty="0"/>
          </a:p>
          <a:p>
            <a:pPr algn="l">
              <a:buFont typeface="Arial"/>
              <a:buChar char="•"/>
            </a:pPr>
            <a:r>
              <a:rPr lang="en-US" dirty="0"/>
              <a:t>Leipzig – </a:t>
            </a:r>
            <a:r>
              <a:rPr lang="en-US" dirty="0" err="1"/>
              <a:t>vojvodcovské</a:t>
            </a:r>
            <a:r>
              <a:rPr lang="en-US" dirty="0"/>
              <a:t> </a:t>
            </a:r>
            <a:r>
              <a:rPr lang="en-US" dirty="0" err="1"/>
              <a:t>Sasko</a:t>
            </a:r>
            <a:endParaRPr lang="sk-SK" dirty="0"/>
          </a:p>
          <a:p>
            <a:pPr algn="l"/>
            <a:endParaRPr lang="sk-SK" dirty="0"/>
          </a:p>
          <a:p>
            <a:r>
              <a:rPr lang="sk-SK" dirty="0"/>
              <a:t>Luther v depresiách a zápasoch odchádza učiť na univerzitu a študovať Bibliu do hĺbky. </a:t>
            </a:r>
            <a:endParaRPr lang="en-US" dirty="0"/>
          </a:p>
        </p:txBody>
      </p:sp>
    </p:spTree>
    <p:extLst>
      <p:ext uri="{BB962C8B-B14F-4D97-AF65-F5344CB8AC3E}">
        <p14:creationId xmlns:p14="http://schemas.microsoft.com/office/powerpoint/2010/main" val="1795310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l="11692" r="5945"/>
          <a:stretch/>
        </p:blipFill>
        <p:spPr>
          <a:xfrm>
            <a:off x="1412683" y="1410208"/>
            <a:ext cx="5278777" cy="3858780"/>
          </a:xfrm>
          <a:prstGeom prst="rect">
            <a:avLst/>
          </a:prstGeom>
        </p:spPr>
      </p:pic>
      <p:sp>
        <p:nvSpPr>
          <p:cNvPr id="2" name="Nadpis 1"/>
          <p:cNvSpPr>
            <a:spLocks noGrp="1"/>
          </p:cNvSpPr>
          <p:nvPr>
            <p:ph type="title"/>
          </p:nvPr>
        </p:nvSpPr>
        <p:spPr>
          <a:xfrm>
            <a:off x="7535825" y="982132"/>
            <a:ext cx="3360772" cy="1303867"/>
          </a:xfrm>
        </p:spPr>
        <p:txBody>
          <a:bodyPr vert="horz" lIns="91440" tIns="45720" rIns="91440" bIns="45720" rtlCol="0" anchor="ctr">
            <a:normAutofit/>
          </a:bodyPr>
          <a:lstStyle/>
          <a:p>
            <a:pPr>
              <a:lnSpc>
                <a:spcPct val="80000"/>
              </a:lnSpc>
            </a:pPr>
            <a:r>
              <a:rPr lang="en-US"/>
              <a:t>Luther preberá katedru biblistiky a stáva sa členom senátu fakulty</a:t>
            </a:r>
          </a:p>
        </p:txBody>
      </p:sp>
      <p:sp>
        <p:nvSpPr>
          <p:cNvPr id="4" name="Zástupný objekt pre text 3"/>
          <p:cNvSpPr>
            <a:spLocks noGrp="1"/>
          </p:cNvSpPr>
          <p:nvPr>
            <p:ph type="body" sz="half" idx="2"/>
          </p:nvPr>
        </p:nvSpPr>
        <p:spPr>
          <a:xfrm>
            <a:off x="7535824" y="2556932"/>
            <a:ext cx="3360771" cy="3318936"/>
          </a:xfrm>
        </p:spPr>
        <p:txBody>
          <a:bodyPr vert="horz" lIns="91440" tIns="45720" rIns="91440" bIns="45720" rtlCol="0" anchor="t">
            <a:normAutofit/>
          </a:bodyPr>
          <a:lstStyle/>
          <a:p>
            <a:pPr algn="l">
              <a:buFont typeface="Arial"/>
              <a:buChar char="•"/>
            </a:pPr>
            <a:r>
              <a:rPr lang="en-US"/>
              <a:t>Biblia nebola nedostupná (Vulgata), ale Luther študoval predpísaným spôsobom.</a:t>
            </a:r>
          </a:p>
          <a:p>
            <a:pPr algn="l">
              <a:buFont typeface="Arial"/>
              <a:buChar char="•"/>
            </a:pPr>
            <a:r>
              <a:rPr lang="en-US"/>
              <a:t>Sentencie</a:t>
            </a:r>
          </a:p>
          <a:p>
            <a:pPr algn="l">
              <a:buFont typeface="Arial"/>
              <a:buChar char="•"/>
            </a:pPr>
            <a:r>
              <a:rPr lang="en-US"/>
              <a:t>Tomášovu Summu</a:t>
            </a:r>
          </a:p>
          <a:p>
            <a:pPr algn="l">
              <a:buFont typeface="Arial"/>
              <a:buChar char="•"/>
            </a:pPr>
            <a:r>
              <a:rPr lang="en-US"/>
              <a:t>Komentáre k Summe </a:t>
            </a:r>
          </a:p>
          <a:p>
            <a:pPr algn="l">
              <a:buFont typeface="Arial"/>
              <a:buChar char="•"/>
            </a:pPr>
            <a:r>
              <a:rPr lang="en-US"/>
              <a:t>Diela Augustína</a:t>
            </a:r>
          </a:p>
        </p:txBody>
      </p:sp>
    </p:spTree>
    <p:extLst>
      <p:ext uri="{BB962C8B-B14F-4D97-AF65-F5344CB8AC3E}">
        <p14:creationId xmlns:p14="http://schemas.microsoft.com/office/powerpoint/2010/main" val="1306000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F63F6008-A229-9F75-12BA-DC6759715E40}"/>
              </a:ext>
            </a:extLst>
          </p:cNvPr>
          <p:cNvSpPr>
            <a:spLocks noGrp="1"/>
          </p:cNvSpPr>
          <p:nvPr>
            <p:ph type="ctrTitle"/>
          </p:nvPr>
        </p:nvSpPr>
        <p:spPr/>
        <p:txBody>
          <a:bodyPr/>
          <a:lstStyle/>
          <a:p>
            <a:r>
              <a:rPr lang="cs-CZ" dirty="0" err="1"/>
              <a:t>Dictata</a:t>
            </a:r>
            <a:r>
              <a:rPr lang="cs-CZ" dirty="0"/>
              <a:t> super </a:t>
            </a:r>
            <a:r>
              <a:rPr lang="cs-CZ" dirty="0" err="1"/>
              <a:t>psalterium</a:t>
            </a:r>
            <a:r>
              <a:rPr lang="cs-CZ" dirty="0"/>
              <a:t> 1513 - 1515</a:t>
            </a:r>
          </a:p>
        </p:txBody>
      </p:sp>
      <p:sp>
        <p:nvSpPr>
          <p:cNvPr id="6" name="Podnadpis 5">
            <a:extLst>
              <a:ext uri="{FF2B5EF4-FFF2-40B4-BE49-F238E27FC236}">
                <a16:creationId xmlns:a16="http://schemas.microsoft.com/office/drawing/2014/main" id="{B792A252-C391-766B-F20D-51DD84507F38}"/>
              </a:ext>
            </a:extLst>
          </p:cNvPr>
          <p:cNvSpPr>
            <a:spLocks noGrp="1"/>
          </p:cNvSpPr>
          <p:nvPr>
            <p:ph type="subTitle" idx="1"/>
          </p:nvPr>
        </p:nvSpPr>
        <p:spPr/>
        <p:txBody>
          <a:bodyPr/>
          <a:lstStyle/>
          <a:p>
            <a:r>
              <a:rPr lang="cs-CZ" dirty="0"/>
              <a:t>Radikálnější reinterpretace Augustinových </a:t>
            </a:r>
          </a:p>
          <a:p>
            <a:r>
              <a:rPr lang="cs-CZ" dirty="0" err="1"/>
              <a:t>Ennarationes</a:t>
            </a:r>
            <a:r>
              <a:rPr lang="cs-CZ" dirty="0"/>
              <a:t> in </a:t>
            </a:r>
            <a:r>
              <a:rPr lang="cs-CZ" dirty="0" err="1"/>
              <a:t>Psalmos</a:t>
            </a:r>
            <a:endParaRPr lang="cs-CZ" dirty="0"/>
          </a:p>
          <a:p>
            <a:endParaRPr lang="cs-CZ" dirty="0"/>
          </a:p>
        </p:txBody>
      </p:sp>
    </p:spTree>
    <p:extLst>
      <p:ext uri="{BB962C8B-B14F-4D97-AF65-F5344CB8AC3E}">
        <p14:creationId xmlns:p14="http://schemas.microsoft.com/office/powerpoint/2010/main" val="4146139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8E75AA8E-9350-BCE0-3BEF-967FA33E6A25}"/>
              </a:ext>
            </a:extLst>
          </p:cNvPr>
          <p:cNvSpPr>
            <a:spLocks noGrp="1"/>
          </p:cNvSpPr>
          <p:nvPr>
            <p:ph type="title"/>
          </p:nvPr>
        </p:nvSpPr>
        <p:spPr>
          <a:xfrm>
            <a:off x="1659293" y="1417302"/>
            <a:ext cx="5669903" cy="924682"/>
          </a:xfrm>
        </p:spPr>
        <p:txBody>
          <a:bodyPr>
            <a:normAutofit fontScale="90000"/>
          </a:bodyPr>
          <a:lstStyle/>
          <a:p>
            <a:r>
              <a:rPr lang="cs-CZ" dirty="0"/>
              <a:t>Augustín z </a:t>
            </a:r>
            <a:r>
              <a:rPr lang="cs-CZ" dirty="0" err="1"/>
              <a:t>Hippo</a:t>
            </a:r>
            <a:br>
              <a:rPr lang="cs-CZ" dirty="0"/>
            </a:br>
            <a:r>
              <a:rPr lang="cs-CZ" dirty="0" err="1"/>
              <a:t>Ennarationes</a:t>
            </a:r>
            <a:r>
              <a:rPr lang="cs-CZ" dirty="0"/>
              <a:t> in </a:t>
            </a:r>
            <a:r>
              <a:rPr lang="cs-CZ" dirty="0" err="1"/>
              <a:t>Psalmos</a:t>
            </a:r>
            <a:endParaRPr lang="cs-CZ" dirty="0"/>
          </a:p>
        </p:txBody>
      </p:sp>
      <p:sp>
        <p:nvSpPr>
          <p:cNvPr id="6" name="Zástupný text 5">
            <a:extLst>
              <a:ext uri="{FF2B5EF4-FFF2-40B4-BE49-F238E27FC236}">
                <a16:creationId xmlns:a16="http://schemas.microsoft.com/office/drawing/2014/main" id="{D1E80033-E1E5-D71C-1F86-ABBE857695F0}"/>
              </a:ext>
            </a:extLst>
          </p:cNvPr>
          <p:cNvSpPr>
            <a:spLocks noGrp="1"/>
          </p:cNvSpPr>
          <p:nvPr>
            <p:ph type="body" sz="half" idx="2"/>
          </p:nvPr>
        </p:nvSpPr>
        <p:spPr>
          <a:xfrm>
            <a:off x="1295399" y="3255432"/>
            <a:ext cx="6241816" cy="1965046"/>
          </a:xfrm>
        </p:spPr>
        <p:txBody>
          <a:bodyPr>
            <a:normAutofit fontScale="77500" lnSpcReduction="20000"/>
          </a:bodyPr>
          <a:lstStyle/>
          <a:p>
            <a:pPr marL="285750" indent="-285750">
              <a:buFont typeface="Arial" panose="020B0604020202020204" pitchFamily="34" charset="0"/>
              <a:buChar char="•"/>
            </a:pPr>
            <a:r>
              <a:rPr lang="cs-CZ" dirty="0"/>
              <a:t>Redefinice pokání</a:t>
            </a:r>
          </a:p>
          <a:p>
            <a:pPr marL="285750" indent="-285750">
              <a:buFont typeface="Arial" panose="020B0604020202020204" pitchFamily="34" charset="0"/>
              <a:buChar char="•"/>
            </a:pPr>
            <a:r>
              <a:rPr lang="cs-CZ" dirty="0"/>
              <a:t>Redefinice Boží spravedlnosti</a:t>
            </a:r>
          </a:p>
          <a:p>
            <a:pPr marL="285750" indent="-285750">
              <a:buFont typeface="Arial" panose="020B0604020202020204" pitchFamily="34" charset="0"/>
              <a:buChar char="•"/>
            </a:pPr>
            <a:r>
              <a:rPr lang="cs-CZ" dirty="0"/>
              <a:t>Redefinice termínu ospravedlnění</a:t>
            </a:r>
          </a:p>
          <a:p>
            <a:pPr algn="l"/>
            <a:r>
              <a:rPr lang="cs-CZ" dirty="0"/>
              <a:t>Luther: dosud plně v katolické augustiniánské tradici avšak s radikálnějšími důrazy. Nenapadá však otevřeně svátost pokání ani věrouku církvi. </a:t>
            </a:r>
          </a:p>
          <a:p>
            <a:pPr algn="just"/>
            <a:r>
              <a:rPr lang="cs-CZ" dirty="0"/>
              <a:t>Zápasí pouze s převládajícím teologickým konsenzem. Za zavřenými dveřmi akademického prostředí to bylo plně legitimní a tolerovatelné. Luther je respektovaným augustiniánským doktorem a učitelem ve </a:t>
            </a:r>
            <a:r>
              <a:rPr lang="cs-CZ" dirty="0" err="1"/>
              <a:t>Wittenbergu</a:t>
            </a:r>
            <a:endParaRPr lang="cs-CZ" dirty="0"/>
          </a:p>
        </p:txBody>
      </p:sp>
      <p:pic>
        <p:nvPicPr>
          <p:cNvPr id="1026" name="Picture 2" descr="St Augustine of Hippo – Roman Catholic Parish of Hammersmith">
            <a:extLst>
              <a:ext uri="{FF2B5EF4-FFF2-40B4-BE49-F238E27FC236}">
                <a16:creationId xmlns:a16="http://schemas.microsoft.com/office/drawing/2014/main" id="{7FA86E8E-4E69-BC17-B1C2-B8C3583D8C17}"/>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3137" r="313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037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16F0BFCE-C61A-09AC-16B8-2A5DF8EB925F}"/>
              </a:ext>
            </a:extLst>
          </p:cNvPr>
          <p:cNvSpPr>
            <a:spLocks noGrp="1"/>
          </p:cNvSpPr>
          <p:nvPr>
            <p:ph type="title"/>
          </p:nvPr>
        </p:nvSpPr>
        <p:spPr>
          <a:xfrm>
            <a:off x="1175658" y="746448"/>
            <a:ext cx="6456783" cy="1539552"/>
          </a:xfrm>
        </p:spPr>
        <p:txBody>
          <a:bodyPr>
            <a:normAutofit fontScale="90000"/>
          </a:bodyPr>
          <a:lstStyle/>
          <a:p>
            <a:br>
              <a:rPr lang="cs-CZ" dirty="0"/>
            </a:br>
            <a:br>
              <a:rPr lang="cs-CZ" dirty="0"/>
            </a:br>
            <a:r>
              <a:rPr lang="cs-CZ" b="1" dirty="0"/>
              <a:t>Akademická redefinice pokání</a:t>
            </a:r>
            <a:br>
              <a:rPr lang="cs-CZ" b="1" dirty="0"/>
            </a:br>
            <a:br>
              <a:rPr lang="cs-CZ" dirty="0"/>
            </a:br>
            <a:r>
              <a:rPr lang="cs-CZ" dirty="0"/>
              <a:t>2. Žalm 51: </a:t>
            </a:r>
            <a:r>
              <a:rPr lang="cs-CZ" i="1" dirty="0"/>
              <a:t>Zkroušený duch, to je oběť Bohu. Srdcem zkroušeným a zdeptaným ty, Bože, nepohrdáš!</a:t>
            </a:r>
          </a:p>
        </p:txBody>
      </p:sp>
      <p:sp>
        <p:nvSpPr>
          <p:cNvPr id="7" name="Zástupný text 6">
            <a:extLst>
              <a:ext uri="{FF2B5EF4-FFF2-40B4-BE49-F238E27FC236}">
                <a16:creationId xmlns:a16="http://schemas.microsoft.com/office/drawing/2014/main" id="{8BFD1AB6-DE8E-FB43-5E74-C88EAA218779}"/>
              </a:ext>
            </a:extLst>
          </p:cNvPr>
          <p:cNvSpPr>
            <a:spLocks noGrp="1"/>
          </p:cNvSpPr>
          <p:nvPr>
            <p:ph type="body" sz="half" idx="2"/>
          </p:nvPr>
        </p:nvSpPr>
        <p:spPr>
          <a:xfrm>
            <a:off x="1440023" y="2387685"/>
            <a:ext cx="5683899" cy="3868491"/>
          </a:xfrm>
        </p:spPr>
        <p:txBody>
          <a:bodyPr>
            <a:normAutofit fontScale="62500" lnSpcReduction="20000"/>
          </a:bodyPr>
          <a:lstStyle/>
          <a:p>
            <a:pPr algn="l"/>
            <a:r>
              <a:rPr lang="cs-CZ" b="1" dirty="0"/>
              <a:t>Pokání není jednorázový svátostný úkon. </a:t>
            </a:r>
            <a:r>
              <a:rPr lang="cs-CZ" dirty="0"/>
              <a:t>Luther zde opakovaně zdůrazňuje, že pravé pokání:</a:t>
            </a:r>
          </a:p>
          <a:p>
            <a:pPr algn="l"/>
            <a:r>
              <a:rPr lang="cs-CZ" dirty="0"/>
              <a:t>není splnění předepsaných skutků, není jen svátostná procedura, ale </a:t>
            </a:r>
            <a:r>
              <a:rPr lang="cs-CZ" b="1" dirty="0"/>
              <a:t>trvalý vnitřní pohyb srdce</a:t>
            </a:r>
            <a:r>
              <a:rPr lang="cs-CZ" dirty="0"/>
              <a:t>, které je postaveno před Boha v pravdě.</a:t>
            </a:r>
          </a:p>
          <a:p>
            <a:pPr algn="l"/>
            <a:endParaRPr lang="cs-CZ" dirty="0"/>
          </a:p>
          <a:p>
            <a:r>
              <a:rPr lang="cs-CZ" sz="3200" b="1" dirty="0"/>
              <a:t>Slavná myšlenka (ještě před tezemi 1517!)</a:t>
            </a:r>
          </a:p>
          <a:p>
            <a:r>
              <a:rPr lang="cs-CZ" sz="3200" i="1" dirty="0"/>
              <a:t>Vera </a:t>
            </a:r>
            <a:r>
              <a:rPr lang="cs-CZ" sz="3200" i="1" dirty="0" err="1"/>
              <a:t>poenitentia</a:t>
            </a:r>
            <a:r>
              <a:rPr lang="cs-CZ" sz="3200" i="1" dirty="0"/>
              <a:t> </a:t>
            </a:r>
            <a:r>
              <a:rPr lang="cs-CZ" sz="3200" i="1" dirty="0" err="1"/>
              <a:t>est</a:t>
            </a:r>
            <a:r>
              <a:rPr lang="cs-CZ" sz="3200" i="1" dirty="0"/>
              <a:t> </a:t>
            </a:r>
            <a:r>
              <a:rPr lang="cs-CZ" sz="3200" i="1" dirty="0" err="1"/>
              <a:t>tota</a:t>
            </a:r>
            <a:r>
              <a:rPr lang="cs-CZ" sz="3200" i="1" dirty="0"/>
              <a:t> vita </a:t>
            </a:r>
            <a:r>
              <a:rPr lang="cs-CZ" sz="3200" i="1" dirty="0" err="1"/>
              <a:t>fidelium</a:t>
            </a:r>
            <a:r>
              <a:rPr lang="cs-CZ" sz="3200" i="1" dirty="0"/>
              <a:t>.</a:t>
            </a:r>
            <a:br>
              <a:rPr lang="cs-CZ" sz="3200" dirty="0"/>
            </a:br>
            <a:r>
              <a:rPr lang="cs-CZ" sz="3200" dirty="0"/>
              <a:t>(Pravé pokání je celý život věřících.)</a:t>
            </a:r>
          </a:p>
          <a:p>
            <a:endParaRPr lang="cs-CZ" sz="2200" dirty="0"/>
          </a:p>
          <a:p>
            <a:r>
              <a:rPr lang="cs-CZ" dirty="0"/>
              <a:t>Zde je </a:t>
            </a:r>
            <a:r>
              <a:rPr lang="cs-CZ" b="1" dirty="0"/>
              <a:t>přímá linie k 1. tezi 95 tezí</a:t>
            </a:r>
            <a:r>
              <a:rPr lang="cs-CZ" dirty="0"/>
              <a:t>. Pokání není pouze svátostní „léčba po hříchu“ ve slovech „</a:t>
            </a:r>
            <a:r>
              <a:rPr lang="cs-CZ" i="1" dirty="0"/>
              <a:t>ego </a:t>
            </a:r>
            <a:r>
              <a:rPr lang="cs-CZ" i="1" dirty="0" err="1"/>
              <a:t>te</a:t>
            </a:r>
            <a:r>
              <a:rPr lang="cs-CZ" i="1" dirty="0"/>
              <a:t> </a:t>
            </a:r>
            <a:r>
              <a:rPr lang="cs-CZ" i="1" dirty="0" err="1"/>
              <a:t>absolvo</a:t>
            </a:r>
            <a:r>
              <a:rPr lang="cs-CZ" dirty="0"/>
              <a:t>“, ale </a:t>
            </a:r>
            <a:r>
              <a:rPr lang="cs-CZ" b="1" dirty="0"/>
              <a:t>existenciální postoj</a:t>
            </a:r>
            <a:r>
              <a:rPr lang="cs-CZ" dirty="0"/>
              <a:t> člověka před Bohem.</a:t>
            </a:r>
          </a:p>
          <a:p>
            <a:pPr algn="just"/>
            <a:r>
              <a:rPr lang="cs-CZ" dirty="0"/>
              <a:t>Luther však nikde nenapadá svátostní systém pokání a uznává užitečnost rozhřešení i satisfakce pro společnost a život křesťana. Spíše vystříhá před excesem, aby si někdo myslel, že obřad samotný mu zajišťuje vstupenku do nebe. </a:t>
            </a:r>
          </a:p>
          <a:p>
            <a:pPr algn="just"/>
            <a:r>
              <a:rPr lang="cs-CZ" dirty="0"/>
              <a:t>Proto zdůrazňuje celoživotní a existenciální rozměr pokání bez otevřeného útoku na církev a zpovědní praxi. </a:t>
            </a:r>
          </a:p>
          <a:p>
            <a:endParaRPr lang="cs-CZ" dirty="0"/>
          </a:p>
        </p:txBody>
      </p:sp>
      <p:pic>
        <p:nvPicPr>
          <p:cNvPr id="4098" name="Picture 2" descr="Penitence: Khám phá ý nghĩa và cách sử dụng trong tiếng Anh">
            <a:extLst>
              <a:ext uri="{FF2B5EF4-FFF2-40B4-BE49-F238E27FC236}">
                <a16:creationId xmlns:a16="http://schemas.microsoft.com/office/drawing/2014/main" id="{D7B9ED0A-DD94-A1B3-65EF-9554690AF33A}"/>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8651" r="28651"/>
          <a:stretch>
            <a:fillRect/>
          </a:stretch>
        </p:blipFill>
        <p:spPr bwMode="auto">
          <a:xfrm>
            <a:off x="8031682" y="1294072"/>
            <a:ext cx="3062287" cy="47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840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53C26B-C253-83A7-CDCB-F18469C69883}"/>
              </a:ext>
            </a:extLst>
          </p:cNvPr>
          <p:cNvSpPr>
            <a:spLocks noGrp="1"/>
          </p:cNvSpPr>
          <p:nvPr>
            <p:ph type="title"/>
          </p:nvPr>
        </p:nvSpPr>
        <p:spPr>
          <a:xfrm>
            <a:off x="1295402" y="982133"/>
            <a:ext cx="9601196" cy="632064"/>
          </a:xfrm>
        </p:spPr>
        <p:txBody>
          <a:bodyPr>
            <a:normAutofit fontScale="90000"/>
          </a:bodyPr>
          <a:lstStyle/>
          <a:p>
            <a:r>
              <a:rPr lang="cs-CZ" dirty="0"/>
              <a:t>Akademická redefinice ospravedlnění</a:t>
            </a:r>
          </a:p>
        </p:txBody>
      </p:sp>
      <p:sp>
        <p:nvSpPr>
          <p:cNvPr id="7" name="Zástupný text 6">
            <a:extLst>
              <a:ext uri="{FF2B5EF4-FFF2-40B4-BE49-F238E27FC236}">
                <a16:creationId xmlns:a16="http://schemas.microsoft.com/office/drawing/2014/main" id="{BDAD5303-A3F2-B294-97EC-9034B4BE6F1B}"/>
              </a:ext>
            </a:extLst>
          </p:cNvPr>
          <p:cNvSpPr>
            <a:spLocks noGrp="1"/>
          </p:cNvSpPr>
          <p:nvPr>
            <p:ph type="body" idx="1"/>
          </p:nvPr>
        </p:nvSpPr>
        <p:spPr>
          <a:xfrm>
            <a:off x="1234751" y="1921415"/>
            <a:ext cx="4718304" cy="576262"/>
          </a:xfrm>
        </p:spPr>
        <p:txBody>
          <a:bodyPr/>
          <a:lstStyle/>
          <a:p>
            <a:r>
              <a:rPr lang="cs-CZ" dirty="0"/>
              <a:t>Materiální ospravedlnění RKC</a:t>
            </a:r>
          </a:p>
        </p:txBody>
      </p:sp>
      <p:sp>
        <p:nvSpPr>
          <p:cNvPr id="3" name="Zástupný obsah 2">
            <a:extLst>
              <a:ext uri="{FF2B5EF4-FFF2-40B4-BE49-F238E27FC236}">
                <a16:creationId xmlns:a16="http://schemas.microsoft.com/office/drawing/2014/main" id="{CDDD089A-4BC5-0E6A-752D-F2DB1CD7D85A}"/>
              </a:ext>
            </a:extLst>
          </p:cNvPr>
          <p:cNvSpPr>
            <a:spLocks noGrp="1"/>
          </p:cNvSpPr>
          <p:nvPr>
            <p:ph sz="half" idx="2"/>
          </p:nvPr>
        </p:nvSpPr>
        <p:spPr>
          <a:xfrm>
            <a:off x="858416" y="2497678"/>
            <a:ext cx="5094639" cy="3571885"/>
          </a:xfrm>
        </p:spPr>
        <p:txBody>
          <a:bodyPr>
            <a:normAutofit fontScale="47500" lnSpcReduction="20000"/>
          </a:bodyPr>
          <a:lstStyle/>
          <a:p>
            <a:pPr algn="just"/>
            <a:r>
              <a:rPr lang="cs-CZ" i="1" u="sng" dirty="0"/>
              <a:t>Materiální ospravedlnění </a:t>
            </a:r>
            <a:r>
              <a:rPr lang="cs-CZ" dirty="0"/>
              <a:t>(</a:t>
            </a:r>
            <a:r>
              <a:rPr lang="cs-CZ" i="1" dirty="0"/>
              <a:t>face </a:t>
            </a:r>
            <a:r>
              <a:rPr lang="cs-CZ" i="1" dirty="0" err="1"/>
              <a:t>qoud</a:t>
            </a:r>
            <a:r>
              <a:rPr lang="cs-CZ" i="1" dirty="0"/>
              <a:t> in se </a:t>
            </a:r>
            <a:r>
              <a:rPr lang="cs-CZ" i="1" dirty="0" err="1"/>
              <a:t>este</a:t>
            </a:r>
            <a:r>
              <a:rPr lang="cs-CZ" i="1" dirty="0"/>
              <a:t> </a:t>
            </a:r>
            <a:r>
              <a:rPr lang="cs-CZ" dirty="0"/>
              <a:t>+ milost + </a:t>
            </a:r>
            <a:r>
              <a:rPr lang="cs-CZ" dirty="0" err="1"/>
              <a:t>coperatio</a:t>
            </a:r>
            <a:r>
              <a:rPr lang="cs-CZ" dirty="0"/>
              <a:t>)</a:t>
            </a:r>
          </a:p>
          <a:p>
            <a:pPr algn="just"/>
            <a:r>
              <a:rPr lang="cs-CZ" dirty="0"/>
              <a:t>Bez milosti to nejde (plně augustiniánské proti herezi </a:t>
            </a:r>
            <a:r>
              <a:rPr lang="cs-CZ" dirty="0" err="1"/>
              <a:t>pelagianismu</a:t>
            </a:r>
            <a:r>
              <a:rPr lang="cs-CZ" dirty="0"/>
              <a:t>), ale první milost (</a:t>
            </a:r>
            <a:r>
              <a:rPr lang="cs-CZ" i="1" dirty="0" err="1"/>
              <a:t>gratia</a:t>
            </a:r>
            <a:r>
              <a:rPr lang="cs-CZ" i="1" dirty="0"/>
              <a:t> </a:t>
            </a:r>
            <a:r>
              <a:rPr lang="cs-CZ" i="1" dirty="0" err="1"/>
              <a:t>praeveniens</a:t>
            </a:r>
            <a:r>
              <a:rPr lang="cs-CZ" dirty="0"/>
              <a:t>) je jako injekce stříknuta (</a:t>
            </a:r>
            <a:r>
              <a:rPr lang="cs-CZ" b="1" i="1" dirty="0" err="1"/>
              <a:t>gratia</a:t>
            </a:r>
            <a:r>
              <a:rPr lang="cs-CZ" b="1" i="1" dirty="0"/>
              <a:t> </a:t>
            </a:r>
            <a:r>
              <a:rPr lang="cs-CZ" b="1" i="1" dirty="0" err="1"/>
              <a:t>infusa</a:t>
            </a:r>
            <a:r>
              <a:rPr lang="cs-CZ" dirty="0"/>
              <a:t>) do člověka, který uvěří. Pak se tato milost stává milostí přebývající v člověku (</a:t>
            </a:r>
            <a:r>
              <a:rPr lang="cs-CZ" i="1" dirty="0" err="1"/>
              <a:t>gratia</a:t>
            </a:r>
            <a:r>
              <a:rPr lang="cs-CZ" i="1" dirty="0"/>
              <a:t> </a:t>
            </a:r>
            <a:r>
              <a:rPr lang="cs-CZ" i="1" dirty="0" err="1"/>
              <a:t>habitualis</a:t>
            </a:r>
            <a:r>
              <a:rPr lang="cs-CZ" dirty="0"/>
              <a:t>),  aby pak posvěcovala člověka ve stavu milosti a on se skutečně materiálně stával více a více spravedlivým: </a:t>
            </a:r>
          </a:p>
          <a:p>
            <a:pPr algn="just"/>
            <a:r>
              <a:rPr lang="cs-CZ" dirty="0"/>
              <a:t>1.) zbavením viny dědičného hříchu křtem,</a:t>
            </a:r>
          </a:p>
          <a:p>
            <a:pPr algn="just"/>
            <a:r>
              <a:rPr lang="cs-CZ" dirty="0"/>
              <a:t>2.)  očišťován skrze svátostní milost svátosti pokání a rozhřešení </a:t>
            </a:r>
          </a:p>
          <a:p>
            <a:pPr algn="just"/>
            <a:r>
              <a:rPr lang="cs-CZ" dirty="0"/>
              <a:t>3.) a skutečně proměněným k novému životu skrze skutky ve spolupráci s milostí v něm přebývající, které Bůh ze svého slibu a dobré vůle uzná člověku za záslužné (meritum de </a:t>
            </a:r>
            <a:r>
              <a:rPr lang="cs-CZ" dirty="0" err="1"/>
              <a:t>condigno</a:t>
            </a:r>
            <a:r>
              <a:rPr lang="cs-CZ" dirty="0"/>
              <a:t>)</a:t>
            </a:r>
          </a:p>
          <a:p>
            <a:pPr algn="just"/>
            <a:r>
              <a:rPr lang="cs-CZ" dirty="0"/>
              <a:t>Ospravedlnění není tedy pouze přikrytí hříchu výrokem, nebo prohlášením za spravedlivého před Bohem. Ospravedlnění dle konsenzu tehdejší církve je </a:t>
            </a:r>
            <a:r>
              <a:rPr lang="cs-CZ" b="1" i="1" dirty="0" err="1"/>
              <a:t>renovatio</a:t>
            </a:r>
            <a:r>
              <a:rPr lang="cs-CZ" b="1" i="1" dirty="0"/>
              <a:t> </a:t>
            </a:r>
            <a:r>
              <a:rPr lang="cs-CZ" b="1" i="1" dirty="0" err="1"/>
              <a:t>interior</a:t>
            </a:r>
            <a:r>
              <a:rPr lang="cs-CZ" dirty="0"/>
              <a:t>. </a:t>
            </a:r>
          </a:p>
          <a:p>
            <a:pPr marL="0" indent="0" algn="ctr">
              <a:buNone/>
            </a:pPr>
            <a:r>
              <a:rPr lang="cs-CZ" sz="3400" b="1" i="1" dirty="0"/>
              <a:t>   de </a:t>
            </a:r>
            <a:r>
              <a:rPr lang="cs-CZ" sz="3400" b="1" i="1" dirty="0" err="1"/>
              <a:t>statu</a:t>
            </a:r>
            <a:r>
              <a:rPr lang="cs-CZ" sz="3400" b="1" i="1" dirty="0"/>
              <a:t> </a:t>
            </a:r>
            <a:r>
              <a:rPr lang="cs-CZ" sz="3400" b="1" i="1" dirty="0" err="1"/>
              <a:t>gratiae</a:t>
            </a:r>
            <a:r>
              <a:rPr lang="cs-CZ" sz="3400" b="1" i="1" dirty="0"/>
              <a:t> </a:t>
            </a:r>
            <a:r>
              <a:rPr lang="cs-CZ" sz="3400" b="1" i="1" dirty="0" err="1"/>
              <a:t>nullus</a:t>
            </a:r>
            <a:r>
              <a:rPr lang="cs-CZ" sz="3400" b="1" i="1" dirty="0"/>
              <a:t> </a:t>
            </a:r>
            <a:r>
              <a:rPr lang="cs-CZ" sz="3400" b="1" i="1" dirty="0" err="1"/>
              <a:t>potest</a:t>
            </a:r>
            <a:r>
              <a:rPr lang="cs-CZ" sz="3400" b="1" i="1" dirty="0"/>
              <a:t> </a:t>
            </a:r>
            <a:r>
              <a:rPr lang="cs-CZ" sz="3400" b="1" i="1" dirty="0" err="1"/>
              <a:t>habere</a:t>
            </a:r>
            <a:r>
              <a:rPr lang="cs-CZ" sz="3400" b="1" i="1" dirty="0"/>
              <a:t> </a:t>
            </a:r>
            <a:r>
              <a:rPr lang="cs-CZ" sz="3400" b="1" i="1" dirty="0" err="1"/>
              <a:t>certitudinem</a:t>
            </a:r>
            <a:r>
              <a:rPr lang="cs-CZ" sz="3400" b="1" i="1" dirty="0"/>
              <a:t> </a:t>
            </a:r>
            <a:r>
              <a:rPr lang="cs-CZ" sz="3400" b="1" i="1" dirty="0" err="1"/>
              <a:t>fidei</a:t>
            </a:r>
            <a:endParaRPr lang="cs-CZ" sz="3400" b="1" i="1" dirty="0"/>
          </a:p>
          <a:p>
            <a:pPr marL="0" indent="0" algn="ctr">
              <a:buNone/>
            </a:pPr>
            <a:r>
              <a:rPr lang="cs-CZ" sz="3400" b="1" i="1" dirty="0"/>
              <a:t>(ze stavu milosti nikdo nemůže mít  jistotu víry)</a:t>
            </a:r>
          </a:p>
        </p:txBody>
      </p:sp>
      <p:sp>
        <p:nvSpPr>
          <p:cNvPr id="8" name="Zástupný text 7">
            <a:extLst>
              <a:ext uri="{FF2B5EF4-FFF2-40B4-BE49-F238E27FC236}">
                <a16:creationId xmlns:a16="http://schemas.microsoft.com/office/drawing/2014/main" id="{3FE6C022-0857-EF0F-3E12-80B955B22F2E}"/>
              </a:ext>
            </a:extLst>
          </p:cNvPr>
          <p:cNvSpPr>
            <a:spLocks noGrp="1"/>
          </p:cNvSpPr>
          <p:nvPr>
            <p:ph type="body" sz="quarter" idx="3"/>
          </p:nvPr>
        </p:nvSpPr>
        <p:spPr>
          <a:xfrm>
            <a:off x="6180670" y="1921415"/>
            <a:ext cx="4718304" cy="576262"/>
          </a:xfrm>
        </p:spPr>
        <p:txBody>
          <a:bodyPr/>
          <a:lstStyle/>
          <a:p>
            <a:r>
              <a:rPr lang="cs-CZ" dirty="0"/>
              <a:t>Forenzní ospravedlnění Luther</a:t>
            </a:r>
          </a:p>
        </p:txBody>
      </p:sp>
      <p:sp>
        <p:nvSpPr>
          <p:cNvPr id="4" name="Zástupný obsah 3">
            <a:extLst>
              <a:ext uri="{FF2B5EF4-FFF2-40B4-BE49-F238E27FC236}">
                <a16:creationId xmlns:a16="http://schemas.microsoft.com/office/drawing/2014/main" id="{E5B30B3A-C3F6-8460-030B-67B9F81857F9}"/>
              </a:ext>
            </a:extLst>
          </p:cNvPr>
          <p:cNvSpPr>
            <a:spLocks noGrp="1"/>
          </p:cNvSpPr>
          <p:nvPr>
            <p:ph sz="quarter" idx="4"/>
          </p:nvPr>
        </p:nvSpPr>
        <p:spPr>
          <a:xfrm>
            <a:off x="6178294" y="2613446"/>
            <a:ext cx="4718304" cy="2632605"/>
          </a:xfrm>
        </p:spPr>
        <p:txBody>
          <a:bodyPr>
            <a:normAutofit fontScale="47500" lnSpcReduction="20000"/>
          </a:bodyPr>
          <a:lstStyle/>
          <a:p>
            <a:pPr algn="just"/>
            <a:r>
              <a:rPr lang="cs-CZ" i="1" u="sng" dirty="0"/>
              <a:t>Forenzní ospravedlnění</a:t>
            </a:r>
            <a:r>
              <a:rPr lang="cs-CZ" dirty="0"/>
              <a:t> (prohlášení hříšníka za ospravedlněného Božím výrokem. Jeho spravedlnost není jeho vlastní ale je tím co od r. 1518 začne označovat Luther spojením </a:t>
            </a:r>
            <a:r>
              <a:rPr lang="cs-CZ" b="1" dirty="0" err="1"/>
              <a:t>iustitia</a:t>
            </a:r>
            <a:r>
              <a:rPr lang="cs-CZ" b="1" dirty="0"/>
              <a:t> </a:t>
            </a:r>
            <a:r>
              <a:rPr lang="cs-CZ" b="1" dirty="0" err="1"/>
              <a:t>aliena</a:t>
            </a:r>
            <a:r>
              <a:rPr lang="cs-CZ" b="1" dirty="0"/>
              <a:t> </a:t>
            </a:r>
            <a:r>
              <a:rPr lang="cs-CZ" dirty="0"/>
              <a:t>(spravedlnost cizí – Kristova přičtena) </a:t>
            </a:r>
          </a:p>
          <a:p>
            <a:pPr algn="just"/>
            <a:r>
              <a:rPr lang="cs-CZ" dirty="0"/>
              <a:t>Souvisí s </a:t>
            </a:r>
            <a:r>
              <a:rPr lang="cs-CZ" dirty="0" err="1"/>
              <a:t>Lutherovou</a:t>
            </a:r>
            <a:r>
              <a:rPr lang="cs-CZ" dirty="0"/>
              <a:t> „krizí svatosti“ a otázkou: Kdy už jsem vykonal dost, aby to Bohu stačilo na moji vstupenku do nebe?</a:t>
            </a:r>
          </a:p>
          <a:p>
            <a:pPr algn="just"/>
            <a:r>
              <a:rPr lang="cs-CZ" dirty="0"/>
              <a:t>V katolickém systému materiálního ospravedlnění a nutné vnitřní proměny totiž nikdo neměl naprostou jistotu své spásy. Mohl pouze mít naděj (</a:t>
            </a:r>
            <a:r>
              <a:rPr lang="cs-CZ" b="1" dirty="0" err="1"/>
              <a:t>spes</a:t>
            </a:r>
            <a:r>
              <a:rPr lang="cs-CZ" dirty="0"/>
              <a:t>) </a:t>
            </a:r>
          </a:p>
          <a:p>
            <a:pPr algn="just"/>
            <a:r>
              <a:rPr lang="cs-CZ" dirty="0"/>
              <a:t>V </a:t>
            </a:r>
            <a:r>
              <a:rPr lang="cs-CZ" dirty="0" err="1"/>
              <a:t>oce</a:t>
            </a:r>
            <a:r>
              <a:rPr lang="cs-CZ" dirty="0"/>
              <a:t> 1518 plně rozpracováno v termínu SOLA FIDE a SOLA GRATIA a v myšlence o „cizí spravedlnosti“.  </a:t>
            </a:r>
          </a:p>
          <a:p>
            <a:pPr algn="just"/>
            <a:r>
              <a:rPr lang="cs-CZ" dirty="0"/>
              <a:t>Klíčové žalmy 85 a 143. </a:t>
            </a:r>
          </a:p>
        </p:txBody>
      </p:sp>
    </p:spTree>
    <p:extLst>
      <p:ext uri="{BB962C8B-B14F-4D97-AF65-F5344CB8AC3E}">
        <p14:creationId xmlns:p14="http://schemas.microsoft.com/office/powerpoint/2010/main" val="2934225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BF351F-E158-3B87-9B5D-FED32BBA11D8}"/>
              </a:ext>
            </a:extLst>
          </p:cNvPr>
          <p:cNvSpPr>
            <a:spLocks noGrp="1"/>
          </p:cNvSpPr>
          <p:nvPr>
            <p:ph type="title"/>
          </p:nvPr>
        </p:nvSpPr>
        <p:spPr>
          <a:xfrm>
            <a:off x="1293812" y="1388534"/>
            <a:ext cx="3404152" cy="967446"/>
          </a:xfrm>
        </p:spPr>
        <p:txBody>
          <a:bodyPr/>
          <a:lstStyle/>
          <a:p>
            <a:r>
              <a:rPr lang="cs-CZ" dirty="0"/>
              <a:t>Katolická pozice</a:t>
            </a:r>
            <a:br>
              <a:rPr lang="cs-CZ" dirty="0"/>
            </a:br>
            <a:r>
              <a:rPr lang="cs-CZ" i="1" dirty="0" err="1"/>
              <a:t>fides</a:t>
            </a:r>
            <a:r>
              <a:rPr lang="cs-CZ" i="1" dirty="0"/>
              <a:t> </a:t>
            </a:r>
            <a:r>
              <a:rPr lang="cs-CZ" i="1" dirty="0" err="1"/>
              <a:t>caritate</a:t>
            </a:r>
            <a:r>
              <a:rPr lang="cs-CZ" i="1" dirty="0"/>
              <a:t> </a:t>
            </a:r>
            <a:r>
              <a:rPr lang="cs-CZ" i="1" dirty="0" err="1"/>
              <a:t>formata</a:t>
            </a:r>
            <a:endParaRPr lang="cs-CZ" i="1" dirty="0"/>
          </a:p>
        </p:txBody>
      </p:sp>
      <p:sp>
        <p:nvSpPr>
          <p:cNvPr id="6" name="Zástupný text 5">
            <a:extLst>
              <a:ext uri="{FF2B5EF4-FFF2-40B4-BE49-F238E27FC236}">
                <a16:creationId xmlns:a16="http://schemas.microsoft.com/office/drawing/2014/main" id="{B00AD3D6-84A9-73F9-77A8-21F0639CC1A5}"/>
              </a:ext>
            </a:extLst>
          </p:cNvPr>
          <p:cNvSpPr>
            <a:spLocks noGrp="1"/>
          </p:cNvSpPr>
          <p:nvPr>
            <p:ph type="body" sz="half" idx="2"/>
          </p:nvPr>
        </p:nvSpPr>
        <p:spPr/>
        <p:txBody>
          <a:bodyPr/>
          <a:lstStyle/>
          <a:p>
            <a:r>
              <a:rPr lang="cs-CZ" dirty="0"/>
              <a:t>Spásná víra není pouze </a:t>
            </a:r>
            <a:r>
              <a:rPr lang="cs-CZ" i="1" dirty="0" err="1"/>
              <a:t>fides</a:t>
            </a:r>
            <a:r>
              <a:rPr lang="cs-CZ" i="1" dirty="0"/>
              <a:t> </a:t>
            </a:r>
            <a:r>
              <a:rPr lang="cs-CZ" i="1" dirty="0" err="1"/>
              <a:t>informis</a:t>
            </a:r>
            <a:r>
              <a:rPr lang="cs-CZ" i="1" dirty="0"/>
              <a:t> </a:t>
            </a:r>
            <a:r>
              <a:rPr lang="cs-CZ" dirty="0"/>
              <a:t>(víra beztvará), ale musí být vždy víra činná skrze lásku a ukotvena v jednání a skutečné proměně člověka  </a:t>
            </a:r>
          </a:p>
          <a:p>
            <a:r>
              <a:rPr lang="cs-CZ" b="1" dirty="0" err="1"/>
              <a:t>Fides</a:t>
            </a:r>
            <a:r>
              <a:rPr lang="cs-CZ" b="1" dirty="0"/>
              <a:t> </a:t>
            </a:r>
            <a:r>
              <a:rPr lang="cs-CZ" b="1" dirty="0" err="1"/>
              <a:t>caritate</a:t>
            </a:r>
            <a:r>
              <a:rPr lang="cs-CZ" b="1" dirty="0"/>
              <a:t> </a:t>
            </a:r>
            <a:r>
              <a:rPr lang="cs-CZ" b="1" dirty="0" err="1"/>
              <a:t>formata</a:t>
            </a:r>
            <a:r>
              <a:rPr lang="cs-CZ" b="1" dirty="0"/>
              <a:t> </a:t>
            </a:r>
            <a:r>
              <a:rPr lang="cs-CZ" dirty="0"/>
              <a:t>(</a:t>
            </a:r>
            <a:r>
              <a:rPr lang="cs-CZ" i="1" dirty="0"/>
              <a:t>víra utvářena láskou</a:t>
            </a:r>
            <a:r>
              <a:rPr lang="cs-CZ" dirty="0"/>
              <a:t>)</a:t>
            </a:r>
          </a:p>
          <a:p>
            <a:endParaRPr lang="cs-CZ" dirty="0"/>
          </a:p>
          <a:p>
            <a:endParaRPr lang="cs-CZ" dirty="0"/>
          </a:p>
        </p:txBody>
      </p:sp>
      <p:pic>
        <p:nvPicPr>
          <p:cNvPr id="2050" name="Picture 2" descr="I Put My Faith In Jesus | My Life Change -">
            <a:extLst>
              <a:ext uri="{FF2B5EF4-FFF2-40B4-BE49-F238E27FC236}">
                <a16:creationId xmlns:a16="http://schemas.microsoft.com/office/drawing/2014/main" id="{713DC768-E73B-9DD2-7968-3D575C2168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07063" y="982663"/>
            <a:ext cx="2592517" cy="25925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už v sanatoriu zabil čtyři lidi stojanem na infuze. Prý jednal v psychóze  | Blesk.cz">
            <a:extLst>
              <a:ext uri="{FF2B5EF4-FFF2-40B4-BE49-F238E27FC236}">
                <a16:creationId xmlns:a16="http://schemas.microsoft.com/office/drawing/2014/main" id="{6C3F951B-0BC2-CA46-C185-FE306FA2C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298" y="3937518"/>
            <a:ext cx="3404313" cy="18008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ncord Matters - Don't Put Your Faith in Good Works - KFUO Radio">
            <a:extLst>
              <a:ext uri="{FF2B5EF4-FFF2-40B4-BE49-F238E27FC236}">
                <a16:creationId xmlns:a16="http://schemas.microsoft.com/office/drawing/2014/main" id="{8F29E920-7575-BB8A-EC6B-261CBD8BF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9455" y="982662"/>
            <a:ext cx="2788306" cy="1937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4087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EFD930BF-6AEC-F7F1-8CA2-E4821CEBFAE2}"/>
              </a:ext>
            </a:extLst>
          </p:cNvPr>
          <p:cNvSpPr>
            <a:spLocks noGrp="1"/>
          </p:cNvSpPr>
          <p:nvPr>
            <p:ph type="title"/>
          </p:nvPr>
        </p:nvSpPr>
        <p:spPr>
          <a:xfrm>
            <a:off x="1295399" y="1100061"/>
            <a:ext cx="6241816" cy="1371600"/>
          </a:xfrm>
        </p:spPr>
        <p:txBody>
          <a:bodyPr/>
          <a:lstStyle/>
          <a:p>
            <a:r>
              <a:rPr lang="it-IT" dirty="0"/>
              <a:t>1. Žalm 31(30),2: </a:t>
            </a:r>
            <a:r>
              <a:rPr lang="it-IT" i="1" dirty="0"/>
              <a:t>„In iustitia tua libera me“</a:t>
            </a:r>
            <a:br>
              <a:rPr lang="cs-CZ" i="1" dirty="0"/>
            </a:br>
            <a:r>
              <a:rPr lang="cs-CZ" i="1" dirty="0"/>
              <a:t>(ve své spravedlnosti mě vysvoboď)</a:t>
            </a:r>
            <a:endParaRPr lang="cs-CZ" dirty="0"/>
          </a:p>
        </p:txBody>
      </p:sp>
      <p:sp>
        <p:nvSpPr>
          <p:cNvPr id="7" name="Zástupný text 6">
            <a:extLst>
              <a:ext uri="{FF2B5EF4-FFF2-40B4-BE49-F238E27FC236}">
                <a16:creationId xmlns:a16="http://schemas.microsoft.com/office/drawing/2014/main" id="{A368DF9E-D8BE-C519-C16E-26F6F8B63FB3}"/>
              </a:ext>
            </a:extLst>
          </p:cNvPr>
          <p:cNvSpPr>
            <a:spLocks noGrp="1"/>
          </p:cNvSpPr>
          <p:nvPr>
            <p:ph type="body" sz="half" idx="2"/>
          </p:nvPr>
        </p:nvSpPr>
        <p:spPr>
          <a:xfrm>
            <a:off x="852195" y="2700260"/>
            <a:ext cx="6241816" cy="2977418"/>
          </a:xfrm>
        </p:spPr>
        <p:txBody>
          <a:bodyPr>
            <a:normAutofit fontScale="70000" lnSpcReduction="20000"/>
          </a:bodyPr>
          <a:lstStyle/>
          <a:p>
            <a:r>
              <a:rPr lang="cs-CZ" b="1" dirty="0" err="1"/>
              <a:t>Lutherův</a:t>
            </a:r>
            <a:r>
              <a:rPr lang="cs-CZ" b="1" dirty="0"/>
              <a:t> problém</a:t>
            </a:r>
          </a:p>
          <a:p>
            <a:r>
              <a:rPr lang="cs-CZ" dirty="0"/>
              <a:t>Luther zde naráží na otázku, která ho bude trápit celé roky:</a:t>
            </a:r>
          </a:p>
          <a:p>
            <a:r>
              <a:rPr lang="cs-CZ" dirty="0"/>
              <a:t>Jak může být Boží spravedlnost </a:t>
            </a:r>
            <a:r>
              <a:rPr lang="cs-CZ" b="1" dirty="0"/>
              <a:t>záchranou</a:t>
            </a:r>
            <a:r>
              <a:rPr lang="cs-CZ" dirty="0"/>
              <a:t>, a ne odsouzením?</a:t>
            </a:r>
          </a:p>
          <a:p>
            <a:pPr algn="just"/>
            <a:r>
              <a:rPr lang="cs-CZ" dirty="0"/>
              <a:t>V tradičním (scholastickém) výkladu je Boží spravedlnost především </a:t>
            </a:r>
            <a:r>
              <a:rPr lang="cs-CZ" b="1" dirty="0"/>
              <a:t>spravedlnost trestající</a:t>
            </a:r>
            <a:r>
              <a:rPr lang="cs-CZ" dirty="0"/>
              <a:t>. Luther však v komentáři píše, že spravedlnost, na niž se zde žalmista dovolává, </a:t>
            </a:r>
            <a:r>
              <a:rPr lang="cs-CZ" b="1" dirty="0"/>
              <a:t>není vlastnost</a:t>
            </a:r>
            <a:r>
              <a:rPr lang="cs-CZ" dirty="0"/>
              <a:t>, ale </a:t>
            </a:r>
            <a:r>
              <a:rPr lang="cs-CZ" b="1" dirty="0"/>
              <a:t>Boží jednání ve prospěch hříšníka.</a:t>
            </a:r>
            <a:endParaRPr lang="cs-CZ" dirty="0"/>
          </a:p>
          <a:p>
            <a:pPr algn="just"/>
            <a:endParaRPr lang="cs-CZ" dirty="0"/>
          </a:p>
          <a:p>
            <a:r>
              <a:rPr lang="cs-CZ" b="1" dirty="0"/>
              <a:t>Klíčová myšlenka</a:t>
            </a:r>
          </a:p>
          <a:p>
            <a:r>
              <a:rPr lang="cs-CZ" sz="2600" i="1" dirty="0" err="1"/>
              <a:t>Iustitia</a:t>
            </a:r>
            <a:r>
              <a:rPr lang="cs-CZ" sz="2600" i="1" dirty="0"/>
              <a:t> Dei </a:t>
            </a:r>
            <a:r>
              <a:rPr lang="cs-CZ" sz="2600" i="1" dirty="0" err="1"/>
              <a:t>est</a:t>
            </a:r>
            <a:r>
              <a:rPr lang="cs-CZ" sz="2600" i="1" dirty="0"/>
              <a:t>, </a:t>
            </a:r>
            <a:r>
              <a:rPr lang="cs-CZ" sz="2600" i="1" dirty="0" err="1"/>
              <a:t>qua</a:t>
            </a:r>
            <a:r>
              <a:rPr lang="cs-CZ" sz="2600" i="1" dirty="0"/>
              <a:t> nos </a:t>
            </a:r>
            <a:r>
              <a:rPr lang="cs-CZ" sz="2600" i="1" dirty="0" err="1"/>
              <a:t>iustos</a:t>
            </a:r>
            <a:r>
              <a:rPr lang="cs-CZ" sz="2600" i="1" dirty="0"/>
              <a:t> facit, non </a:t>
            </a:r>
            <a:r>
              <a:rPr lang="cs-CZ" sz="2600" i="1" dirty="0" err="1"/>
              <a:t>qua</a:t>
            </a:r>
            <a:r>
              <a:rPr lang="cs-CZ" sz="2600" i="1" dirty="0"/>
              <a:t> </a:t>
            </a:r>
            <a:r>
              <a:rPr lang="cs-CZ" sz="2600" i="1" dirty="0" err="1"/>
              <a:t>ipse</a:t>
            </a:r>
            <a:r>
              <a:rPr lang="cs-CZ" sz="2600" i="1" dirty="0"/>
              <a:t> </a:t>
            </a:r>
            <a:r>
              <a:rPr lang="cs-CZ" sz="2600" i="1" dirty="0" err="1"/>
              <a:t>iustus</a:t>
            </a:r>
            <a:r>
              <a:rPr lang="cs-CZ" sz="2600" i="1" dirty="0"/>
              <a:t> </a:t>
            </a:r>
            <a:r>
              <a:rPr lang="cs-CZ" sz="2600" i="1" dirty="0" err="1"/>
              <a:t>est</a:t>
            </a:r>
            <a:r>
              <a:rPr lang="cs-CZ" sz="2600" i="1" dirty="0"/>
              <a:t>.</a:t>
            </a:r>
            <a:br>
              <a:rPr lang="cs-CZ" sz="2600" dirty="0"/>
            </a:br>
            <a:r>
              <a:rPr lang="cs-CZ" sz="2600" dirty="0"/>
              <a:t>(Boží spravedlnost je ta, kterou nás činí spravedlivými, ne ta, kterou je sám spravedlivý.)</a:t>
            </a:r>
          </a:p>
          <a:p>
            <a:pPr algn="just"/>
            <a:endParaRPr lang="cs-CZ" dirty="0"/>
          </a:p>
          <a:p>
            <a:endParaRPr lang="cs-CZ" dirty="0"/>
          </a:p>
        </p:txBody>
      </p:sp>
      <p:sp>
        <p:nvSpPr>
          <p:cNvPr id="9" name="Zástupný symbol obrázku 8">
            <a:extLst>
              <a:ext uri="{FF2B5EF4-FFF2-40B4-BE49-F238E27FC236}">
                <a16:creationId xmlns:a16="http://schemas.microsoft.com/office/drawing/2014/main" id="{B95F2CBC-CE39-0F5D-A001-98E17DA45254}"/>
              </a:ext>
            </a:extLst>
          </p:cNvPr>
          <p:cNvSpPr>
            <a:spLocks noGrp="1"/>
          </p:cNvSpPr>
          <p:nvPr>
            <p:ph type="pic" idx="1"/>
          </p:nvPr>
        </p:nvSpPr>
        <p:spPr>
          <a:xfrm rot="5400000">
            <a:off x="8053213" y="1512458"/>
            <a:ext cx="2557543" cy="4475948"/>
          </a:xfrm>
        </p:spPr>
      </p:sp>
      <p:pic>
        <p:nvPicPr>
          <p:cNvPr id="3080" name="Picture 8" descr="Žalm 31:2 - Biblický verš - DailyVerses.net">
            <a:extLst>
              <a:ext uri="{FF2B5EF4-FFF2-40B4-BE49-F238E27FC236}">
                <a16:creationId xmlns:a16="http://schemas.microsoft.com/office/drawing/2014/main" id="{C99F2063-31AF-FE90-B479-9CC0911AD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3208" y="2537927"/>
            <a:ext cx="4352357" cy="2277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75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Prednášky k žalmom</a:t>
            </a:r>
            <a:br>
              <a:rPr lang="sk-SK" dirty="0"/>
            </a:br>
            <a:r>
              <a:rPr lang="sk-SK" dirty="0"/>
              <a:t>nový koncept Božej spravodlivosti</a:t>
            </a:r>
            <a:endParaRPr lang="cs-CZ" dirty="0"/>
          </a:p>
        </p:txBody>
      </p:sp>
      <p:sp>
        <p:nvSpPr>
          <p:cNvPr id="3" name="Zástupný objekt pre obsah 2"/>
          <p:cNvSpPr>
            <a:spLocks noGrp="1"/>
          </p:cNvSpPr>
          <p:nvPr>
            <p:ph idx="1"/>
          </p:nvPr>
        </p:nvSpPr>
        <p:spPr/>
        <p:txBody>
          <a:bodyPr/>
          <a:lstStyle/>
          <a:p>
            <a:pPr marL="0" indent="0">
              <a:buNone/>
            </a:pPr>
            <a:r>
              <a:rPr lang="sk-SK" dirty="0"/>
              <a:t>Spravodlivosť a pokoj sú darom od Boha v Kristu.</a:t>
            </a:r>
          </a:p>
          <a:p>
            <a:pPr marL="0" indent="0">
              <a:buNone/>
            </a:pPr>
            <a:r>
              <a:rPr lang="sk-SK" dirty="0"/>
              <a:t>Spravodlivosť je darom Kristových zásluh hriešnikovi.</a:t>
            </a:r>
            <a:endParaRPr lang="cs-CZ" dirty="0"/>
          </a:p>
        </p:txBody>
      </p:sp>
      <p:sp>
        <p:nvSpPr>
          <p:cNvPr id="4" name="Zástupný objekt pre text 3"/>
          <p:cNvSpPr>
            <a:spLocks noGrp="1"/>
          </p:cNvSpPr>
          <p:nvPr>
            <p:ph type="body" sz="half" idx="2"/>
          </p:nvPr>
        </p:nvSpPr>
        <p:spPr/>
        <p:txBody>
          <a:bodyPr>
            <a:normAutofit lnSpcReduction="10000"/>
          </a:bodyPr>
          <a:lstStyle/>
          <a:p>
            <a:r>
              <a:rPr lang="sk-SK" dirty="0"/>
              <a:t>Zárodky reformačného učenia o ospravedlnení z viery sa rodia práve tu pri štúdiu 71. a 84. žalmu</a:t>
            </a:r>
          </a:p>
          <a:p>
            <a:endParaRPr lang="sk-SK" dirty="0"/>
          </a:p>
          <a:p>
            <a:r>
              <a:rPr lang="sk-SK" dirty="0"/>
              <a:t>Luther ale v ničom nevybočuje z </a:t>
            </a:r>
            <a:r>
              <a:rPr lang="sk-SK" dirty="0" err="1"/>
              <a:t>augustiniánskej</a:t>
            </a:r>
            <a:r>
              <a:rPr lang="sk-SK" dirty="0"/>
              <a:t> katolíckej náuky o milosti a neuvedomuje si, že by </a:t>
            </a:r>
            <a:r>
              <a:rPr lang="sk-SK" dirty="0" err="1"/>
              <a:t>vyvstal</a:t>
            </a:r>
            <a:r>
              <a:rPr lang="sk-SK" dirty="0"/>
              <a:t> nejaký rozpor s jeho pochopením a s učením cirkvi. Je plne katolícky.</a:t>
            </a:r>
            <a:endParaRPr lang="cs-CZ" dirty="0"/>
          </a:p>
        </p:txBody>
      </p:sp>
    </p:spTree>
    <p:extLst>
      <p:ext uri="{BB962C8B-B14F-4D97-AF65-F5344CB8AC3E}">
        <p14:creationId xmlns:p14="http://schemas.microsoft.com/office/powerpoint/2010/main" val="3088143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43"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5" name="Picture 14"/>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7" name="Picture 16"/>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 name="Picture 17"/>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44" name="Straight Connector 1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45"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23"/>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5" name="Picture 24"/>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7" name="Picture 26"/>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8" name="Picture 27"/>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47" name="Straight Connector 2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pic>
        <p:nvPicPr>
          <p:cNvPr id="8" name="Zástupný objekt pre obsah 7"/>
          <p:cNvPicPr>
            <a:picLocks noGrp="1" noChangeAspect="1"/>
          </p:cNvPicPr>
          <p:nvPr>
            <p:ph idx="1"/>
          </p:nvPr>
        </p:nvPicPr>
        <p:blipFill rotWithShape="1">
          <a:blip r:embed="rId5"/>
          <a:srcRect l="26471" r="22955" b="-1"/>
          <a:stretch/>
        </p:blipFill>
        <p:spPr>
          <a:xfrm>
            <a:off x="5418668" y="982131"/>
            <a:ext cx="5469466" cy="4893735"/>
          </a:xfrm>
          <a:prstGeom prst="rect">
            <a:avLst/>
          </a:prstGeom>
          <a:ln w="57150" cmpd="thickThin">
            <a:solidFill>
              <a:schemeClr val="tx1">
                <a:lumMod val="50000"/>
                <a:lumOff val="50000"/>
              </a:schemeClr>
            </a:solidFill>
            <a:miter lim="800000"/>
          </a:ln>
        </p:spPr>
      </p:pic>
      <p:sp>
        <p:nvSpPr>
          <p:cNvPr id="4" name="Nadpis 3"/>
          <p:cNvSpPr>
            <a:spLocks noGrp="1"/>
          </p:cNvSpPr>
          <p:nvPr>
            <p:ph type="title"/>
          </p:nvPr>
        </p:nvSpPr>
        <p:spPr>
          <a:xfrm>
            <a:off x="1295402" y="982132"/>
            <a:ext cx="3660056" cy="1325373"/>
          </a:xfrm>
        </p:spPr>
        <p:txBody>
          <a:bodyPr vert="horz" lIns="91440" tIns="45720" rIns="91440" bIns="45720" rtlCol="0" anchor="b">
            <a:normAutofit/>
          </a:bodyPr>
          <a:lstStyle/>
          <a:p>
            <a:r>
              <a:rPr lang="en-US"/>
              <a:t>Život v kláštore</a:t>
            </a:r>
          </a:p>
        </p:txBody>
      </p:sp>
      <p:sp>
        <p:nvSpPr>
          <p:cNvPr id="6" name="Zástupný objekt pre text 5"/>
          <p:cNvSpPr>
            <a:spLocks noGrp="1"/>
          </p:cNvSpPr>
          <p:nvPr>
            <p:ph type="body" sz="half" idx="2"/>
          </p:nvPr>
        </p:nvSpPr>
        <p:spPr>
          <a:xfrm>
            <a:off x="1295401" y="2493774"/>
            <a:ext cx="3660057" cy="3382094"/>
          </a:xfrm>
        </p:spPr>
        <p:txBody>
          <a:bodyPr vert="horz" lIns="91440" tIns="45720" rIns="91440" bIns="45720" rtlCol="0" anchor="t">
            <a:normAutofit/>
          </a:bodyPr>
          <a:lstStyle/>
          <a:p>
            <a:r>
              <a:rPr lang="en-US" sz="2000" dirty="0"/>
              <a:t>Luther </a:t>
            </a:r>
            <a:r>
              <a:rPr lang="en-US" sz="2000" dirty="0" err="1"/>
              <a:t>veril</a:t>
            </a:r>
            <a:r>
              <a:rPr lang="en-US" sz="2000" dirty="0"/>
              <a:t>, </a:t>
            </a:r>
            <a:r>
              <a:rPr lang="en-US" sz="2000" dirty="0" err="1"/>
              <a:t>že</a:t>
            </a:r>
            <a:r>
              <a:rPr lang="en-US" sz="2000" dirty="0"/>
              <a:t> </a:t>
            </a:r>
            <a:r>
              <a:rPr lang="en-US" sz="2000" dirty="0" err="1"/>
              <a:t>nastúpil</a:t>
            </a:r>
            <a:r>
              <a:rPr lang="en-US" sz="2000" dirty="0"/>
              <a:t> </a:t>
            </a:r>
            <a:r>
              <a:rPr lang="en-US" sz="2000" dirty="0" err="1"/>
              <a:t>cestu</a:t>
            </a:r>
            <a:r>
              <a:rPr lang="en-US" sz="2000" dirty="0"/>
              <a:t> </a:t>
            </a:r>
            <a:r>
              <a:rPr lang="en-US" sz="2000" dirty="0" err="1"/>
              <a:t>svätcov</a:t>
            </a:r>
            <a:r>
              <a:rPr lang="en-US" sz="2000" dirty="0"/>
              <a:t>. </a:t>
            </a:r>
          </a:p>
          <a:p>
            <a:pPr algn="just">
              <a:buFont typeface="Arial"/>
              <a:buChar char="•"/>
            </a:pPr>
            <a:r>
              <a:rPr lang="en-US" dirty="0"/>
              <a:t>7x </a:t>
            </a:r>
            <a:r>
              <a:rPr lang="en-US" dirty="0" err="1"/>
              <a:t>denne</a:t>
            </a:r>
            <a:r>
              <a:rPr lang="en-US" dirty="0"/>
              <a:t> </a:t>
            </a:r>
            <a:r>
              <a:rPr lang="en-US" dirty="0" err="1"/>
              <a:t>modlitby</a:t>
            </a:r>
            <a:r>
              <a:rPr lang="en-US" dirty="0"/>
              <a:t>, </a:t>
            </a:r>
            <a:r>
              <a:rPr lang="en-US" dirty="0" err="1"/>
              <a:t>tvrdá</a:t>
            </a:r>
            <a:r>
              <a:rPr lang="en-US" dirty="0"/>
              <a:t> </a:t>
            </a:r>
            <a:r>
              <a:rPr lang="en-US" dirty="0" err="1"/>
              <a:t>regula</a:t>
            </a:r>
            <a:r>
              <a:rPr lang="en-US" dirty="0"/>
              <a:t>, </a:t>
            </a:r>
            <a:r>
              <a:rPr lang="en-US" dirty="0" err="1"/>
              <a:t>úplná</a:t>
            </a:r>
            <a:r>
              <a:rPr lang="en-US" dirty="0"/>
              <a:t> </a:t>
            </a:r>
            <a:r>
              <a:rPr lang="en-US" dirty="0" err="1"/>
              <a:t>chudoba</a:t>
            </a:r>
            <a:r>
              <a:rPr lang="en-US" dirty="0"/>
              <a:t> – </a:t>
            </a:r>
            <a:r>
              <a:rPr lang="en-US" dirty="0" err="1"/>
              <a:t>žobravý</a:t>
            </a:r>
            <a:r>
              <a:rPr lang="en-US" dirty="0"/>
              <a:t> </a:t>
            </a:r>
            <a:r>
              <a:rPr lang="en-US" dirty="0" err="1"/>
              <a:t>rád</a:t>
            </a:r>
            <a:r>
              <a:rPr lang="en-US" dirty="0"/>
              <a:t>; </a:t>
            </a:r>
            <a:r>
              <a:rPr lang="en-US" dirty="0" err="1"/>
              <a:t>vstávali</a:t>
            </a:r>
            <a:r>
              <a:rPr lang="en-US" dirty="0"/>
              <a:t> o </a:t>
            </a:r>
            <a:r>
              <a:rPr lang="en-US" dirty="0" err="1"/>
              <a:t>druhej</a:t>
            </a:r>
            <a:r>
              <a:rPr lang="en-US" dirty="0"/>
              <a:t> </a:t>
            </a:r>
            <a:r>
              <a:rPr lang="en-US" dirty="0" err="1"/>
              <a:t>ráno</a:t>
            </a:r>
            <a:r>
              <a:rPr lang="en-US" dirty="0"/>
              <a:t> k </a:t>
            </a:r>
            <a:r>
              <a:rPr lang="en-US" dirty="0" err="1"/>
              <a:t>modlitbám</a:t>
            </a:r>
            <a:r>
              <a:rPr lang="en-US" dirty="0"/>
              <a:t> </a:t>
            </a:r>
            <a:r>
              <a:rPr lang="en-US" dirty="0" err="1"/>
              <a:t>budený</a:t>
            </a:r>
            <a:r>
              <a:rPr lang="en-US" dirty="0"/>
              <a:t> </a:t>
            </a:r>
            <a:r>
              <a:rPr lang="en-US" dirty="0" err="1"/>
              <a:t>zvonom</a:t>
            </a:r>
            <a:r>
              <a:rPr lang="en-US" dirty="0"/>
              <a:t>; </a:t>
            </a:r>
            <a:r>
              <a:rPr lang="en-US" dirty="0" err="1"/>
              <a:t>pri</a:t>
            </a:r>
            <a:r>
              <a:rPr lang="en-US" dirty="0"/>
              <a:t> </a:t>
            </a:r>
            <a:r>
              <a:rPr lang="en-US" dirty="0" err="1"/>
              <a:t>druhom</a:t>
            </a:r>
            <a:r>
              <a:rPr lang="en-US" dirty="0"/>
              <a:t> </a:t>
            </a:r>
            <a:r>
              <a:rPr lang="en-US" dirty="0" err="1"/>
              <a:t>zvonení</a:t>
            </a:r>
            <a:r>
              <a:rPr lang="en-US" dirty="0"/>
              <a:t> </a:t>
            </a:r>
            <a:r>
              <a:rPr lang="en-US" dirty="0" err="1"/>
              <a:t>musel</a:t>
            </a:r>
            <a:r>
              <a:rPr lang="en-US" dirty="0"/>
              <a:t> </a:t>
            </a:r>
            <a:r>
              <a:rPr lang="en-US" dirty="0" err="1"/>
              <a:t>utekať</a:t>
            </a:r>
            <a:r>
              <a:rPr lang="en-US" dirty="0"/>
              <a:t> do </a:t>
            </a:r>
            <a:r>
              <a:rPr lang="en-US" dirty="0" err="1"/>
              <a:t>chrámu</a:t>
            </a:r>
            <a:r>
              <a:rPr lang="en-US" dirty="0"/>
              <a:t>, </a:t>
            </a:r>
            <a:r>
              <a:rPr lang="en-US" dirty="0" err="1"/>
              <a:t>pokropiť</a:t>
            </a:r>
            <a:r>
              <a:rPr lang="en-US" dirty="0"/>
              <a:t> </a:t>
            </a:r>
            <a:r>
              <a:rPr lang="en-US" dirty="0" err="1"/>
              <a:t>sa</a:t>
            </a:r>
            <a:r>
              <a:rPr lang="en-US" dirty="0"/>
              <a:t> </a:t>
            </a:r>
            <a:r>
              <a:rPr lang="en-US" dirty="0" err="1"/>
              <a:t>svätenou</a:t>
            </a:r>
            <a:r>
              <a:rPr lang="en-US" dirty="0"/>
              <a:t> </a:t>
            </a:r>
            <a:r>
              <a:rPr lang="en-US" dirty="0" err="1"/>
              <a:t>vodou</a:t>
            </a:r>
            <a:r>
              <a:rPr lang="en-US" dirty="0"/>
              <a:t>, </a:t>
            </a:r>
            <a:r>
              <a:rPr lang="en-US" dirty="0" err="1"/>
              <a:t>kľaknúť</a:t>
            </a:r>
            <a:r>
              <a:rPr lang="en-US" dirty="0"/>
              <a:t> </a:t>
            </a:r>
            <a:r>
              <a:rPr lang="en-US" dirty="0" err="1"/>
              <a:t>pred</a:t>
            </a:r>
            <a:r>
              <a:rPr lang="en-US" dirty="0"/>
              <a:t> </a:t>
            </a:r>
            <a:r>
              <a:rPr lang="en-US" dirty="0" err="1"/>
              <a:t>oltár</a:t>
            </a:r>
            <a:r>
              <a:rPr lang="en-US" dirty="0"/>
              <a:t> a </a:t>
            </a:r>
            <a:r>
              <a:rPr lang="en-US" dirty="0" err="1"/>
              <a:t>odriekať</a:t>
            </a:r>
            <a:r>
              <a:rPr lang="en-US" dirty="0"/>
              <a:t> </a:t>
            </a:r>
            <a:r>
              <a:rPr lang="en-US" dirty="0" err="1"/>
              <a:t>úvodnú</a:t>
            </a:r>
            <a:r>
              <a:rPr lang="en-US" dirty="0"/>
              <a:t> </a:t>
            </a:r>
            <a:r>
              <a:rPr lang="en-US" dirty="0" err="1"/>
              <a:t>rannú</a:t>
            </a:r>
            <a:r>
              <a:rPr lang="en-US" dirty="0"/>
              <a:t> </a:t>
            </a:r>
            <a:r>
              <a:rPr lang="en-US" dirty="0" err="1"/>
              <a:t>modlitbu</a:t>
            </a:r>
            <a:r>
              <a:rPr lang="en-US" dirty="0"/>
              <a:t>. </a:t>
            </a:r>
            <a:r>
              <a:rPr lang="en-US" dirty="0" err="1"/>
              <a:t>Potom</a:t>
            </a:r>
            <a:r>
              <a:rPr lang="en-US" dirty="0"/>
              <a:t> </a:t>
            </a:r>
            <a:r>
              <a:rPr lang="en-US" dirty="0" err="1"/>
              <a:t>nasledoval</a:t>
            </a:r>
            <a:r>
              <a:rPr lang="en-US" dirty="0"/>
              <a:t> </a:t>
            </a:r>
            <a:r>
              <a:rPr lang="en-US" dirty="0" err="1"/>
              <a:t>spoločný</a:t>
            </a:r>
            <a:r>
              <a:rPr lang="en-US" dirty="0"/>
              <a:t> </a:t>
            </a:r>
            <a:r>
              <a:rPr lang="en-US" dirty="0" err="1"/>
              <a:t>spev</a:t>
            </a:r>
            <a:r>
              <a:rPr lang="en-US" dirty="0"/>
              <a:t> </a:t>
            </a:r>
            <a:r>
              <a:rPr lang="en-US" dirty="0" err="1"/>
              <a:t>mníchov</a:t>
            </a:r>
            <a:r>
              <a:rPr lang="en-US" dirty="0"/>
              <a:t> v </a:t>
            </a:r>
            <a:r>
              <a:rPr lang="en-US" dirty="0" err="1"/>
              <a:t>chráme</a:t>
            </a:r>
            <a:r>
              <a:rPr lang="en-US" dirty="0"/>
              <a:t> (Salve </a:t>
            </a:r>
            <a:r>
              <a:rPr lang="en-US" dirty="0" err="1"/>
              <a:t>regina</a:t>
            </a:r>
            <a:r>
              <a:rPr lang="en-US" dirty="0"/>
              <a:t>, Ave Maria a </a:t>
            </a:r>
            <a:r>
              <a:rPr lang="en-US" dirty="0" err="1"/>
              <a:t>spoločný</a:t>
            </a:r>
            <a:r>
              <a:rPr lang="en-US" dirty="0"/>
              <a:t> Pater </a:t>
            </a:r>
            <a:r>
              <a:rPr lang="en-US" dirty="0" err="1"/>
              <a:t>Noster</a:t>
            </a:r>
            <a:r>
              <a:rPr lang="en-US" dirty="0"/>
              <a:t>). </a:t>
            </a:r>
            <a:r>
              <a:rPr lang="en-US" dirty="0" err="1"/>
              <a:t>Taký</a:t>
            </a:r>
            <a:r>
              <a:rPr lang="en-US" dirty="0"/>
              <a:t> </a:t>
            </a:r>
            <a:r>
              <a:rPr lang="en-US" dirty="0" err="1"/>
              <a:t>bol</a:t>
            </a:r>
            <a:r>
              <a:rPr lang="en-US" dirty="0"/>
              <a:t> </a:t>
            </a:r>
            <a:r>
              <a:rPr lang="en-US" dirty="0" err="1"/>
              <a:t>život</a:t>
            </a:r>
            <a:r>
              <a:rPr lang="en-US" dirty="0"/>
              <a:t> </a:t>
            </a:r>
            <a:r>
              <a:rPr lang="en-US" dirty="0" err="1"/>
              <a:t>novica</a:t>
            </a:r>
            <a:r>
              <a:rPr lang="en-US" dirty="0"/>
              <a:t> a </a:t>
            </a:r>
            <a:r>
              <a:rPr lang="en-US" dirty="0" err="1"/>
              <a:t>mnícha</a:t>
            </a:r>
            <a:r>
              <a:rPr lang="en-US" dirty="0"/>
              <a:t>.</a:t>
            </a:r>
          </a:p>
        </p:txBody>
      </p:sp>
    </p:spTree>
    <p:extLst>
      <p:ext uri="{BB962C8B-B14F-4D97-AF65-F5344CB8AC3E}">
        <p14:creationId xmlns:p14="http://schemas.microsoft.com/office/powerpoint/2010/main" val="35226480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36" name="Group 35"/>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7" name="Picture 36"/>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8" name="Rectangle 37"/>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9" name="Picture 38"/>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0" name="Picture 39"/>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42" name="Straight Connector 41"/>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44" name="Rectangle 4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7" name="Picture 46"/>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8" name="Rectangle 47"/>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9" name="Picture 48"/>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0" name="Picture 49"/>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52" name="Straight Connector 51"/>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54" name="Rectangle 5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l="23388" r="9997" b="-1"/>
          <a:stretch/>
        </p:blipFill>
        <p:spPr>
          <a:xfrm>
            <a:off x="1412683" y="1410208"/>
            <a:ext cx="3876801" cy="3858780"/>
          </a:xfrm>
          <a:prstGeom prst="rect">
            <a:avLst/>
          </a:prstGeom>
        </p:spPr>
      </p:pic>
      <p:sp>
        <p:nvSpPr>
          <p:cNvPr id="2" name="Nadpis 1"/>
          <p:cNvSpPr>
            <a:spLocks noGrp="1"/>
          </p:cNvSpPr>
          <p:nvPr>
            <p:ph type="title"/>
          </p:nvPr>
        </p:nvSpPr>
        <p:spPr>
          <a:xfrm>
            <a:off x="6094412" y="982132"/>
            <a:ext cx="4802185" cy="1303867"/>
          </a:xfrm>
        </p:spPr>
        <p:txBody>
          <a:bodyPr vert="horz" lIns="91440" tIns="45720" rIns="91440" bIns="45720" rtlCol="0" anchor="ctr">
            <a:normAutofit/>
          </a:bodyPr>
          <a:lstStyle/>
          <a:p>
            <a:pPr>
              <a:lnSpc>
                <a:spcPct val="80000"/>
              </a:lnSpc>
            </a:pPr>
            <a:r>
              <a:rPr lang="en-US" sz="3100" dirty="0" err="1"/>
              <a:t>Význam</a:t>
            </a:r>
            <a:r>
              <a:rPr lang="en-US" sz="3100" dirty="0"/>
              <a:t> </a:t>
            </a:r>
            <a:r>
              <a:rPr lang="en-US" sz="3100" dirty="0" err="1"/>
              <a:t>žalmu</a:t>
            </a:r>
            <a:r>
              <a:rPr lang="en-US" sz="3100" dirty="0"/>
              <a:t> 22 pre Luthera</a:t>
            </a:r>
            <a:br>
              <a:rPr lang="en-US" sz="3100" dirty="0"/>
            </a:br>
            <a:r>
              <a:rPr lang="cs-CZ" sz="3100" dirty="0"/>
              <a:t>základy teologie kříže</a:t>
            </a:r>
            <a:endParaRPr lang="en-US" sz="3100" dirty="0"/>
          </a:p>
        </p:txBody>
      </p:sp>
      <p:sp>
        <p:nvSpPr>
          <p:cNvPr id="4" name="Zástupný objekt pre text 3"/>
          <p:cNvSpPr>
            <a:spLocks noGrp="1"/>
          </p:cNvSpPr>
          <p:nvPr>
            <p:ph type="body" sz="half" idx="2"/>
          </p:nvPr>
        </p:nvSpPr>
        <p:spPr>
          <a:xfrm>
            <a:off x="6094412" y="2556932"/>
            <a:ext cx="4802184" cy="3318936"/>
          </a:xfrm>
        </p:spPr>
        <p:txBody>
          <a:bodyPr vert="horz" lIns="91440" tIns="45720" rIns="91440" bIns="45720" rtlCol="0" anchor="t">
            <a:normAutofit fontScale="92500" lnSpcReduction="20000"/>
          </a:bodyPr>
          <a:lstStyle/>
          <a:p>
            <a:pPr algn="l">
              <a:buFont typeface="Arial"/>
              <a:buChar char="•"/>
            </a:pPr>
            <a:r>
              <a:rPr lang="en-US" dirty="0" err="1"/>
              <a:t>Bože</a:t>
            </a:r>
            <a:r>
              <a:rPr lang="en-US" dirty="0"/>
              <a:t> </a:t>
            </a:r>
            <a:r>
              <a:rPr lang="en-US" dirty="0" err="1"/>
              <a:t>môj</a:t>
            </a:r>
            <a:r>
              <a:rPr lang="en-US" dirty="0"/>
              <a:t> </a:t>
            </a:r>
            <a:r>
              <a:rPr lang="en-US" dirty="0" err="1"/>
              <a:t>prečo</a:t>
            </a:r>
            <a:r>
              <a:rPr lang="en-US" dirty="0"/>
              <a:t> </a:t>
            </a:r>
            <a:r>
              <a:rPr lang="en-US" dirty="0" err="1"/>
              <a:t>si</a:t>
            </a:r>
            <a:r>
              <a:rPr lang="en-US" dirty="0"/>
              <a:t> ma </a:t>
            </a:r>
            <a:r>
              <a:rPr lang="en-US" dirty="0" err="1"/>
              <a:t>opustil</a:t>
            </a:r>
            <a:r>
              <a:rPr lang="en-US" dirty="0"/>
              <a:t>? </a:t>
            </a:r>
          </a:p>
          <a:p>
            <a:pPr algn="l">
              <a:buFont typeface="Arial"/>
              <a:buChar char="•"/>
            </a:pPr>
            <a:r>
              <a:rPr lang="en-US" dirty="0" err="1"/>
              <a:t>Aj</a:t>
            </a:r>
            <a:r>
              <a:rPr lang="en-US" dirty="0"/>
              <a:t> </a:t>
            </a:r>
            <a:r>
              <a:rPr lang="en-US" dirty="0" err="1"/>
              <a:t>Kristus</a:t>
            </a:r>
            <a:r>
              <a:rPr lang="en-US" dirty="0"/>
              <a:t> mal </a:t>
            </a:r>
            <a:r>
              <a:rPr lang="en-US" dirty="0" err="1"/>
              <a:t>Anfechtungen</a:t>
            </a:r>
            <a:r>
              <a:rPr lang="en-US" dirty="0"/>
              <a:t> a </a:t>
            </a:r>
            <a:r>
              <a:rPr lang="en-US" dirty="0" err="1"/>
              <a:t>cítil</a:t>
            </a:r>
            <a:r>
              <a:rPr lang="en-US" dirty="0"/>
              <a:t> </a:t>
            </a:r>
            <a:r>
              <a:rPr lang="en-US" dirty="0" err="1"/>
              <a:t>opustenosť</a:t>
            </a:r>
            <a:r>
              <a:rPr lang="en-US" dirty="0"/>
              <a:t>.</a:t>
            </a:r>
          </a:p>
          <a:p>
            <a:pPr algn="l">
              <a:buFont typeface="Arial"/>
              <a:buChar char="•"/>
            </a:pPr>
            <a:r>
              <a:rPr lang="en-US" dirty="0" err="1"/>
              <a:t>Prečo</a:t>
            </a:r>
            <a:r>
              <a:rPr lang="en-US" dirty="0"/>
              <a:t>? </a:t>
            </a:r>
            <a:r>
              <a:rPr lang="en-US" dirty="0" err="1"/>
              <a:t>Veď</a:t>
            </a:r>
            <a:r>
              <a:rPr lang="en-US" dirty="0"/>
              <a:t> </a:t>
            </a:r>
            <a:r>
              <a:rPr lang="en-US" dirty="0" err="1"/>
              <a:t>bol</a:t>
            </a:r>
            <a:r>
              <a:rPr lang="en-US" dirty="0"/>
              <a:t> </a:t>
            </a:r>
            <a:r>
              <a:rPr lang="en-US" dirty="0" err="1"/>
              <a:t>dokonalý</a:t>
            </a:r>
            <a:endParaRPr lang="en-US" dirty="0"/>
          </a:p>
          <a:p>
            <a:pPr algn="l">
              <a:buFont typeface="Arial"/>
              <a:buChar char="•"/>
            </a:pPr>
            <a:r>
              <a:rPr lang="en-US" dirty="0" err="1"/>
              <a:t>Obraz</a:t>
            </a:r>
            <a:r>
              <a:rPr lang="en-US" dirty="0"/>
              <a:t> Krista </a:t>
            </a:r>
            <a:r>
              <a:rPr lang="en-US" dirty="0" err="1"/>
              <a:t>ako</a:t>
            </a:r>
            <a:r>
              <a:rPr lang="en-US" dirty="0"/>
              <a:t> </a:t>
            </a:r>
            <a:r>
              <a:rPr lang="en-US" dirty="0" err="1"/>
              <a:t>jedného</a:t>
            </a:r>
            <a:r>
              <a:rPr lang="en-US" dirty="0"/>
              <a:t> z </a:t>
            </a:r>
            <a:r>
              <a:rPr lang="en-US" dirty="0" err="1"/>
              <a:t>nás</a:t>
            </a:r>
            <a:r>
              <a:rPr lang="en-US" dirty="0"/>
              <a:t> </a:t>
            </a:r>
            <a:r>
              <a:rPr lang="en-US" dirty="0" err="1"/>
              <a:t>na</a:t>
            </a:r>
            <a:r>
              <a:rPr lang="en-US" dirty="0"/>
              <a:t> </a:t>
            </a:r>
            <a:r>
              <a:rPr lang="en-US" dirty="0" err="1"/>
              <a:t>našom</a:t>
            </a:r>
            <a:r>
              <a:rPr lang="en-US" dirty="0"/>
              <a:t> </a:t>
            </a:r>
            <a:r>
              <a:rPr lang="en-US" dirty="0" err="1"/>
              <a:t>mieste</a:t>
            </a:r>
            <a:r>
              <a:rPr lang="en-US" dirty="0"/>
              <a:t>, </a:t>
            </a:r>
            <a:r>
              <a:rPr lang="en-US" dirty="0" err="1"/>
              <a:t>za</a:t>
            </a:r>
            <a:r>
              <a:rPr lang="en-US" dirty="0"/>
              <a:t> </a:t>
            </a:r>
            <a:r>
              <a:rPr lang="en-US" dirty="0" err="1"/>
              <a:t>naše</a:t>
            </a:r>
            <a:r>
              <a:rPr lang="en-US" dirty="0"/>
              <a:t> </a:t>
            </a:r>
            <a:r>
              <a:rPr lang="en-US" dirty="0" err="1"/>
              <a:t>hriechy</a:t>
            </a:r>
            <a:r>
              <a:rPr lang="en-US" dirty="0"/>
              <a:t>, </a:t>
            </a:r>
            <a:r>
              <a:rPr lang="en-US" dirty="0" err="1"/>
              <a:t>solidárneho</a:t>
            </a:r>
            <a:r>
              <a:rPr lang="en-US" dirty="0"/>
              <a:t> </a:t>
            </a:r>
            <a:r>
              <a:rPr lang="en-US" dirty="0" err="1"/>
              <a:t>opustenca</a:t>
            </a:r>
            <a:r>
              <a:rPr lang="en-US" dirty="0"/>
              <a:t> </a:t>
            </a:r>
            <a:r>
              <a:rPr lang="en-US" dirty="0" err="1"/>
              <a:t>ktorý</a:t>
            </a:r>
            <a:r>
              <a:rPr lang="en-US" dirty="0"/>
              <a:t> </a:t>
            </a:r>
            <a:r>
              <a:rPr lang="en-US" dirty="0" err="1"/>
              <a:t>cíti</a:t>
            </a:r>
            <a:r>
              <a:rPr lang="en-US" dirty="0"/>
              <a:t> a </a:t>
            </a:r>
            <a:r>
              <a:rPr lang="en-US" dirty="0" err="1"/>
              <a:t>váha</a:t>
            </a:r>
            <a:endParaRPr lang="en-US" dirty="0"/>
          </a:p>
          <a:p>
            <a:pPr algn="l">
              <a:buFont typeface="Arial"/>
              <a:buChar char="•"/>
            </a:pPr>
            <a:r>
              <a:rPr lang="en-US" dirty="0" err="1"/>
              <a:t>Nie</a:t>
            </a:r>
            <a:r>
              <a:rPr lang="en-US" dirty="0"/>
              <a:t> </a:t>
            </a:r>
            <a:r>
              <a:rPr lang="en-US" dirty="0" err="1"/>
              <a:t>je</a:t>
            </a:r>
            <a:r>
              <a:rPr lang="en-US" dirty="0"/>
              <a:t> </a:t>
            </a:r>
            <a:r>
              <a:rPr lang="en-US" dirty="0" err="1"/>
              <a:t>už</a:t>
            </a:r>
            <a:r>
              <a:rPr lang="en-US" dirty="0"/>
              <a:t> </a:t>
            </a:r>
            <a:r>
              <a:rPr lang="en-US" dirty="0" err="1"/>
              <a:t>viacej</a:t>
            </a:r>
            <a:r>
              <a:rPr lang="en-US" dirty="0"/>
              <a:t> </a:t>
            </a:r>
            <a:r>
              <a:rPr lang="en-US" dirty="0" err="1"/>
              <a:t>sudcom</a:t>
            </a:r>
            <a:r>
              <a:rPr lang="en-US" dirty="0"/>
              <a:t>? – </a:t>
            </a:r>
            <a:r>
              <a:rPr lang="en-US" dirty="0" err="1"/>
              <a:t>je</a:t>
            </a:r>
            <a:r>
              <a:rPr lang="en-US" dirty="0"/>
              <a:t> ale </a:t>
            </a:r>
            <a:r>
              <a:rPr lang="en-US" dirty="0" err="1"/>
              <a:t>keď</a:t>
            </a:r>
            <a:r>
              <a:rPr lang="en-US" dirty="0"/>
              <a:t> </a:t>
            </a:r>
            <a:r>
              <a:rPr lang="en-US" dirty="0" err="1"/>
              <a:t>súdi</a:t>
            </a:r>
            <a:r>
              <a:rPr lang="en-US" dirty="0"/>
              <a:t> </a:t>
            </a:r>
            <a:r>
              <a:rPr lang="en-US" dirty="0" err="1"/>
              <a:t>hriešnika</a:t>
            </a:r>
            <a:r>
              <a:rPr lang="en-US" dirty="0"/>
              <a:t>, </a:t>
            </a:r>
            <a:r>
              <a:rPr lang="en-US" dirty="0" err="1"/>
              <a:t>trpí</a:t>
            </a:r>
            <a:r>
              <a:rPr lang="en-US" dirty="0"/>
              <a:t> </a:t>
            </a:r>
            <a:r>
              <a:rPr lang="en-US" dirty="0" err="1"/>
              <a:t>spolu</a:t>
            </a:r>
            <a:r>
              <a:rPr lang="en-US" dirty="0"/>
              <a:t> s </a:t>
            </a:r>
            <a:r>
              <a:rPr lang="en-US" dirty="0" err="1"/>
              <a:t>ním</a:t>
            </a:r>
            <a:r>
              <a:rPr lang="en-US" dirty="0"/>
              <a:t>, </a:t>
            </a:r>
            <a:r>
              <a:rPr lang="en-US" dirty="0" err="1"/>
              <a:t>lebo</a:t>
            </a:r>
            <a:r>
              <a:rPr lang="en-US" dirty="0"/>
              <a:t> </a:t>
            </a:r>
            <a:r>
              <a:rPr lang="en-US" dirty="0" err="1"/>
              <a:t>na</a:t>
            </a:r>
            <a:r>
              <a:rPr lang="en-US" dirty="0"/>
              <a:t> </a:t>
            </a:r>
            <a:r>
              <a:rPr lang="en-US" dirty="0" err="1"/>
              <a:t>kríži</a:t>
            </a:r>
            <a:r>
              <a:rPr lang="en-US" dirty="0"/>
              <a:t> </a:t>
            </a:r>
            <a:r>
              <a:rPr lang="en-US" dirty="0" err="1"/>
              <a:t>trpí</a:t>
            </a:r>
            <a:r>
              <a:rPr lang="en-US" dirty="0"/>
              <a:t> </a:t>
            </a:r>
            <a:r>
              <a:rPr lang="en-US" dirty="0" err="1"/>
              <a:t>aj</a:t>
            </a:r>
            <a:r>
              <a:rPr lang="en-US" dirty="0"/>
              <a:t> </a:t>
            </a:r>
            <a:r>
              <a:rPr lang="en-US" dirty="0" err="1"/>
              <a:t>za</a:t>
            </a:r>
            <a:r>
              <a:rPr lang="en-US" dirty="0"/>
              <a:t> </a:t>
            </a:r>
            <a:r>
              <a:rPr lang="en-US" dirty="0" err="1"/>
              <a:t>všetkých</a:t>
            </a:r>
            <a:r>
              <a:rPr lang="en-US" dirty="0"/>
              <a:t> </a:t>
            </a:r>
            <a:r>
              <a:rPr lang="en-US" dirty="0" err="1"/>
              <a:t>tých</a:t>
            </a:r>
            <a:r>
              <a:rPr lang="en-US" dirty="0"/>
              <a:t>, </a:t>
            </a:r>
            <a:r>
              <a:rPr lang="en-US" dirty="0" err="1"/>
              <a:t>ktorých</a:t>
            </a:r>
            <a:r>
              <a:rPr lang="en-US" dirty="0"/>
              <a:t> </a:t>
            </a:r>
            <a:r>
              <a:rPr lang="en-US" dirty="0" err="1"/>
              <a:t>musí</a:t>
            </a:r>
            <a:r>
              <a:rPr lang="en-US" dirty="0"/>
              <a:t> </a:t>
            </a:r>
            <a:r>
              <a:rPr lang="en-US" dirty="0" err="1"/>
              <a:t>zatratiť</a:t>
            </a:r>
            <a:r>
              <a:rPr lang="en-US" dirty="0"/>
              <a:t>. </a:t>
            </a:r>
          </a:p>
          <a:p>
            <a:pPr algn="l">
              <a:buFont typeface="Arial"/>
              <a:buChar char="•"/>
            </a:pPr>
            <a:r>
              <a:rPr lang="en-US" dirty="0"/>
              <a:t>Na </a:t>
            </a:r>
            <a:r>
              <a:rPr lang="en-US" dirty="0" err="1"/>
              <a:t>kríži</a:t>
            </a:r>
            <a:r>
              <a:rPr lang="en-US" dirty="0"/>
              <a:t> </a:t>
            </a:r>
            <a:r>
              <a:rPr lang="en-US" dirty="0" err="1"/>
              <a:t>sa</a:t>
            </a:r>
            <a:r>
              <a:rPr lang="en-US" dirty="0"/>
              <a:t> </a:t>
            </a:r>
            <a:r>
              <a:rPr lang="en-US" dirty="0" err="1"/>
              <a:t>tak</a:t>
            </a:r>
            <a:r>
              <a:rPr lang="en-US" dirty="0"/>
              <a:t> </a:t>
            </a:r>
            <a:r>
              <a:rPr lang="en-US" dirty="0" err="1"/>
              <a:t>spája</a:t>
            </a:r>
            <a:r>
              <a:rPr lang="en-US" dirty="0"/>
              <a:t> </a:t>
            </a:r>
            <a:r>
              <a:rPr lang="en-US" dirty="0" err="1"/>
              <a:t>desná</a:t>
            </a:r>
            <a:r>
              <a:rPr lang="en-US" dirty="0"/>
              <a:t> </a:t>
            </a:r>
            <a:r>
              <a:rPr lang="en-US" dirty="0" err="1"/>
              <a:t>spravodlivosť</a:t>
            </a:r>
            <a:r>
              <a:rPr lang="en-US" dirty="0"/>
              <a:t> </a:t>
            </a:r>
            <a:r>
              <a:rPr lang="en-US" dirty="0" err="1"/>
              <a:t>Božia</a:t>
            </a:r>
            <a:r>
              <a:rPr lang="en-US" dirty="0"/>
              <a:t> a </a:t>
            </a:r>
            <a:r>
              <a:rPr lang="en-US" dirty="0" err="1"/>
              <a:t>láska</a:t>
            </a:r>
            <a:r>
              <a:rPr lang="en-US" dirty="0"/>
              <a:t> </a:t>
            </a:r>
            <a:r>
              <a:rPr lang="en-US" dirty="0" err="1"/>
              <a:t>Božia</a:t>
            </a:r>
            <a:r>
              <a:rPr lang="en-US" dirty="0"/>
              <a:t>.</a:t>
            </a:r>
            <a:endParaRPr lang="cs-CZ" dirty="0"/>
          </a:p>
          <a:p>
            <a:pPr algn="l">
              <a:buFont typeface="Arial"/>
              <a:buChar char="•"/>
            </a:pPr>
            <a:r>
              <a:rPr lang="cs-CZ" dirty="0"/>
              <a:t>Bůh jedná spasitelně </a:t>
            </a:r>
            <a:r>
              <a:rPr lang="cs-CZ" i="1" dirty="0"/>
              <a:t>sub contrario </a:t>
            </a:r>
            <a:r>
              <a:rPr lang="cs-CZ" dirty="0"/>
              <a:t>(pod protikladem). Luther zde píše, že kajícník udělá nejlepší možnou věc, když se </a:t>
            </a:r>
            <a:r>
              <a:rPr lang="cs-CZ" dirty="0" err="1"/>
              <a:t>necháv</a:t>
            </a:r>
            <a:r>
              <a:rPr lang="cs-CZ" dirty="0"/>
              <a:t> lítosti </a:t>
            </a:r>
            <a:r>
              <a:rPr lang="cs-CZ" i="1" dirty="0" err="1"/>
              <a:t>coram</a:t>
            </a:r>
            <a:r>
              <a:rPr lang="cs-CZ" i="1" dirty="0"/>
              <a:t> </a:t>
            </a:r>
            <a:r>
              <a:rPr lang="cs-CZ" i="1" dirty="0" err="1"/>
              <a:t>Deo</a:t>
            </a:r>
            <a:r>
              <a:rPr lang="cs-CZ" i="1" dirty="0"/>
              <a:t> </a:t>
            </a:r>
            <a:r>
              <a:rPr lang="cs-CZ" dirty="0"/>
              <a:t>(před Bohem) zabit výrokem Jeho úst, aby jej Bůh vzkřísil Kristovou spravedlností kříže. </a:t>
            </a:r>
            <a:endParaRPr lang="en-US" dirty="0"/>
          </a:p>
        </p:txBody>
      </p:sp>
    </p:spTree>
    <p:extLst>
      <p:ext uri="{BB962C8B-B14F-4D97-AF65-F5344CB8AC3E}">
        <p14:creationId xmlns:p14="http://schemas.microsoft.com/office/powerpoint/2010/main" val="3317433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r="24652" b="3"/>
          <a:stretch/>
        </p:blipFill>
        <p:spPr>
          <a:xfrm>
            <a:off x="1412683" y="1410208"/>
            <a:ext cx="3876801" cy="3858780"/>
          </a:xfrm>
          <a:prstGeom prst="rect">
            <a:avLst/>
          </a:prstGeom>
        </p:spPr>
      </p:pic>
      <p:sp>
        <p:nvSpPr>
          <p:cNvPr id="2" name="Nadpis 1"/>
          <p:cNvSpPr>
            <a:spLocks noGrp="1"/>
          </p:cNvSpPr>
          <p:nvPr>
            <p:ph type="title"/>
          </p:nvPr>
        </p:nvSpPr>
        <p:spPr>
          <a:xfrm>
            <a:off x="6094412" y="982132"/>
            <a:ext cx="4802185" cy="1303867"/>
          </a:xfrm>
        </p:spPr>
        <p:txBody>
          <a:bodyPr vert="horz" lIns="91440" tIns="45720" rIns="91440" bIns="45720" rtlCol="0" anchor="ctr">
            <a:normAutofit fontScale="90000"/>
          </a:bodyPr>
          <a:lstStyle/>
          <a:p>
            <a:pPr>
              <a:lnSpc>
                <a:spcPct val="90000"/>
              </a:lnSpc>
            </a:pPr>
            <a:r>
              <a:rPr lang="en-US" sz="4400"/>
              <a:t>Kristus ako paradigma</a:t>
            </a:r>
          </a:p>
        </p:txBody>
      </p:sp>
      <p:sp>
        <p:nvSpPr>
          <p:cNvPr id="4" name="Zástupný objekt pre text 3"/>
          <p:cNvSpPr>
            <a:spLocks noGrp="1"/>
          </p:cNvSpPr>
          <p:nvPr>
            <p:ph type="body" sz="half" idx="2"/>
          </p:nvPr>
        </p:nvSpPr>
        <p:spPr>
          <a:xfrm>
            <a:off x="6094412" y="2556932"/>
            <a:ext cx="4802184" cy="3318936"/>
          </a:xfrm>
        </p:spPr>
        <p:txBody>
          <a:bodyPr vert="horz" lIns="91440" tIns="45720" rIns="91440" bIns="45720" rtlCol="0" anchor="t">
            <a:normAutofit/>
          </a:bodyPr>
          <a:lstStyle/>
          <a:p>
            <a:pPr algn="just">
              <a:buFont typeface="Arial"/>
              <a:buChar char="•"/>
            </a:pPr>
            <a:r>
              <a:rPr lang="en-US" dirty="0" err="1"/>
              <a:t>Čo</a:t>
            </a:r>
            <a:r>
              <a:rPr lang="en-US" dirty="0"/>
              <a:t> </a:t>
            </a:r>
            <a:r>
              <a:rPr lang="en-US" dirty="0" err="1"/>
              <a:t>boh</a:t>
            </a:r>
            <a:r>
              <a:rPr lang="en-US" dirty="0"/>
              <a:t> </a:t>
            </a:r>
            <a:r>
              <a:rPr lang="en-US" dirty="0" err="1"/>
              <a:t>vykonal</a:t>
            </a:r>
            <a:r>
              <a:rPr lang="en-US" dirty="0"/>
              <a:t> v </a:t>
            </a:r>
            <a:r>
              <a:rPr lang="en-US" dirty="0" err="1"/>
              <a:t>Kristu</a:t>
            </a:r>
            <a:r>
              <a:rPr lang="en-US" dirty="0"/>
              <a:t>, to </a:t>
            </a:r>
            <a:r>
              <a:rPr lang="en-US" dirty="0" err="1"/>
              <a:t>musí</a:t>
            </a:r>
            <a:r>
              <a:rPr lang="en-US" dirty="0"/>
              <a:t> </a:t>
            </a:r>
            <a:r>
              <a:rPr lang="en-US" dirty="0" err="1"/>
              <a:t>vykonať</a:t>
            </a:r>
            <a:r>
              <a:rPr lang="en-US" dirty="0"/>
              <a:t> </a:t>
            </a:r>
            <a:r>
              <a:rPr lang="en-US" dirty="0" err="1"/>
              <a:t>aj</a:t>
            </a:r>
            <a:r>
              <a:rPr lang="en-US" dirty="0"/>
              <a:t> v </a:t>
            </a:r>
            <a:r>
              <a:rPr lang="en-US" dirty="0" err="1"/>
              <a:t>nás</a:t>
            </a:r>
            <a:r>
              <a:rPr lang="en-US" dirty="0"/>
              <a:t> – </a:t>
            </a:r>
            <a:r>
              <a:rPr lang="en-US" dirty="0" err="1"/>
              <a:t>raniť</a:t>
            </a:r>
            <a:r>
              <a:rPr lang="en-US" dirty="0"/>
              <a:t> </a:t>
            </a:r>
            <a:r>
              <a:rPr lang="en-US" dirty="0" err="1"/>
              <a:t>nás</a:t>
            </a:r>
            <a:r>
              <a:rPr lang="en-US" dirty="0"/>
              <a:t> a </a:t>
            </a:r>
            <a:r>
              <a:rPr lang="en-US" dirty="0" err="1"/>
              <a:t>vydať</a:t>
            </a:r>
            <a:r>
              <a:rPr lang="en-US" dirty="0"/>
              <a:t> </a:t>
            </a:r>
            <a:r>
              <a:rPr lang="en-US" dirty="0" err="1"/>
              <a:t>smrtí</a:t>
            </a:r>
            <a:r>
              <a:rPr lang="en-US" dirty="0"/>
              <a:t>. </a:t>
            </a:r>
            <a:r>
              <a:rPr lang="en-US" dirty="0" err="1"/>
              <a:t>Zabiť</a:t>
            </a:r>
            <a:r>
              <a:rPr lang="en-US" dirty="0"/>
              <a:t> </a:t>
            </a:r>
            <a:r>
              <a:rPr lang="en-US" dirty="0" err="1"/>
              <a:t>výrokom</a:t>
            </a:r>
            <a:r>
              <a:rPr lang="en-US" dirty="0"/>
              <a:t> </a:t>
            </a:r>
            <a:r>
              <a:rPr lang="en-US" dirty="0" err="1"/>
              <a:t>svojich</a:t>
            </a:r>
            <a:r>
              <a:rPr lang="en-US" dirty="0"/>
              <a:t> </a:t>
            </a:r>
            <a:r>
              <a:rPr lang="en-US" dirty="0" err="1"/>
              <a:t>úst</a:t>
            </a:r>
            <a:r>
              <a:rPr lang="en-US" dirty="0"/>
              <a:t> </a:t>
            </a:r>
            <a:r>
              <a:rPr lang="en-US" dirty="0" err="1"/>
              <a:t>nad</a:t>
            </a:r>
            <a:r>
              <a:rPr lang="en-US" dirty="0"/>
              <a:t> </a:t>
            </a:r>
            <a:r>
              <a:rPr lang="en-US" dirty="0" err="1"/>
              <a:t>našim</a:t>
            </a:r>
            <a:r>
              <a:rPr lang="en-US" dirty="0"/>
              <a:t> </a:t>
            </a:r>
            <a:r>
              <a:rPr lang="en-US" dirty="0" err="1"/>
              <a:t>hriechom</a:t>
            </a:r>
            <a:r>
              <a:rPr lang="en-US" dirty="0"/>
              <a:t>, aby </a:t>
            </a:r>
            <a:r>
              <a:rPr lang="en-US" dirty="0" err="1"/>
              <a:t>nás</a:t>
            </a:r>
            <a:r>
              <a:rPr lang="en-US" dirty="0"/>
              <a:t> </a:t>
            </a:r>
            <a:r>
              <a:rPr lang="en-US" dirty="0" err="1"/>
              <a:t>mohol</a:t>
            </a:r>
            <a:r>
              <a:rPr lang="en-US" dirty="0"/>
              <a:t> </a:t>
            </a:r>
            <a:r>
              <a:rPr lang="en-US" dirty="0" err="1"/>
              <a:t>vzkriesiť</a:t>
            </a:r>
            <a:r>
              <a:rPr lang="en-US" dirty="0"/>
              <a:t> </a:t>
            </a:r>
            <a:r>
              <a:rPr lang="en-US" dirty="0" err="1"/>
              <a:t>tak</a:t>
            </a:r>
            <a:r>
              <a:rPr lang="en-US" dirty="0"/>
              <a:t> </a:t>
            </a:r>
            <a:r>
              <a:rPr lang="en-US" dirty="0" err="1"/>
              <a:t>ako</a:t>
            </a:r>
            <a:r>
              <a:rPr lang="en-US" dirty="0"/>
              <a:t> Krista.</a:t>
            </a:r>
          </a:p>
          <a:p>
            <a:pPr algn="just">
              <a:buFont typeface="Arial"/>
              <a:buChar char="•"/>
            </a:pPr>
            <a:r>
              <a:rPr lang="en-US" dirty="0"/>
              <a:t>„My </a:t>
            </a:r>
            <a:r>
              <a:rPr lang="en-US" dirty="0" err="1"/>
              <a:t>ľudia</a:t>
            </a:r>
            <a:r>
              <a:rPr lang="en-US" dirty="0"/>
              <a:t> </a:t>
            </a:r>
            <a:r>
              <a:rPr lang="en-US" dirty="0" err="1"/>
              <a:t>sa</a:t>
            </a:r>
            <a:r>
              <a:rPr lang="en-US" dirty="0"/>
              <a:t> </a:t>
            </a:r>
            <a:r>
              <a:rPr lang="en-US" dirty="0" err="1"/>
              <a:t>snažíme</a:t>
            </a:r>
            <a:r>
              <a:rPr lang="en-US" dirty="0"/>
              <a:t> </a:t>
            </a:r>
            <a:r>
              <a:rPr lang="en-US" dirty="0" err="1"/>
              <a:t>byť</a:t>
            </a:r>
            <a:r>
              <a:rPr lang="en-US" dirty="0"/>
              <a:t> </a:t>
            </a:r>
            <a:r>
              <a:rPr lang="en-US" dirty="0" err="1"/>
              <a:t>uchránení</a:t>
            </a:r>
            <a:r>
              <a:rPr lang="en-US" dirty="0"/>
              <a:t>. No </a:t>
            </a:r>
            <a:r>
              <a:rPr lang="en-US" dirty="0" err="1"/>
              <a:t>Boh</a:t>
            </a:r>
            <a:r>
              <a:rPr lang="en-US" dirty="0"/>
              <a:t>, </a:t>
            </a:r>
            <a:r>
              <a:rPr lang="en-US" dirty="0" err="1"/>
              <a:t>radšej</a:t>
            </a:r>
            <a:r>
              <a:rPr lang="en-US" dirty="0"/>
              <a:t> </a:t>
            </a:r>
            <a:r>
              <a:rPr lang="en-US" dirty="0" err="1"/>
              <a:t>než</a:t>
            </a:r>
            <a:r>
              <a:rPr lang="en-US" dirty="0"/>
              <a:t> by </a:t>
            </a:r>
            <a:r>
              <a:rPr lang="en-US" dirty="0" err="1"/>
              <a:t>nás</a:t>
            </a:r>
            <a:r>
              <a:rPr lang="en-US" dirty="0"/>
              <a:t> </a:t>
            </a:r>
            <a:r>
              <a:rPr lang="en-US" dirty="0" err="1"/>
              <a:t>uchránil</a:t>
            </a:r>
            <a:r>
              <a:rPr lang="en-US" dirty="0"/>
              <a:t>, </a:t>
            </a:r>
            <a:r>
              <a:rPr lang="en-US" dirty="0" err="1"/>
              <a:t>zatracuje</a:t>
            </a:r>
            <a:r>
              <a:rPr lang="en-US" dirty="0"/>
              <a:t> </a:t>
            </a:r>
            <a:r>
              <a:rPr lang="en-US" dirty="0" err="1"/>
              <a:t>nás</a:t>
            </a:r>
            <a:r>
              <a:rPr lang="en-US" dirty="0"/>
              <a:t>. </a:t>
            </a:r>
            <a:r>
              <a:rPr lang="en-US" dirty="0" err="1"/>
              <a:t>Tí</a:t>
            </a:r>
            <a:r>
              <a:rPr lang="en-US" dirty="0"/>
              <a:t> ale, </a:t>
            </a:r>
            <a:r>
              <a:rPr lang="en-US" dirty="0" err="1"/>
              <a:t>ktorí</a:t>
            </a:r>
            <a:r>
              <a:rPr lang="en-US" dirty="0"/>
              <a:t> </a:t>
            </a:r>
            <a:r>
              <a:rPr lang="en-US" dirty="0" err="1"/>
              <a:t>utekajú</a:t>
            </a:r>
            <a:r>
              <a:rPr lang="en-US" dirty="0"/>
              <a:t> </a:t>
            </a:r>
            <a:r>
              <a:rPr lang="en-US" dirty="0" err="1"/>
              <a:t>pred</a:t>
            </a:r>
            <a:r>
              <a:rPr lang="en-US" dirty="0"/>
              <a:t> </a:t>
            </a:r>
            <a:r>
              <a:rPr lang="en-US" dirty="0" err="1"/>
              <a:t>zatratením</a:t>
            </a:r>
            <a:r>
              <a:rPr lang="en-US" dirty="0"/>
              <a:t>, </a:t>
            </a:r>
            <a:r>
              <a:rPr lang="en-US" dirty="0" err="1"/>
              <a:t>sú</a:t>
            </a:r>
            <a:r>
              <a:rPr lang="en-US" dirty="0"/>
              <a:t> </a:t>
            </a:r>
            <a:r>
              <a:rPr lang="en-US" dirty="0" err="1"/>
              <a:t>sami</a:t>
            </a:r>
            <a:r>
              <a:rPr lang="en-US" dirty="0"/>
              <a:t> </a:t>
            </a:r>
            <a:r>
              <a:rPr lang="en-US" dirty="0" err="1"/>
              <a:t>zatratení</a:t>
            </a:r>
            <a:r>
              <a:rPr lang="en-US" dirty="0"/>
              <a:t>. </a:t>
            </a:r>
            <a:r>
              <a:rPr lang="en-US" dirty="0" err="1"/>
              <a:t>Veď</a:t>
            </a:r>
            <a:r>
              <a:rPr lang="en-US" dirty="0"/>
              <a:t> </a:t>
            </a:r>
            <a:r>
              <a:rPr lang="en-US" dirty="0" err="1"/>
              <a:t>Kristus</a:t>
            </a:r>
            <a:r>
              <a:rPr lang="en-US" dirty="0"/>
              <a:t> </a:t>
            </a:r>
            <a:r>
              <a:rPr lang="en-US" dirty="0" err="1"/>
              <a:t>spomedzi</a:t>
            </a:r>
            <a:r>
              <a:rPr lang="en-US" dirty="0"/>
              <a:t> </a:t>
            </a:r>
            <a:r>
              <a:rPr lang="en-US" dirty="0" err="1"/>
              <a:t>všetkých</a:t>
            </a:r>
            <a:r>
              <a:rPr lang="en-US" dirty="0"/>
              <a:t> </a:t>
            </a:r>
            <a:r>
              <a:rPr lang="en-US" dirty="0" err="1"/>
              <a:t>svätých</a:t>
            </a:r>
            <a:r>
              <a:rPr lang="en-US" dirty="0"/>
              <a:t> </a:t>
            </a:r>
            <a:r>
              <a:rPr lang="en-US" dirty="0" err="1"/>
              <a:t>sám</a:t>
            </a:r>
            <a:r>
              <a:rPr lang="en-US" dirty="0"/>
              <a:t> </a:t>
            </a:r>
            <a:r>
              <a:rPr lang="en-US" dirty="0" err="1"/>
              <a:t>bol</a:t>
            </a:r>
            <a:r>
              <a:rPr lang="en-US" dirty="0"/>
              <a:t> </a:t>
            </a:r>
            <a:r>
              <a:rPr lang="en-US" dirty="0" err="1"/>
              <a:t>najzatratenejší</a:t>
            </a:r>
            <a:r>
              <a:rPr lang="en-US" dirty="0"/>
              <a:t> a </a:t>
            </a:r>
            <a:r>
              <a:rPr lang="en-US" dirty="0" err="1"/>
              <a:t>najzavrhnutejší</a:t>
            </a:r>
            <a:r>
              <a:rPr lang="en-US" dirty="0"/>
              <a:t>.“</a:t>
            </a:r>
          </a:p>
        </p:txBody>
      </p:sp>
    </p:spTree>
    <p:extLst>
      <p:ext uri="{BB962C8B-B14F-4D97-AF65-F5344CB8AC3E}">
        <p14:creationId xmlns:p14="http://schemas.microsoft.com/office/powerpoint/2010/main" val="3652283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b="465"/>
          <a:stretch/>
        </p:blipFill>
        <p:spPr>
          <a:xfrm>
            <a:off x="1412683" y="1410208"/>
            <a:ext cx="3876801" cy="3858780"/>
          </a:xfrm>
          <a:prstGeom prst="rect">
            <a:avLst/>
          </a:prstGeom>
        </p:spPr>
      </p:pic>
      <p:sp>
        <p:nvSpPr>
          <p:cNvPr id="2" name="Nadpis 1"/>
          <p:cNvSpPr>
            <a:spLocks noGrp="1"/>
          </p:cNvSpPr>
          <p:nvPr>
            <p:ph type="title"/>
          </p:nvPr>
        </p:nvSpPr>
        <p:spPr>
          <a:xfrm>
            <a:off x="6094412" y="982132"/>
            <a:ext cx="4802185" cy="1303867"/>
          </a:xfrm>
        </p:spPr>
        <p:txBody>
          <a:bodyPr vert="horz" lIns="91440" tIns="45720" rIns="91440" bIns="45720" rtlCol="0" anchor="ctr">
            <a:normAutofit/>
          </a:bodyPr>
          <a:lstStyle/>
          <a:p>
            <a:r>
              <a:rPr lang="en-US" sz="4400" dirty="0" err="1"/>
              <a:t>Zlom</a:t>
            </a:r>
            <a:r>
              <a:rPr lang="en-US" sz="4400" dirty="0"/>
              <a:t> v </a:t>
            </a:r>
            <a:r>
              <a:rPr lang="en-US" sz="4400" dirty="0" err="1"/>
              <a:t>žalme</a:t>
            </a:r>
            <a:r>
              <a:rPr lang="en-US" sz="4400" dirty="0"/>
              <a:t> 8</a:t>
            </a:r>
            <a:r>
              <a:rPr lang="cs-CZ" sz="4400" dirty="0"/>
              <a:t>5</a:t>
            </a:r>
            <a:endParaRPr lang="en-US" sz="4400" dirty="0"/>
          </a:p>
        </p:txBody>
      </p:sp>
      <p:sp>
        <p:nvSpPr>
          <p:cNvPr id="4" name="Zástupný objekt pre text 3"/>
          <p:cNvSpPr>
            <a:spLocks noGrp="1"/>
          </p:cNvSpPr>
          <p:nvPr>
            <p:ph type="body" sz="half" idx="2"/>
          </p:nvPr>
        </p:nvSpPr>
        <p:spPr>
          <a:xfrm>
            <a:off x="6094412" y="2556932"/>
            <a:ext cx="4802184" cy="3318936"/>
          </a:xfrm>
        </p:spPr>
        <p:txBody>
          <a:bodyPr vert="horz" lIns="91440" tIns="45720" rIns="91440" bIns="45720" rtlCol="0" anchor="t">
            <a:normAutofit/>
          </a:bodyPr>
          <a:lstStyle/>
          <a:p>
            <a:pPr algn="just">
              <a:lnSpc>
                <a:spcPct val="80000"/>
              </a:lnSpc>
            </a:pPr>
            <a:r>
              <a:rPr lang="sk-SK" dirty="0"/>
              <a:t>„</a:t>
            </a:r>
            <a:r>
              <a:rPr lang="en-US" dirty="0" err="1"/>
              <a:t>Ak</a:t>
            </a:r>
            <a:r>
              <a:rPr lang="en-US" dirty="0"/>
              <a:t> </a:t>
            </a:r>
            <a:r>
              <a:rPr lang="en-US" dirty="0" err="1"/>
              <a:t>sa</a:t>
            </a:r>
            <a:r>
              <a:rPr lang="en-US" dirty="0"/>
              <a:t> </a:t>
            </a:r>
            <a:r>
              <a:rPr lang="en-US" dirty="0" err="1"/>
              <a:t>stretli</a:t>
            </a:r>
            <a:r>
              <a:rPr lang="en-US" dirty="0"/>
              <a:t> </a:t>
            </a:r>
            <a:r>
              <a:rPr lang="en-US" dirty="0" err="1"/>
              <a:t>milosrdenstvo</a:t>
            </a:r>
            <a:r>
              <a:rPr lang="en-US" dirty="0"/>
              <a:t> a </a:t>
            </a:r>
            <a:r>
              <a:rPr lang="en-US" dirty="0" err="1"/>
              <a:t>vernosť</a:t>
            </a:r>
            <a:r>
              <a:rPr lang="en-US" dirty="0"/>
              <a:t> / </a:t>
            </a:r>
            <a:r>
              <a:rPr lang="en-US" dirty="0" err="1"/>
              <a:t>spravodlivosť</a:t>
            </a:r>
            <a:r>
              <a:rPr lang="en-US" dirty="0"/>
              <a:t> a </a:t>
            </a:r>
            <a:r>
              <a:rPr lang="en-US" dirty="0" err="1"/>
              <a:t>pokoj</a:t>
            </a:r>
            <a:r>
              <a:rPr lang="en-US" dirty="0"/>
              <a:t> </a:t>
            </a:r>
            <a:r>
              <a:rPr lang="en-US" dirty="0" err="1"/>
              <a:t>je</a:t>
            </a:r>
            <a:r>
              <a:rPr lang="en-US" dirty="0"/>
              <a:t> to </a:t>
            </a:r>
            <a:r>
              <a:rPr lang="en-US" dirty="0" err="1"/>
              <a:t>tak</a:t>
            </a:r>
            <a:r>
              <a:rPr lang="en-US" dirty="0"/>
              <a:t>, </a:t>
            </a:r>
            <a:r>
              <a:rPr lang="en-US" dirty="0" err="1"/>
              <a:t>že</a:t>
            </a:r>
            <a:r>
              <a:rPr lang="en-US" dirty="0"/>
              <a:t> </a:t>
            </a:r>
            <a:r>
              <a:rPr lang="en-US" dirty="0" err="1"/>
              <a:t>milosrdenstvo</a:t>
            </a:r>
            <a:r>
              <a:rPr lang="en-US" dirty="0"/>
              <a:t> </a:t>
            </a:r>
            <a:r>
              <a:rPr lang="en-US" dirty="0" err="1"/>
              <a:t>je</a:t>
            </a:r>
            <a:r>
              <a:rPr lang="en-US" dirty="0"/>
              <a:t> z </a:t>
            </a:r>
            <a:r>
              <a:rPr lang="en-US" dirty="0" err="1"/>
              <a:t>neba</a:t>
            </a:r>
            <a:r>
              <a:rPr lang="en-US" dirty="0"/>
              <a:t> od </a:t>
            </a:r>
            <a:r>
              <a:rPr lang="en-US" dirty="0" err="1"/>
              <a:t>Boha</a:t>
            </a:r>
            <a:r>
              <a:rPr lang="en-US" dirty="0"/>
              <a:t> a </a:t>
            </a:r>
            <a:r>
              <a:rPr lang="en-US" dirty="0" err="1"/>
              <a:t>vernosť</a:t>
            </a:r>
            <a:r>
              <a:rPr lang="en-US" dirty="0"/>
              <a:t> </a:t>
            </a:r>
            <a:r>
              <a:rPr lang="en-US" dirty="0" err="1"/>
              <a:t>má</a:t>
            </a:r>
            <a:r>
              <a:rPr lang="en-US" dirty="0"/>
              <a:t> k </a:t>
            </a:r>
            <a:r>
              <a:rPr lang="en-US" dirty="0" err="1"/>
              <a:t>tomu</a:t>
            </a:r>
            <a:r>
              <a:rPr lang="en-US" dirty="0"/>
              <a:t> </a:t>
            </a:r>
            <a:r>
              <a:rPr lang="en-US" dirty="0" err="1"/>
              <a:t>byť</a:t>
            </a:r>
            <a:r>
              <a:rPr lang="en-US" dirty="0"/>
              <a:t> zo </a:t>
            </a:r>
            <a:r>
              <a:rPr lang="en-US" dirty="0" err="1"/>
              <a:t>Zeme</a:t>
            </a:r>
            <a:r>
              <a:rPr lang="en-US" dirty="0"/>
              <a:t> od </a:t>
            </a:r>
            <a:r>
              <a:rPr lang="en-US" dirty="0" err="1"/>
              <a:t>ľudí</a:t>
            </a:r>
            <a:r>
              <a:rPr lang="en-US" dirty="0"/>
              <a:t>? </a:t>
            </a:r>
            <a:r>
              <a:rPr lang="en-US" dirty="0" err="1"/>
              <a:t>Alebo</a:t>
            </a:r>
            <a:r>
              <a:rPr lang="en-US" dirty="0"/>
              <a:t> </a:t>
            </a:r>
            <a:r>
              <a:rPr lang="en-US" dirty="0" err="1"/>
              <a:t>že</a:t>
            </a:r>
            <a:r>
              <a:rPr lang="en-US" dirty="0"/>
              <a:t> </a:t>
            </a:r>
            <a:r>
              <a:rPr lang="en-US" dirty="0" err="1"/>
              <a:t>pokoj</a:t>
            </a:r>
            <a:r>
              <a:rPr lang="en-US" dirty="0"/>
              <a:t> </a:t>
            </a:r>
            <a:r>
              <a:rPr lang="en-US" dirty="0" err="1"/>
              <a:t>je</a:t>
            </a:r>
            <a:r>
              <a:rPr lang="en-US" dirty="0"/>
              <a:t> z </a:t>
            </a:r>
            <a:r>
              <a:rPr lang="en-US" dirty="0" err="1"/>
              <a:t>neba</a:t>
            </a:r>
            <a:r>
              <a:rPr lang="en-US" dirty="0"/>
              <a:t> ale </a:t>
            </a:r>
            <a:r>
              <a:rPr lang="en-US" dirty="0" err="1"/>
              <a:t>spravodlivosť</a:t>
            </a:r>
            <a:r>
              <a:rPr lang="en-US" dirty="0"/>
              <a:t> </a:t>
            </a:r>
            <a:r>
              <a:rPr lang="en-US" dirty="0" err="1"/>
              <a:t>veriaceho</a:t>
            </a:r>
            <a:r>
              <a:rPr lang="en-US" dirty="0"/>
              <a:t> </a:t>
            </a:r>
            <a:r>
              <a:rPr lang="en-US" dirty="0" err="1"/>
              <a:t>je</a:t>
            </a:r>
            <a:r>
              <a:rPr lang="en-US" dirty="0"/>
              <a:t> zo </a:t>
            </a:r>
            <a:r>
              <a:rPr lang="en-US" dirty="0" err="1"/>
              <a:t>Zeme</a:t>
            </a:r>
            <a:r>
              <a:rPr lang="en-US" dirty="0"/>
              <a:t>? (</a:t>
            </a:r>
            <a:r>
              <a:rPr lang="en-US" dirty="0" err="1"/>
              <a:t>teda</a:t>
            </a:r>
            <a:r>
              <a:rPr lang="en-US" dirty="0"/>
              <a:t> </a:t>
            </a:r>
            <a:r>
              <a:rPr lang="en-US" dirty="0" err="1"/>
              <a:t>jeho</a:t>
            </a:r>
            <a:r>
              <a:rPr lang="en-US" dirty="0"/>
              <a:t> </a:t>
            </a:r>
            <a:r>
              <a:rPr lang="en-US" dirty="0" err="1"/>
              <a:t>výkon</a:t>
            </a:r>
            <a:r>
              <a:rPr lang="en-US" dirty="0"/>
              <a:t>?)</a:t>
            </a:r>
          </a:p>
          <a:p>
            <a:pPr algn="just">
              <a:lnSpc>
                <a:spcPct val="80000"/>
              </a:lnSpc>
            </a:pPr>
            <a:r>
              <a:rPr lang="en-US" dirty="0" err="1"/>
              <a:t>Kristus</a:t>
            </a:r>
            <a:r>
              <a:rPr lang="en-US" dirty="0"/>
              <a:t> </a:t>
            </a:r>
            <a:r>
              <a:rPr lang="en-US" dirty="0" err="1"/>
              <a:t>je</a:t>
            </a:r>
            <a:r>
              <a:rPr lang="en-US" dirty="0"/>
              <a:t> </a:t>
            </a:r>
            <a:r>
              <a:rPr lang="en-US" dirty="0" err="1"/>
              <a:t>Božím</a:t>
            </a:r>
            <a:r>
              <a:rPr lang="en-US" dirty="0"/>
              <a:t> </a:t>
            </a:r>
            <a:r>
              <a:rPr lang="en-US" dirty="0" err="1"/>
              <a:t>milosrdenstvom</a:t>
            </a:r>
            <a:r>
              <a:rPr lang="en-US" dirty="0"/>
              <a:t> a </a:t>
            </a:r>
            <a:r>
              <a:rPr lang="en-US" dirty="0" err="1"/>
              <a:t>pravdou</a:t>
            </a:r>
            <a:r>
              <a:rPr lang="en-US" dirty="0"/>
              <a:t> „pro </a:t>
            </a:r>
            <a:r>
              <a:rPr lang="en-US" dirty="0" err="1"/>
              <a:t>nobis</a:t>
            </a:r>
            <a:r>
              <a:rPr lang="en-US" dirty="0"/>
              <a:t>“ (pre </a:t>
            </a:r>
            <a:r>
              <a:rPr lang="en-US" dirty="0" err="1"/>
              <a:t>nás</a:t>
            </a:r>
            <a:r>
              <a:rPr lang="en-US" dirty="0"/>
              <a:t>) a </a:t>
            </a:r>
            <a:r>
              <a:rPr lang="en-US" dirty="0" err="1"/>
              <a:t>rovnako</a:t>
            </a:r>
            <a:r>
              <a:rPr lang="en-US" dirty="0"/>
              <a:t> </a:t>
            </a:r>
            <a:r>
              <a:rPr lang="en-US" dirty="0" err="1"/>
              <a:t>je</a:t>
            </a:r>
            <a:r>
              <a:rPr lang="en-US" dirty="0"/>
              <a:t> </a:t>
            </a:r>
            <a:r>
              <a:rPr lang="en-US" dirty="0" err="1"/>
              <a:t>Božím</a:t>
            </a:r>
            <a:r>
              <a:rPr lang="en-US" dirty="0"/>
              <a:t> </a:t>
            </a:r>
            <a:r>
              <a:rPr lang="en-US" dirty="0" err="1"/>
              <a:t>pokojom</a:t>
            </a:r>
            <a:r>
              <a:rPr lang="en-US" dirty="0"/>
              <a:t> a </a:t>
            </a:r>
            <a:r>
              <a:rPr lang="en-US" dirty="0" err="1"/>
              <a:t>spravodlivosťou</a:t>
            </a:r>
            <a:r>
              <a:rPr lang="en-US" dirty="0"/>
              <a:t> „pro </a:t>
            </a:r>
            <a:r>
              <a:rPr lang="en-US" dirty="0" err="1"/>
              <a:t>nobis</a:t>
            </a:r>
            <a:r>
              <a:rPr lang="en-US" dirty="0"/>
              <a:t>“.</a:t>
            </a:r>
          </a:p>
          <a:p>
            <a:pPr algn="just">
              <a:lnSpc>
                <a:spcPct val="80000"/>
              </a:lnSpc>
              <a:buFont typeface="Arial"/>
              <a:buChar char="•"/>
            </a:pPr>
            <a:r>
              <a:rPr lang="en-US" dirty="0" err="1"/>
              <a:t>Kristus</a:t>
            </a:r>
            <a:r>
              <a:rPr lang="en-US" dirty="0"/>
              <a:t> </a:t>
            </a:r>
            <a:r>
              <a:rPr lang="en-US" dirty="0" err="1"/>
              <a:t>vydobil</a:t>
            </a:r>
            <a:r>
              <a:rPr lang="en-US" dirty="0"/>
              <a:t> pre </a:t>
            </a:r>
            <a:r>
              <a:rPr lang="en-US" dirty="0" err="1"/>
              <a:t>nás</a:t>
            </a:r>
            <a:r>
              <a:rPr lang="en-US" dirty="0"/>
              <a:t> </a:t>
            </a:r>
            <a:r>
              <a:rPr lang="en-US" dirty="0" err="1"/>
              <a:t>spravodlivosť</a:t>
            </a:r>
            <a:r>
              <a:rPr lang="en-US" dirty="0"/>
              <a:t> a </a:t>
            </a:r>
            <a:r>
              <a:rPr lang="en-US" dirty="0" err="1"/>
              <a:t>daroval</a:t>
            </a:r>
            <a:r>
              <a:rPr lang="en-US" dirty="0"/>
              <a:t> </a:t>
            </a:r>
            <a:r>
              <a:rPr lang="en-US" dirty="0" err="1"/>
              <a:t>nám</a:t>
            </a:r>
            <a:r>
              <a:rPr lang="en-US" dirty="0"/>
              <a:t> </a:t>
            </a:r>
            <a:r>
              <a:rPr lang="en-US" dirty="0" err="1"/>
              <a:t>pokoj</a:t>
            </a:r>
            <a:r>
              <a:rPr lang="en-US" dirty="0"/>
              <a:t> ....</a:t>
            </a:r>
            <a:r>
              <a:rPr lang="en-US" dirty="0" err="1"/>
              <a:t>Pretože</a:t>
            </a:r>
            <a:r>
              <a:rPr lang="en-US" dirty="0"/>
              <a:t> </a:t>
            </a:r>
            <a:r>
              <a:rPr lang="en-US" dirty="0" err="1"/>
              <a:t>ako</a:t>
            </a:r>
            <a:r>
              <a:rPr lang="en-US" dirty="0"/>
              <a:t> </a:t>
            </a:r>
            <a:r>
              <a:rPr lang="en-US" dirty="0" err="1"/>
              <a:t>Boh</a:t>
            </a:r>
            <a:r>
              <a:rPr lang="en-US" dirty="0"/>
              <a:t>, </a:t>
            </a:r>
            <a:r>
              <a:rPr lang="en-US" dirty="0" err="1"/>
              <a:t>rozzúrený</a:t>
            </a:r>
            <a:r>
              <a:rPr lang="en-US" dirty="0"/>
              <a:t> </a:t>
            </a:r>
            <a:r>
              <a:rPr lang="en-US" dirty="0" err="1"/>
              <a:t>našimi</a:t>
            </a:r>
            <a:r>
              <a:rPr lang="en-US" dirty="0"/>
              <a:t> </a:t>
            </a:r>
            <a:r>
              <a:rPr lang="en-US" dirty="0" err="1"/>
              <a:t>neprávosťami</a:t>
            </a:r>
            <a:r>
              <a:rPr lang="en-US" dirty="0"/>
              <a:t>, </a:t>
            </a:r>
            <a:r>
              <a:rPr lang="en-US" dirty="0" err="1"/>
              <a:t>obrátiac</a:t>
            </a:r>
            <a:r>
              <a:rPr lang="en-US" dirty="0"/>
              <a:t> </a:t>
            </a:r>
            <a:r>
              <a:rPr lang="en-US" dirty="0" err="1"/>
              <a:t>svoju</a:t>
            </a:r>
            <a:r>
              <a:rPr lang="en-US" dirty="0"/>
              <a:t> </a:t>
            </a:r>
            <a:r>
              <a:rPr lang="en-US" dirty="0" err="1"/>
              <a:t>tvár</a:t>
            </a:r>
            <a:r>
              <a:rPr lang="en-US" dirty="0"/>
              <a:t> k </a:t>
            </a:r>
            <a:r>
              <a:rPr lang="en-US" dirty="0" err="1"/>
              <a:t>nám</a:t>
            </a:r>
            <a:r>
              <a:rPr lang="en-US" dirty="0"/>
              <a:t>, </a:t>
            </a:r>
            <a:r>
              <a:rPr lang="en-US" dirty="0" err="1"/>
              <a:t>poslal</a:t>
            </a:r>
            <a:r>
              <a:rPr lang="en-US" dirty="0"/>
              <a:t> pre </a:t>
            </a:r>
            <a:r>
              <a:rPr lang="en-US" dirty="0" err="1"/>
              <a:t>nás</a:t>
            </a:r>
            <a:r>
              <a:rPr lang="en-US" dirty="0"/>
              <a:t> </a:t>
            </a:r>
            <a:r>
              <a:rPr lang="en-US" dirty="0" err="1"/>
              <a:t>Spravodlivosť</a:t>
            </a:r>
            <a:r>
              <a:rPr lang="en-US" dirty="0"/>
              <a:t> a s </a:t>
            </a:r>
            <a:r>
              <a:rPr lang="en-US" dirty="0" err="1"/>
              <a:t>ňou</a:t>
            </a:r>
            <a:r>
              <a:rPr lang="en-US" dirty="0"/>
              <a:t> </a:t>
            </a:r>
            <a:r>
              <a:rPr lang="en-US" dirty="0" err="1"/>
              <a:t>súčasne</a:t>
            </a:r>
            <a:r>
              <a:rPr lang="en-US" dirty="0"/>
              <a:t> </a:t>
            </a:r>
            <a:r>
              <a:rPr lang="en-US" dirty="0" err="1"/>
              <a:t>aj</a:t>
            </a:r>
            <a:r>
              <a:rPr lang="en-US" dirty="0"/>
              <a:t> </a:t>
            </a:r>
            <a:r>
              <a:rPr lang="en-US" dirty="0" err="1"/>
              <a:t>pokoj</a:t>
            </a:r>
            <a:r>
              <a:rPr lang="sk-SK" dirty="0"/>
              <a:t>.</a:t>
            </a:r>
            <a:r>
              <a:rPr lang="en-US" dirty="0"/>
              <a:t>“</a:t>
            </a:r>
          </a:p>
          <a:p>
            <a:pPr algn="l">
              <a:lnSpc>
                <a:spcPct val="80000"/>
              </a:lnSpc>
              <a:buFont typeface="Arial"/>
              <a:buChar char="•"/>
            </a:pPr>
            <a:endParaRPr lang="en-US" sz="1500" dirty="0"/>
          </a:p>
        </p:txBody>
      </p:sp>
    </p:spTree>
    <p:extLst>
      <p:ext uri="{BB962C8B-B14F-4D97-AF65-F5344CB8AC3E}">
        <p14:creationId xmlns:p14="http://schemas.microsoft.com/office/powerpoint/2010/main" val="1361909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Ospravedlnení vierou v Krista</a:t>
            </a:r>
            <a:endParaRPr lang="cs-CZ" dirty="0"/>
          </a:p>
        </p:txBody>
      </p:sp>
      <p:pic>
        <p:nvPicPr>
          <p:cNvPr id="6" name="Zástupný objekt pre obsah 5"/>
          <p:cNvPicPr>
            <a:picLocks noGrp="1" noChangeAspect="1"/>
          </p:cNvPicPr>
          <p:nvPr>
            <p:ph idx="1"/>
          </p:nvPr>
        </p:nvPicPr>
        <p:blipFill>
          <a:blip r:embed="rId2"/>
          <a:stretch>
            <a:fillRect/>
          </a:stretch>
        </p:blipFill>
        <p:spPr>
          <a:xfrm>
            <a:off x="5418138" y="1418583"/>
            <a:ext cx="5470525" cy="4020835"/>
          </a:xfrm>
        </p:spPr>
      </p:pic>
      <p:sp>
        <p:nvSpPr>
          <p:cNvPr id="4" name="Zástupný objekt pre text 3"/>
          <p:cNvSpPr>
            <a:spLocks noGrp="1"/>
          </p:cNvSpPr>
          <p:nvPr>
            <p:ph type="body" sz="half" idx="2"/>
          </p:nvPr>
        </p:nvSpPr>
        <p:spPr/>
        <p:txBody>
          <a:bodyPr>
            <a:normAutofit lnSpcReduction="10000"/>
          </a:bodyPr>
          <a:lstStyle/>
          <a:p>
            <a:r>
              <a:rPr lang="sk-SK" dirty="0"/>
              <a:t>„Akože by sa istotne netvrdilo, že Kristus je vo svojej osobe našou spravodlivosťou, pokojom, milosrdenstvom a spásou, ak len nie efektívne? </a:t>
            </a:r>
            <a:br>
              <a:rPr lang="sk-SK" dirty="0"/>
            </a:br>
            <a:r>
              <a:rPr lang="sk-SK" dirty="0"/>
              <a:t>Veď viera v Krista je to, čím sme ospravedlnení, zmierení, skrze ktorú v nás už  On sám vládne.“</a:t>
            </a:r>
          </a:p>
          <a:p>
            <a:r>
              <a:rPr lang="sk-SK" dirty="0"/>
              <a:t>Čisto </a:t>
            </a:r>
            <a:r>
              <a:rPr lang="sk-SK" dirty="0" err="1"/>
              <a:t>augustiniánsky</a:t>
            </a:r>
            <a:r>
              <a:rPr lang="sk-SK" dirty="0"/>
              <a:t> katolícke ale badať </a:t>
            </a:r>
            <a:r>
              <a:rPr lang="sk-SK" dirty="0" err="1"/>
              <a:t>Lutherov</a:t>
            </a:r>
            <a:r>
              <a:rPr lang="sk-SK" dirty="0"/>
              <a:t> posun po krízach k efektivite nezaslúženej milosti.</a:t>
            </a:r>
            <a:endParaRPr lang="cs-CZ" dirty="0"/>
          </a:p>
        </p:txBody>
      </p:sp>
    </p:spTree>
    <p:extLst>
      <p:ext uri="{BB962C8B-B14F-4D97-AF65-F5344CB8AC3E}">
        <p14:creationId xmlns:p14="http://schemas.microsoft.com/office/powerpoint/2010/main" val="8558828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3A894AAC-2C35-64C1-8C4D-696092D1EA06}"/>
              </a:ext>
            </a:extLst>
          </p:cNvPr>
          <p:cNvSpPr>
            <a:spLocks noGrp="1"/>
          </p:cNvSpPr>
          <p:nvPr>
            <p:ph type="title"/>
          </p:nvPr>
        </p:nvSpPr>
        <p:spPr>
          <a:xfrm>
            <a:off x="1293811" y="1388534"/>
            <a:ext cx="4309222" cy="1371600"/>
          </a:xfrm>
        </p:spPr>
        <p:txBody>
          <a:bodyPr>
            <a:normAutofit fontScale="90000"/>
          </a:bodyPr>
          <a:lstStyle/>
          <a:p>
            <a:r>
              <a:rPr lang="cs-CZ" b="1" dirty="0"/>
              <a:t>Zásadní obrat v konceptu ospravedlnění: </a:t>
            </a:r>
            <a:br>
              <a:rPr lang="cs-CZ" dirty="0"/>
            </a:br>
            <a:r>
              <a:rPr lang="cs-CZ" dirty="0"/>
              <a:t>Žalm 143(142),2 – „</a:t>
            </a:r>
            <a:r>
              <a:rPr lang="cs-CZ" i="1" dirty="0"/>
              <a:t>Non </a:t>
            </a:r>
            <a:r>
              <a:rPr lang="cs-CZ" i="1" dirty="0" err="1"/>
              <a:t>iustificabitur</a:t>
            </a:r>
            <a:r>
              <a:rPr lang="cs-CZ" i="1" dirty="0"/>
              <a:t> in </a:t>
            </a:r>
            <a:r>
              <a:rPr lang="cs-CZ" i="1" dirty="0" err="1"/>
              <a:t>conspectu</a:t>
            </a:r>
            <a:r>
              <a:rPr lang="cs-CZ" i="1" dirty="0"/>
              <a:t> </a:t>
            </a:r>
            <a:r>
              <a:rPr lang="cs-CZ" i="1" dirty="0" err="1"/>
              <a:t>tuo</a:t>
            </a:r>
            <a:r>
              <a:rPr lang="cs-CZ" i="1" dirty="0"/>
              <a:t> </a:t>
            </a:r>
            <a:r>
              <a:rPr lang="cs-CZ" i="1" dirty="0" err="1"/>
              <a:t>omnis</a:t>
            </a:r>
            <a:r>
              <a:rPr lang="cs-CZ" i="1" dirty="0"/>
              <a:t> </a:t>
            </a:r>
            <a:r>
              <a:rPr lang="cs-CZ" i="1" dirty="0" err="1"/>
              <a:t>vivens</a:t>
            </a:r>
            <a:r>
              <a:rPr lang="cs-CZ" dirty="0"/>
              <a:t>“</a:t>
            </a:r>
          </a:p>
        </p:txBody>
      </p:sp>
      <p:sp>
        <p:nvSpPr>
          <p:cNvPr id="7" name="Zástupný text 6">
            <a:extLst>
              <a:ext uri="{FF2B5EF4-FFF2-40B4-BE49-F238E27FC236}">
                <a16:creationId xmlns:a16="http://schemas.microsoft.com/office/drawing/2014/main" id="{323D6101-3DDC-0A7E-768A-5E8711DC9DB2}"/>
              </a:ext>
            </a:extLst>
          </p:cNvPr>
          <p:cNvSpPr>
            <a:spLocks noGrp="1"/>
          </p:cNvSpPr>
          <p:nvPr>
            <p:ph type="body" sz="half" idx="2"/>
          </p:nvPr>
        </p:nvSpPr>
        <p:spPr>
          <a:xfrm>
            <a:off x="1293811" y="3031064"/>
            <a:ext cx="4696442" cy="3043165"/>
          </a:xfrm>
        </p:spPr>
        <p:txBody>
          <a:bodyPr>
            <a:normAutofit fontScale="85000" lnSpcReduction="20000"/>
          </a:bodyPr>
          <a:lstStyle/>
          <a:p>
            <a:pPr algn="just"/>
            <a:r>
              <a:rPr lang="cs-CZ" dirty="0"/>
              <a:t>„Nikdo živý se před Bohem nemůže ospravedlnit sám ze sebe. Spravedlnost není v člověku ani v jeho činech, nýbrž v Bohu, který milostivě </a:t>
            </a:r>
            <a:r>
              <a:rPr lang="cs-CZ" u="sng" dirty="0"/>
              <a:t>uznává hříšníka za spravedlivého</a:t>
            </a:r>
            <a:r>
              <a:rPr lang="cs-CZ" dirty="0"/>
              <a:t>.“</a:t>
            </a:r>
          </a:p>
          <a:p>
            <a:pPr algn="just"/>
            <a:r>
              <a:rPr lang="cs-CZ" dirty="0"/>
              <a:t>Bezprostřední odkaz k Pavlovi:</a:t>
            </a:r>
          </a:p>
          <a:p>
            <a:pPr algn="just"/>
            <a:r>
              <a:rPr lang="cs-CZ" dirty="0"/>
              <a:t>„Jak říká Pavel v Řím 3:28, člověk je ospravedlněn vírou, ne skutky zákona. Tak i zde – </a:t>
            </a:r>
            <a:r>
              <a:rPr lang="cs-CZ" u="sng" dirty="0"/>
              <a:t>Bůh sám vydává výrok, který činí hříšníka spravedlivým</a:t>
            </a:r>
            <a:r>
              <a:rPr lang="cs-CZ" dirty="0"/>
              <a:t>.“ </a:t>
            </a:r>
          </a:p>
          <a:p>
            <a:r>
              <a:rPr lang="cs-CZ" b="1" dirty="0"/>
              <a:t>Luther přímo v přednášce uvádí kontext Řím 3,20–28 a přímé propojení:</a:t>
            </a:r>
          </a:p>
          <a:p>
            <a:pPr algn="just"/>
            <a:r>
              <a:rPr lang="cs-CZ" dirty="0"/>
              <a:t>„Zákon ukazuje hřích a nemožnost být spravedlivý; proto není žádný prostor pro chlubení. </a:t>
            </a:r>
            <a:r>
              <a:rPr lang="cs-CZ" b="1" u="sng" dirty="0"/>
              <a:t>Ospravedlnění je výrok Boží: Bůh prohlašuje toho, kdo věří, za spravedlivého. Není to proměna skrze morální činy, nýbrž Boží uznání.“</a:t>
            </a:r>
          </a:p>
          <a:p>
            <a:pPr algn="just"/>
            <a:endParaRPr lang="cs-CZ" dirty="0"/>
          </a:p>
          <a:p>
            <a:pPr algn="just"/>
            <a:endParaRPr lang="cs-CZ" dirty="0"/>
          </a:p>
        </p:txBody>
      </p:sp>
      <p:pic>
        <p:nvPicPr>
          <p:cNvPr id="5122" name="Picture 2" descr="Female judges tend to hand down harsher sentences in cases involving sex |  UOC">
            <a:extLst>
              <a:ext uri="{FF2B5EF4-FFF2-40B4-BE49-F238E27FC236}">
                <a16:creationId xmlns:a16="http://schemas.microsoft.com/office/drawing/2014/main" id="{C5183182-CDE1-BE22-28D3-E8D489AE16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37654" y="2447305"/>
            <a:ext cx="4566531" cy="3043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4831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a:blip r:embed="rId5"/>
          <a:stretch>
            <a:fillRect/>
          </a:stretch>
        </p:blipFill>
        <p:spPr>
          <a:xfrm>
            <a:off x="1412683" y="1472230"/>
            <a:ext cx="5278777" cy="3734735"/>
          </a:xfrm>
          <a:prstGeom prst="rect">
            <a:avLst/>
          </a:prstGeom>
        </p:spPr>
      </p:pic>
      <p:sp>
        <p:nvSpPr>
          <p:cNvPr id="2" name="Nadpis 1"/>
          <p:cNvSpPr>
            <a:spLocks noGrp="1"/>
          </p:cNvSpPr>
          <p:nvPr>
            <p:ph type="title"/>
          </p:nvPr>
        </p:nvSpPr>
        <p:spPr>
          <a:xfrm>
            <a:off x="7535825" y="982132"/>
            <a:ext cx="3360772" cy="1303867"/>
          </a:xfrm>
        </p:spPr>
        <p:txBody>
          <a:bodyPr vert="horz" lIns="91440" tIns="45720" rIns="91440" bIns="45720" rtlCol="0" anchor="ctr">
            <a:normAutofit/>
          </a:bodyPr>
          <a:lstStyle/>
          <a:p>
            <a:pPr>
              <a:lnSpc>
                <a:spcPct val="80000"/>
              </a:lnSpc>
            </a:pPr>
            <a:r>
              <a:rPr lang="en-US" sz="3100">
                <a:solidFill>
                  <a:srgbClr val="262626"/>
                </a:solidFill>
              </a:rPr>
              <a:t>Prednášky o liste Rímskym </a:t>
            </a:r>
            <a:br>
              <a:rPr lang="en-US" sz="3100">
                <a:solidFill>
                  <a:srgbClr val="262626"/>
                </a:solidFill>
              </a:rPr>
            </a:br>
            <a:r>
              <a:rPr lang="en-US" sz="3100">
                <a:solidFill>
                  <a:srgbClr val="262626"/>
                </a:solidFill>
              </a:rPr>
              <a:t>jeseň 1515 - 1516</a:t>
            </a:r>
          </a:p>
        </p:txBody>
      </p:sp>
      <p:sp>
        <p:nvSpPr>
          <p:cNvPr id="4" name="Zástupný objekt pre text 3"/>
          <p:cNvSpPr>
            <a:spLocks noGrp="1"/>
          </p:cNvSpPr>
          <p:nvPr>
            <p:ph type="body" sz="half" idx="2"/>
          </p:nvPr>
        </p:nvSpPr>
        <p:spPr>
          <a:xfrm>
            <a:off x="7535824" y="2556932"/>
            <a:ext cx="3360771" cy="3318936"/>
          </a:xfrm>
        </p:spPr>
        <p:txBody>
          <a:bodyPr vert="horz" lIns="91440" tIns="45720" rIns="91440" bIns="45720" rtlCol="0" anchor="t">
            <a:normAutofit/>
          </a:bodyPr>
          <a:lstStyle/>
          <a:p>
            <a:pPr algn="l">
              <a:buFont typeface="Arial"/>
              <a:buChar char="•"/>
            </a:pPr>
            <a:r>
              <a:rPr lang="en-US" dirty="0">
                <a:solidFill>
                  <a:srgbClr val="262626"/>
                </a:solidFill>
              </a:rPr>
              <a:t>Luther </a:t>
            </a:r>
            <a:r>
              <a:rPr lang="en-US" dirty="0" err="1">
                <a:solidFill>
                  <a:srgbClr val="262626"/>
                </a:solidFill>
              </a:rPr>
              <a:t>berie</a:t>
            </a:r>
            <a:r>
              <a:rPr lang="en-US" dirty="0">
                <a:solidFill>
                  <a:srgbClr val="262626"/>
                </a:solidFill>
              </a:rPr>
              <a:t> do </a:t>
            </a:r>
            <a:r>
              <a:rPr lang="en-US" dirty="0" err="1">
                <a:solidFill>
                  <a:srgbClr val="262626"/>
                </a:solidFill>
              </a:rPr>
              <a:t>ruky</a:t>
            </a:r>
            <a:r>
              <a:rPr lang="en-US" dirty="0">
                <a:solidFill>
                  <a:srgbClr val="262626"/>
                </a:solidFill>
              </a:rPr>
              <a:t> </a:t>
            </a:r>
            <a:r>
              <a:rPr lang="en-US" dirty="0" err="1">
                <a:solidFill>
                  <a:srgbClr val="262626"/>
                </a:solidFill>
              </a:rPr>
              <a:t>grécky</a:t>
            </a:r>
            <a:r>
              <a:rPr lang="en-US" dirty="0">
                <a:solidFill>
                  <a:srgbClr val="262626"/>
                </a:solidFill>
              </a:rPr>
              <a:t> text, </a:t>
            </a:r>
            <a:r>
              <a:rPr lang="en-US" dirty="0" err="1">
                <a:solidFill>
                  <a:srgbClr val="262626"/>
                </a:solidFill>
              </a:rPr>
              <a:t>hoci</a:t>
            </a:r>
            <a:r>
              <a:rPr lang="en-US" dirty="0">
                <a:solidFill>
                  <a:srgbClr val="262626"/>
                </a:solidFill>
              </a:rPr>
              <a:t> </a:t>
            </a:r>
            <a:r>
              <a:rPr lang="en-US" dirty="0" err="1">
                <a:solidFill>
                  <a:srgbClr val="262626"/>
                </a:solidFill>
              </a:rPr>
              <a:t>nevedel</a:t>
            </a:r>
            <a:r>
              <a:rPr lang="en-US" dirty="0">
                <a:solidFill>
                  <a:srgbClr val="262626"/>
                </a:solidFill>
              </a:rPr>
              <a:t> </a:t>
            </a:r>
            <a:r>
              <a:rPr lang="en-US" dirty="0" err="1">
                <a:solidFill>
                  <a:srgbClr val="262626"/>
                </a:solidFill>
              </a:rPr>
              <a:t>veľmi</a:t>
            </a:r>
            <a:r>
              <a:rPr lang="en-US" dirty="0">
                <a:solidFill>
                  <a:srgbClr val="262626"/>
                </a:solidFill>
              </a:rPr>
              <a:t> </a:t>
            </a:r>
            <a:r>
              <a:rPr lang="en-US" dirty="0" err="1">
                <a:solidFill>
                  <a:srgbClr val="262626"/>
                </a:solidFill>
              </a:rPr>
              <a:t>dobre</a:t>
            </a:r>
            <a:r>
              <a:rPr lang="en-US" dirty="0">
                <a:solidFill>
                  <a:srgbClr val="262626"/>
                </a:solidFill>
              </a:rPr>
              <a:t> </a:t>
            </a:r>
            <a:r>
              <a:rPr lang="en-US" dirty="0" err="1">
                <a:solidFill>
                  <a:srgbClr val="262626"/>
                </a:solidFill>
              </a:rPr>
              <a:t>po</a:t>
            </a:r>
            <a:r>
              <a:rPr lang="en-US" dirty="0">
                <a:solidFill>
                  <a:srgbClr val="262626"/>
                </a:solidFill>
              </a:rPr>
              <a:t> </a:t>
            </a:r>
            <a:r>
              <a:rPr lang="en-US" dirty="0" err="1">
                <a:solidFill>
                  <a:srgbClr val="262626"/>
                </a:solidFill>
              </a:rPr>
              <a:t>grécky</a:t>
            </a:r>
            <a:r>
              <a:rPr lang="en-US" dirty="0">
                <a:solidFill>
                  <a:srgbClr val="262626"/>
                </a:solidFill>
              </a:rPr>
              <a:t> a </a:t>
            </a:r>
            <a:r>
              <a:rPr lang="en-US" dirty="0" err="1">
                <a:solidFill>
                  <a:srgbClr val="262626"/>
                </a:solidFill>
              </a:rPr>
              <a:t>zisťuje</a:t>
            </a:r>
            <a:r>
              <a:rPr lang="en-US" dirty="0">
                <a:solidFill>
                  <a:srgbClr val="262626"/>
                </a:solidFill>
              </a:rPr>
              <a:t>, </a:t>
            </a:r>
            <a:r>
              <a:rPr lang="en-US" dirty="0" err="1">
                <a:solidFill>
                  <a:srgbClr val="262626"/>
                </a:solidFill>
              </a:rPr>
              <a:t>že</a:t>
            </a:r>
            <a:r>
              <a:rPr lang="en-US" dirty="0">
                <a:solidFill>
                  <a:srgbClr val="262626"/>
                </a:solidFill>
              </a:rPr>
              <a:t> </a:t>
            </a:r>
            <a:r>
              <a:rPr lang="en-US" dirty="0" err="1">
                <a:solidFill>
                  <a:srgbClr val="262626"/>
                </a:solidFill>
              </a:rPr>
              <a:t>Vulgata</a:t>
            </a:r>
            <a:r>
              <a:rPr lang="en-US" dirty="0">
                <a:solidFill>
                  <a:srgbClr val="262626"/>
                </a:solidFill>
              </a:rPr>
              <a:t> </a:t>
            </a:r>
            <a:r>
              <a:rPr lang="en-US" dirty="0" err="1">
                <a:solidFill>
                  <a:srgbClr val="262626"/>
                </a:solidFill>
              </a:rPr>
              <a:t>prekladá</a:t>
            </a:r>
            <a:r>
              <a:rPr lang="en-US" dirty="0">
                <a:solidFill>
                  <a:srgbClr val="262626"/>
                </a:solidFill>
              </a:rPr>
              <a:t> </a:t>
            </a:r>
            <a:r>
              <a:rPr lang="en-US" dirty="0" err="1">
                <a:solidFill>
                  <a:srgbClr val="262626"/>
                </a:solidFill>
              </a:rPr>
              <a:t>grécke</a:t>
            </a:r>
            <a:r>
              <a:rPr lang="en-US" dirty="0">
                <a:solidFill>
                  <a:srgbClr val="262626"/>
                </a:solidFill>
              </a:rPr>
              <a:t> </a:t>
            </a:r>
            <a:r>
              <a:rPr lang="en-US" dirty="0" err="1">
                <a:solidFill>
                  <a:srgbClr val="262626"/>
                </a:solidFill>
              </a:rPr>
              <a:t>dykaiosyné</a:t>
            </a:r>
            <a:r>
              <a:rPr lang="en-US" dirty="0">
                <a:solidFill>
                  <a:srgbClr val="262626"/>
                </a:solidFill>
              </a:rPr>
              <a:t> </a:t>
            </a:r>
            <a:r>
              <a:rPr lang="en-US" dirty="0" err="1">
                <a:solidFill>
                  <a:srgbClr val="262626"/>
                </a:solidFill>
              </a:rPr>
              <a:t>tou</a:t>
            </a:r>
            <a:r>
              <a:rPr lang="en-US" dirty="0">
                <a:solidFill>
                  <a:srgbClr val="262626"/>
                </a:solidFill>
              </a:rPr>
              <a:t> </a:t>
            </a:r>
            <a:r>
              <a:rPr lang="en-US" dirty="0" err="1">
                <a:solidFill>
                  <a:srgbClr val="262626"/>
                </a:solidFill>
              </a:rPr>
              <a:t>Theou</a:t>
            </a:r>
            <a:r>
              <a:rPr lang="en-US" dirty="0">
                <a:solidFill>
                  <a:srgbClr val="262626"/>
                </a:solidFill>
              </a:rPr>
              <a:t> </a:t>
            </a:r>
            <a:r>
              <a:rPr lang="en-US" dirty="0" err="1">
                <a:solidFill>
                  <a:srgbClr val="262626"/>
                </a:solidFill>
              </a:rPr>
              <a:t>ako</a:t>
            </a:r>
            <a:r>
              <a:rPr lang="en-US" dirty="0">
                <a:solidFill>
                  <a:srgbClr val="262626"/>
                </a:solidFill>
              </a:rPr>
              <a:t> </a:t>
            </a:r>
            <a:r>
              <a:rPr lang="en-US" dirty="0" err="1">
                <a:solidFill>
                  <a:srgbClr val="262626"/>
                </a:solidFill>
              </a:rPr>
              <a:t>justitia</a:t>
            </a:r>
            <a:r>
              <a:rPr lang="en-US" dirty="0">
                <a:solidFill>
                  <a:srgbClr val="262626"/>
                </a:solidFill>
              </a:rPr>
              <a:t> Dei. </a:t>
            </a:r>
          </a:p>
          <a:p>
            <a:pPr algn="l">
              <a:buFont typeface="Arial"/>
              <a:buChar char="•"/>
            </a:pPr>
            <a:r>
              <a:rPr lang="en-US" dirty="0">
                <a:solidFill>
                  <a:srgbClr val="262626"/>
                </a:solidFill>
              </a:rPr>
              <a:t>Luther </a:t>
            </a:r>
            <a:r>
              <a:rPr lang="en-US" dirty="0" err="1">
                <a:solidFill>
                  <a:srgbClr val="262626"/>
                </a:solidFill>
              </a:rPr>
              <a:t>zisťuje</a:t>
            </a:r>
            <a:r>
              <a:rPr lang="en-US" dirty="0">
                <a:solidFill>
                  <a:srgbClr val="262626"/>
                </a:solidFill>
              </a:rPr>
              <a:t>, </a:t>
            </a:r>
            <a:r>
              <a:rPr lang="en-US" dirty="0" err="1">
                <a:solidFill>
                  <a:srgbClr val="262626"/>
                </a:solidFill>
              </a:rPr>
              <a:t>že</a:t>
            </a:r>
            <a:r>
              <a:rPr lang="en-US" dirty="0">
                <a:solidFill>
                  <a:srgbClr val="262626"/>
                </a:solidFill>
              </a:rPr>
              <a:t> v </a:t>
            </a:r>
            <a:r>
              <a:rPr lang="en-US" dirty="0" err="1">
                <a:solidFill>
                  <a:srgbClr val="262626"/>
                </a:solidFill>
              </a:rPr>
              <a:t>Pavlových</a:t>
            </a:r>
            <a:r>
              <a:rPr lang="en-US" dirty="0">
                <a:solidFill>
                  <a:srgbClr val="262626"/>
                </a:solidFill>
              </a:rPr>
              <a:t> </a:t>
            </a:r>
            <a:r>
              <a:rPr lang="en-US" dirty="0" err="1">
                <a:solidFill>
                  <a:srgbClr val="262626"/>
                </a:solidFill>
              </a:rPr>
              <a:t>listoch</a:t>
            </a:r>
            <a:r>
              <a:rPr lang="en-US" dirty="0">
                <a:solidFill>
                  <a:srgbClr val="262626"/>
                </a:solidFill>
              </a:rPr>
              <a:t> ale </a:t>
            </a:r>
            <a:r>
              <a:rPr lang="en-US" dirty="0" err="1">
                <a:solidFill>
                  <a:srgbClr val="262626"/>
                </a:solidFill>
              </a:rPr>
              <a:t>tento</a:t>
            </a:r>
            <a:r>
              <a:rPr lang="en-US" dirty="0">
                <a:solidFill>
                  <a:srgbClr val="262626"/>
                </a:solidFill>
              </a:rPr>
              <a:t> </a:t>
            </a:r>
            <a:r>
              <a:rPr lang="en-US" dirty="0" err="1">
                <a:solidFill>
                  <a:srgbClr val="262626"/>
                </a:solidFill>
              </a:rPr>
              <a:t>výraz</a:t>
            </a:r>
            <a:r>
              <a:rPr lang="en-US" dirty="0">
                <a:solidFill>
                  <a:srgbClr val="262626"/>
                </a:solidFill>
              </a:rPr>
              <a:t> </a:t>
            </a:r>
            <a:r>
              <a:rPr lang="en-US" dirty="0" err="1">
                <a:solidFill>
                  <a:srgbClr val="262626"/>
                </a:solidFill>
              </a:rPr>
              <a:t>má</a:t>
            </a:r>
            <a:r>
              <a:rPr lang="en-US" dirty="0">
                <a:solidFill>
                  <a:srgbClr val="262626"/>
                </a:solidFill>
              </a:rPr>
              <a:t> </a:t>
            </a:r>
            <a:r>
              <a:rPr lang="en-US" dirty="0" err="1">
                <a:solidFill>
                  <a:srgbClr val="262626"/>
                </a:solidFill>
              </a:rPr>
              <a:t>dva</a:t>
            </a:r>
            <a:r>
              <a:rPr lang="en-US" dirty="0">
                <a:solidFill>
                  <a:srgbClr val="262626"/>
                </a:solidFill>
              </a:rPr>
              <a:t> </a:t>
            </a:r>
            <a:r>
              <a:rPr lang="en-US" dirty="0" err="1">
                <a:solidFill>
                  <a:srgbClr val="262626"/>
                </a:solidFill>
              </a:rPr>
              <a:t>významy</a:t>
            </a:r>
            <a:r>
              <a:rPr lang="en-US" dirty="0">
                <a:solidFill>
                  <a:srgbClr val="262626"/>
                </a:solidFill>
              </a:rPr>
              <a:t>: </a:t>
            </a:r>
          </a:p>
          <a:p>
            <a:pPr>
              <a:buFont typeface="Arial"/>
              <a:buChar char="•"/>
            </a:pPr>
            <a:r>
              <a:rPr lang="en-US" sz="2800" dirty="0" err="1">
                <a:solidFill>
                  <a:srgbClr val="262626"/>
                </a:solidFill>
              </a:rPr>
              <a:t>Spravodlivosť</a:t>
            </a:r>
            <a:r>
              <a:rPr lang="en-US" sz="2800" dirty="0">
                <a:solidFill>
                  <a:srgbClr val="262626"/>
                </a:solidFill>
              </a:rPr>
              <a:t> + </a:t>
            </a:r>
            <a:r>
              <a:rPr lang="en-US" sz="2800" dirty="0" err="1">
                <a:solidFill>
                  <a:srgbClr val="262626"/>
                </a:solidFill>
              </a:rPr>
              <a:t>ospravedlnenie</a:t>
            </a:r>
            <a:endParaRPr lang="en-US" sz="2800" dirty="0">
              <a:solidFill>
                <a:srgbClr val="262626"/>
              </a:solidFill>
            </a:endParaRPr>
          </a:p>
        </p:txBody>
      </p:sp>
    </p:spTree>
    <p:extLst>
      <p:ext uri="{BB962C8B-B14F-4D97-AF65-F5344CB8AC3E}">
        <p14:creationId xmlns:p14="http://schemas.microsoft.com/office/powerpoint/2010/main" val="16521183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dirty="0"/>
              <a:t>Zjavuje sa v ňom dozaista spravodlivosť z viery ... Spravodlivý z viery bude žiť.</a:t>
            </a:r>
            <a:endParaRPr lang="cs-CZ" dirty="0"/>
          </a:p>
        </p:txBody>
      </p:sp>
      <p:sp>
        <p:nvSpPr>
          <p:cNvPr id="3" name="Zástupný objekt pre obsah 2"/>
          <p:cNvSpPr>
            <a:spLocks noGrp="1"/>
          </p:cNvSpPr>
          <p:nvPr>
            <p:ph idx="1"/>
          </p:nvPr>
        </p:nvSpPr>
        <p:spPr/>
        <p:txBody>
          <a:bodyPr>
            <a:normAutofit fontScale="62500" lnSpcReduction="20000"/>
          </a:bodyPr>
          <a:lstStyle/>
          <a:p>
            <a:pPr algn="just"/>
            <a:r>
              <a:rPr lang="sk-SK" dirty="0"/>
              <a:t>Vrátil som sa k Žalmom, aby som ich vyložil druhý krát. Bol som posadnutý nezvyčajne silnou túžbou pochopiť Pavlov list Rímskym, no jedna jediná fráza v 1. kapitole mi stála v ceste: „v evanjeliu sa zjavuje spravodlivosť Božia“. Chápal som ju totiž tak, že je to tá spravodlivosť, ktorou je spravodlivý sám Boh – spravodlivosť ktorou jedná a trestá neprávosti. Mojim problémom bolo, že hoci ako dokonalý mních, denne som stál pred Bohom ako hriešnik s rozorvaným a nemal som dôveru, že by ho moje zásluhy mohli uzmieriť. Nemiloval som toho spravodlivého a rozhnevaného Boha, ale nenávidel ktorý trestá hriešnikov. Nenávidel som ho. Neprestajne som klopal na Pavla v tejto pasáži, túžiac spoznať, čo myslel tou vetou „spravodlivý z viery bude žiť“.. Premýšľal som nad ňou dňom i nocou, a Boh mi preukázal milosť. Uvedomil som si význam kontextu ( ... Spravodlivý z viery bude žiť). </a:t>
            </a:r>
          </a:p>
          <a:p>
            <a:pPr algn="just"/>
            <a:r>
              <a:rPr lang="sk-SK" b="1" dirty="0"/>
              <a:t>Začal som chápať, že „spravodlivosť Božia“ znamená tú spravodlivosť, ktorou nás Boh očistou milosťou a milosrdenstvom ospravedlňuje skrze vieru. Tu som cítil, že som sa znovu narodil a vstúpil som otvorenou bránou do samotného raja“ .... Zatiaľ </a:t>
            </a:r>
            <a:r>
              <a:rPr lang="sk-SK" b="1" dirty="0" err="1"/>
              <a:t>co</a:t>
            </a:r>
            <a:r>
              <a:rPr lang="sk-SK" b="1" dirty="0"/>
              <a:t> pred tým ma „spravodlivosť Božia“ napĺňala nenávisťou, teraz sa mi stala neopísateľne sladkou v láske.</a:t>
            </a:r>
          </a:p>
          <a:p>
            <a:pPr marL="0" indent="0">
              <a:buNone/>
            </a:pPr>
            <a:r>
              <a:rPr lang="sk-SK" dirty="0"/>
              <a:t>Ak máš pravú vieru, že Kristus je tvoj Spasiteľ, potom má zároveň aj milosrdného Boha, lebo viera ťa odvádza do Božieho srdca a otvára ho, aby si ty uzrel čistú milosť a nezaslúženú lásku.</a:t>
            </a:r>
            <a:br>
              <a:rPr lang="sk-SK" dirty="0"/>
            </a:br>
            <a:r>
              <a:rPr lang="sk-SK" dirty="0"/>
              <a:t>LW 34: 336 – 337 (1545).</a:t>
            </a:r>
            <a:endParaRPr lang="cs-CZ" dirty="0"/>
          </a:p>
        </p:txBody>
      </p:sp>
    </p:spTree>
    <p:extLst>
      <p:ext uri="{BB962C8B-B14F-4D97-AF65-F5344CB8AC3E}">
        <p14:creationId xmlns:p14="http://schemas.microsoft.com/office/powerpoint/2010/main" val="4084611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dirty="0"/>
              <a:t>Pavol zjavil Lutherovi ako zladiť Božiu súdiacu spravodlivosť a jeho pretekajúce milosrdenstvo </a:t>
            </a:r>
            <a:endParaRPr lang="cs-CZ" dirty="0"/>
          </a:p>
        </p:txBody>
      </p:sp>
      <p:sp>
        <p:nvSpPr>
          <p:cNvPr id="3" name="Zástupný objekt pre obsah 2"/>
          <p:cNvSpPr>
            <a:spLocks noGrp="1"/>
          </p:cNvSpPr>
          <p:nvPr>
            <p:ph idx="1"/>
          </p:nvPr>
        </p:nvSpPr>
        <p:spPr/>
        <p:txBody>
          <a:bodyPr/>
          <a:lstStyle/>
          <a:p>
            <a:pPr marL="0" indent="0">
              <a:buNone/>
            </a:pPr>
            <a:r>
              <a:rPr lang="sk-SK" dirty="0"/>
              <a:t>Spravodlivý z viery bude žiť. Treba chápať tak, že čiarku dáme pred „bude žiť“. Spravodlivosť Božia v evanjeliu, je spravodlivosť darovaná Kristom skrze vieru. A ani viera nie je náš výkon, ale je darom Božím. </a:t>
            </a:r>
          </a:p>
          <a:p>
            <a:pPr marL="0" indent="0">
              <a:buNone/>
            </a:pPr>
            <a:r>
              <a:rPr lang="sk-SK" dirty="0"/>
              <a:t>Zatiaľ je Luther </a:t>
            </a:r>
            <a:r>
              <a:rPr lang="sk-SK" dirty="0" err="1"/>
              <a:t>Pavlovský</a:t>
            </a:r>
            <a:r>
              <a:rPr lang="sk-SK" dirty="0"/>
              <a:t> augustinián a nič prevratné neobjavil, čo by nevedel už Augustín. V dobe, kde ale cirkev rada dávala tú čiarku za „spravodlivý“, aby viedla ľudí k pokániu, vyzdvihla efektivitu moci rozhrešenia, viedla ľudí k náprave životov satisfakciou za hriechy a vyzdvihla svätcov a ich zásluhy, Luther obnovuje </a:t>
            </a:r>
            <a:r>
              <a:rPr lang="sk-SK" dirty="0" err="1"/>
              <a:t>augustiniánske</a:t>
            </a:r>
            <a:r>
              <a:rPr lang="sk-SK" dirty="0"/>
              <a:t> dôrazy pri svojich prednáškach.</a:t>
            </a:r>
            <a:endParaRPr lang="cs-CZ" dirty="0"/>
          </a:p>
        </p:txBody>
      </p:sp>
    </p:spTree>
    <p:extLst>
      <p:ext uri="{BB962C8B-B14F-4D97-AF65-F5344CB8AC3E}">
        <p14:creationId xmlns:p14="http://schemas.microsoft.com/office/powerpoint/2010/main" val="3822553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r="3482" b="1"/>
          <a:stretch/>
        </p:blipFill>
        <p:spPr>
          <a:xfrm>
            <a:off x="1412683" y="1410208"/>
            <a:ext cx="3876801" cy="3858780"/>
          </a:xfrm>
          <a:prstGeom prst="rect">
            <a:avLst/>
          </a:prstGeom>
        </p:spPr>
      </p:pic>
      <p:sp>
        <p:nvSpPr>
          <p:cNvPr id="2" name="Nadpis 1"/>
          <p:cNvSpPr>
            <a:spLocks noGrp="1"/>
          </p:cNvSpPr>
          <p:nvPr>
            <p:ph type="title"/>
          </p:nvPr>
        </p:nvSpPr>
        <p:spPr>
          <a:xfrm>
            <a:off x="6094412" y="982132"/>
            <a:ext cx="4802185" cy="1303867"/>
          </a:xfrm>
        </p:spPr>
        <p:txBody>
          <a:bodyPr vert="horz" lIns="91440" tIns="45720" rIns="91440" bIns="45720" rtlCol="0" anchor="ctr">
            <a:normAutofit fontScale="90000"/>
          </a:bodyPr>
          <a:lstStyle/>
          <a:p>
            <a:pPr>
              <a:lnSpc>
                <a:spcPct val="90000"/>
              </a:lnSpc>
            </a:pPr>
            <a:r>
              <a:rPr lang="en-US" sz="4400"/>
              <a:t>Rok 1516 – začiatok protestu </a:t>
            </a:r>
          </a:p>
        </p:txBody>
      </p:sp>
      <p:sp>
        <p:nvSpPr>
          <p:cNvPr id="4" name="Zástupný objekt pre text 3"/>
          <p:cNvSpPr>
            <a:spLocks noGrp="1"/>
          </p:cNvSpPr>
          <p:nvPr>
            <p:ph type="body" sz="half" idx="2"/>
          </p:nvPr>
        </p:nvSpPr>
        <p:spPr>
          <a:xfrm>
            <a:off x="6094412" y="2556932"/>
            <a:ext cx="4802184" cy="3318936"/>
          </a:xfrm>
        </p:spPr>
        <p:txBody>
          <a:bodyPr vert="horz" lIns="91440" tIns="45720" rIns="91440" bIns="45720" rtlCol="0" anchor="t">
            <a:normAutofit/>
          </a:bodyPr>
          <a:lstStyle/>
          <a:p>
            <a:pPr algn="just">
              <a:buFont typeface="Arial"/>
              <a:buChar char="•"/>
            </a:pPr>
            <a:r>
              <a:rPr lang="en-US" dirty="0"/>
              <a:t>Luther </a:t>
            </a:r>
            <a:r>
              <a:rPr lang="en-US" dirty="0" err="1"/>
              <a:t>kritizuje</a:t>
            </a:r>
            <a:r>
              <a:rPr lang="en-US" dirty="0"/>
              <a:t> </a:t>
            </a:r>
            <a:r>
              <a:rPr lang="en-US" dirty="0" err="1"/>
              <a:t>zhýralosť</a:t>
            </a:r>
            <a:r>
              <a:rPr lang="en-US" dirty="0"/>
              <a:t> </a:t>
            </a:r>
            <a:r>
              <a:rPr lang="en-US" dirty="0" err="1"/>
              <a:t>zosnulého</a:t>
            </a:r>
            <a:r>
              <a:rPr lang="en-US" dirty="0"/>
              <a:t> </a:t>
            </a:r>
            <a:r>
              <a:rPr lang="en-US" dirty="0" err="1"/>
              <a:t>pápeža</a:t>
            </a:r>
            <a:r>
              <a:rPr lang="en-US" dirty="0"/>
              <a:t> </a:t>
            </a:r>
            <a:r>
              <a:rPr lang="en-US" dirty="0" err="1"/>
              <a:t>Júlia</a:t>
            </a:r>
            <a:r>
              <a:rPr lang="en-US" dirty="0"/>
              <a:t> II. a </a:t>
            </a:r>
            <a:r>
              <a:rPr lang="en-US" dirty="0" err="1"/>
              <a:t>celej</a:t>
            </a:r>
            <a:r>
              <a:rPr lang="en-US" dirty="0"/>
              <a:t> </a:t>
            </a:r>
            <a:r>
              <a:rPr lang="en-US" dirty="0" err="1"/>
              <a:t>kúrie</a:t>
            </a:r>
            <a:r>
              <a:rPr lang="en-US" dirty="0"/>
              <a:t>.</a:t>
            </a:r>
          </a:p>
          <a:p>
            <a:pPr algn="just">
              <a:buFont typeface="Arial"/>
              <a:buChar char="•"/>
            </a:pPr>
            <a:r>
              <a:rPr lang="en-US" dirty="0" err="1"/>
              <a:t>Proti</a:t>
            </a:r>
            <a:r>
              <a:rPr lang="en-US" dirty="0"/>
              <a:t> </a:t>
            </a:r>
            <a:r>
              <a:rPr lang="en-US" dirty="0" err="1"/>
              <a:t>nešvárom</a:t>
            </a:r>
            <a:r>
              <a:rPr lang="en-US" dirty="0"/>
              <a:t>, ale </a:t>
            </a:r>
            <a:r>
              <a:rPr lang="en-US" dirty="0" err="1"/>
              <a:t>neprotestuje</a:t>
            </a:r>
            <a:r>
              <a:rPr lang="en-US" dirty="0"/>
              <a:t> </a:t>
            </a:r>
            <a:r>
              <a:rPr lang="en-US" dirty="0" err="1"/>
              <a:t>tak</a:t>
            </a:r>
            <a:r>
              <a:rPr lang="en-US" dirty="0"/>
              <a:t> </a:t>
            </a:r>
            <a:r>
              <a:rPr lang="en-US" dirty="0" err="1"/>
              <a:t>hlasno</a:t>
            </a:r>
            <a:r>
              <a:rPr lang="en-US" dirty="0"/>
              <a:t> </a:t>
            </a:r>
            <a:r>
              <a:rPr lang="en-US" dirty="0" err="1"/>
              <a:t>ako</a:t>
            </a:r>
            <a:r>
              <a:rPr lang="en-US" dirty="0"/>
              <a:t> in</a:t>
            </a:r>
            <a:r>
              <a:rPr lang="sk-SK" dirty="0"/>
              <a:t>í</a:t>
            </a:r>
            <a:r>
              <a:rPr lang="en-US" dirty="0"/>
              <a:t> </a:t>
            </a:r>
            <a:r>
              <a:rPr lang="en-US" dirty="0" err="1"/>
              <a:t>jeho</a:t>
            </a:r>
            <a:r>
              <a:rPr lang="en-US" dirty="0"/>
              <a:t> </a:t>
            </a:r>
            <a:r>
              <a:rPr lang="en-US" dirty="0" err="1"/>
              <a:t>súčasnicí</a:t>
            </a:r>
            <a:r>
              <a:rPr lang="en-US" dirty="0"/>
              <a:t>. </a:t>
            </a:r>
            <a:r>
              <a:rPr lang="en-US" dirty="0" err="1"/>
              <a:t>Je</a:t>
            </a:r>
            <a:r>
              <a:rPr lang="en-US" dirty="0"/>
              <a:t> </a:t>
            </a:r>
            <a:r>
              <a:rPr lang="en-US" dirty="0" err="1"/>
              <a:t>veľmi</a:t>
            </a:r>
            <a:r>
              <a:rPr lang="en-US" dirty="0"/>
              <a:t> </a:t>
            </a:r>
            <a:r>
              <a:rPr lang="en-US" dirty="0" err="1"/>
              <a:t>vyťažený</a:t>
            </a:r>
            <a:r>
              <a:rPr lang="en-US" dirty="0"/>
              <a:t> </a:t>
            </a:r>
            <a:r>
              <a:rPr lang="en-US" dirty="0" err="1"/>
              <a:t>na</a:t>
            </a:r>
            <a:r>
              <a:rPr lang="en-US" dirty="0"/>
              <a:t> </a:t>
            </a:r>
            <a:r>
              <a:rPr lang="en-US" dirty="0" err="1"/>
              <a:t>univerzite</a:t>
            </a:r>
            <a:r>
              <a:rPr lang="en-US" dirty="0"/>
              <a:t>. </a:t>
            </a:r>
          </a:p>
          <a:p>
            <a:pPr algn="just">
              <a:buFont typeface="Arial"/>
              <a:buChar char="•"/>
            </a:pPr>
            <a:r>
              <a:rPr lang="en-US" dirty="0" err="1"/>
              <a:t>Cítil</a:t>
            </a:r>
            <a:r>
              <a:rPr lang="en-US" dirty="0"/>
              <a:t>, </a:t>
            </a:r>
            <a:r>
              <a:rPr lang="en-US" dirty="0" err="1"/>
              <a:t>že</a:t>
            </a:r>
            <a:r>
              <a:rPr lang="en-US" dirty="0"/>
              <a:t> </a:t>
            </a:r>
            <a:r>
              <a:rPr lang="en-US" dirty="0" err="1"/>
              <a:t>ako</a:t>
            </a:r>
            <a:r>
              <a:rPr lang="en-US" dirty="0"/>
              <a:t> </a:t>
            </a:r>
            <a:r>
              <a:rPr lang="en-US" dirty="0" err="1"/>
              <a:t>kňaz</a:t>
            </a:r>
            <a:r>
              <a:rPr lang="en-US" dirty="0"/>
              <a:t> </a:t>
            </a:r>
            <a:r>
              <a:rPr lang="en-US" dirty="0" err="1"/>
              <a:t>je</a:t>
            </a:r>
            <a:r>
              <a:rPr lang="en-US" dirty="0"/>
              <a:t> </a:t>
            </a:r>
            <a:r>
              <a:rPr lang="en-US" dirty="0" err="1"/>
              <a:t>zodpovedný</a:t>
            </a:r>
            <a:r>
              <a:rPr lang="en-US" dirty="0"/>
              <a:t> </a:t>
            </a:r>
            <a:r>
              <a:rPr lang="en-US" dirty="0" err="1"/>
              <a:t>za</a:t>
            </a:r>
            <a:r>
              <a:rPr lang="en-US" dirty="0"/>
              <a:t> </a:t>
            </a:r>
            <a:r>
              <a:rPr lang="en-US" dirty="0" err="1"/>
              <a:t>svoje</a:t>
            </a:r>
            <a:r>
              <a:rPr lang="en-US" dirty="0"/>
              <a:t> </a:t>
            </a:r>
            <a:r>
              <a:rPr lang="en-US" dirty="0" err="1"/>
              <a:t>ovečky</a:t>
            </a:r>
            <a:r>
              <a:rPr lang="en-US" dirty="0"/>
              <a:t> a </a:t>
            </a:r>
            <a:r>
              <a:rPr lang="en-US" dirty="0" err="1"/>
              <a:t>ich</a:t>
            </a:r>
            <a:r>
              <a:rPr lang="en-US" dirty="0"/>
              <a:t> </a:t>
            </a:r>
            <a:r>
              <a:rPr lang="en-US" dirty="0" err="1"/>
              <a:t>cestu</a:t>
            </a:r>
            <a:r>
              <a:rPr lang="en-US" dirty="0"/>
              <a:t> a </a:t>
            </a:r>
            <a:r>
              <a:rPr lang="en-US" dirty="0" err="1"/>
              <a:t>svedomie</a:t>
            </a:r>
            <a:r>
              <a:rPr lang="en-US" dirty="0"/>
              <a:t> mu </a:t>
            </a:r>
            <a:r>
              <a:rPr lang="en-US" dirty="0" err="1"/>
              <a:t>nedá</a:t>
            </a:r>
            <a:r>
              <a:rPr lang="en-US" dirty="0"/>
              <a:t>.</a:t>
            </a:r>
          </a:p>
          <a:p>
            <a:pPr algn="just">
              <a:buFont typeface="Arial"/>
              <a:buChar char="•"/>
            </a:pPr>
            <a:r>
              <a:rPr lang="en-US" dirty="0"/>
              <a:t>3x </a:t>
            </a:r>
            <a:r>
              <a:rPr lang="en-US" dirty="0" err="1"/>
              <a:t>káže</a:t>
            </a:r>
            <a:r>
              <a:rPr lang="en-US" dirty="0"/>
              <a:t> </a:t>
            </a:r>
            <a:r>
              <a:rPr lang="en-US" dirty="0" err="1"/>
              <a:t>proti</a:t>
            </a:r>
            <a:r>
              <a:rPr lang="en-US" dirty="0"/>
              <a:t> </a:t>
            </a:r>
            <a:r>
              <a:rPr lang="en-US" dirty="0" err="1"/>
              <a:t>odpustkom</a:t>
            </a:r>
            <a:r>
              <a:rPr lang="en-US" dirty="0"/>
              <a:t> </a:t>
            </a:r>
            <a:r>
              <a:rPr lang="en-US" dirty="0" err="1"/>
              <a:t>počas</a:t>
            </a:r>
            <a:r>
              <a:rPr lang="en-US" dirty="0"/>
              <a:t> r. 1516. </a:t>
            </a:r>
            <a:r>
              <a:rPr lang="en-US" dirty="0" err="1"/>
              <a:t>Posledná</a:t>
            </a:r>
            <a:r>
              <a:rPr lang="en-US" dirty="0"/>
              <a:t> – </a:t>
            </a:r>
            <a:r>
              <a:rPr lang="en-US" dirty="0" err="1"/>
              <a:t>sviatok</a:t>
            </a:r>
            <a:r>
              <a:rPr lang="en-US" dirty="0"/>
              <a:t> </a:t>
            </a:r>
            <a:r>
              <a:rPr lang="en-US" dirty="0" err="1"/>
              <a:t>vš</a:t>
            </a:r>
            <a:r>
              <a:rPr lang="en-US" dirty="0"/>
              <a:t>. </a:t>
            </a:r>
            <a:r>
              <a:rPr lang="en-US" dirty="0" err="1"/>
              <a:t>Svätých</a:t>
            </a:r>
            <a:r>
              <a:rPr lang="en-US" dirty="0"/>
              <a:t> 1516. </a:t>
            </a:r>
            <a:endParaRPr lang="sk-SK" dirty="0"/>
          </a:p>
          <a:p>
            <a:pPr algn="just"/>
            <a:r>
              <a:rPr lang="sk-SK" dirty="0"/>
              <a:t>r. 1520 mala </a:t>
            </a:r>
            <a:r>
              <a:rPr lang="sk-SK" dirty="0" err="1"/>
              <a:t>Friedrichova</a:t>
            </a:r>
            <a:r>
              <a:rPr lang="sk-SK" dirty="0"/>
              <a:t> zbierka 19.013 kostí svätcov a silu skrátiť tresty v očistci o 1.900.202 rokov a 270 dní.</a:t>
            </a:r>
            <a:endParaRPr lang="en-US" dirty="0"/>
          </a:p>
          <a:p>
            <a:pPr algn="l">
              <a:buFont typeface="Arial"/>
              <a:buChar char="•"/>
            </a:pPr>
            <a:endParaRPr lang="en-US" dirty="0"/>
          </a:p>
        </p:txBody>
      </p:sp>
    </p:spTree>
    <p:extLst>
      <p:ext uri="{BB962C8B-B14F-4D97-AF65-F5344CB8AC3E}">
        <p14:creationId xmlns:p14="http://schemas.microsoft.com/office/powerpoint/2010/main" val="22680813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pic>
        <p:nvPicPr>
          <p:cNvPr id="6" name="Zástupný objekt pre obsah 5"/>
          <p:cNvPicPr>
            <a:picLocks noGrp="1" noChangeAspect="1"/>
          </p:cNvPicPr>
          <p:nvPr>
            <p:ph idx="1"/>
          </p:nvPr>
        </p:nvPicPr>
        <p:blipFill rotWithShape="1">
          <a:blip r:embed="rId5"/>
          <a:srcRect l="15080" r="17297" b="3"/>
          <a:stretch/>
        </p:blipFill>
        <p:spPr>
          <a:xfrm>
            <a:off x="1434269" y="2701180"/>
            <a:ext cx="2739728" cy="2852640"/>
          </a:xfrm>
          <a:prstGeom prst="rect">
            <a:avLst/>
          </a:prstGeom>
          <a:ln w="57150" cmpd="thickThin">
            <a:solidFill>
              <a:schemeClr val="tx1">
                <a:lumMod val="50000"/>
                <a:lumOff val="50000"/>
              </a:schemeClr>
            </a:solidFill>
            <a:miter lim="800000"/>
          </a:ln>
        </p:spPr>
      </p:pic>
      <p:sp>
        <p:nvSpPr>
          <p:cNvPr id="2" name="Nadpis 1"/>
          <p:cNvSpPr>
            <a:spLocks noGrp="1"/>
          </p:cNvSpPr>
          <p:nvPr>
            <p:ph type="title"/>
          </p:nvPr>
        </p:nvSpPr>
        <p:spPr>
          <a:xfrm>
            <a:off x="1295402" y="982132"/>
            <a:ext cx="9601196" cy="1303867"/>
          </a:xfrm>
        </p:spPr>
        <p:txBody>
          <a:bodyPr vert="horz" lIns="91440" tIns="45720" rIns="91440" bIns="45720" rtlCol="0" anchor="ctr">
            <a:normAutofit/>
          </a:bodyPr>
          <a:lstStyle/>
          <a:p>
            <a:r>
              <a:rPr lang="en-US" sz="4400"/>
              <a:t>Čo Luther kritizuje</a:t>
            </a:r>
          </a:p>
        </p:txBody>
      </p:sp>
      <p:sp>
        <p:nvSpPr>
          <p:cNvPr id="4" name="Zástupný objekt pre text 3"/>
          <p:cNvSpPr>
            <a:spLocks noGrp="1"/>
          </p:cNvSpPr>
          <p:nvPr>
            <p:ph type="body" sz="half" idx="2"/>
          </p:nvPr>
        </p:nvSpPr>
        <p:spPr>
          <a:xfrm>
            <a:off x="4639732" y="2556932"/>
            <a:ext cx="6256863" cy="3318936"/>
          </a:xfrm>
        </p:spPr>
        <p:txBody>
          <a:bodyPr vert="horz" lIns="91440" tIns="45720" rIns="91440" bIns="45720" rtlCol="0" anchor="t">
            <a:normAutofit/>
          </a:bodyPr>
          <a:lstStyle/>
          <a:p>
            <a:pPr algn="l">
              <a:buFont typeface="Arial"/>
              <a:buChar char="•"/>
            </a:pPr>
            <a:r>
              <a:rPr lang="en-US" dirty="0"/>
              <a:t>1. </a:t>
            </a:r>
            <a:r>
              <a:rPr lang="en-US" dirty="0" err="1"/>
              <a:t>Nikto</a:t>
            </a:r>
            <a:r>
              <a:rPr lang="en-US" dirty="0"/>
              <a:t> </a:t>
            </a:r>
            <a:r>
              <a:rPr lang="en-US" dirty="0" err="1"/>
              <a:t>si</a:t>
            </a:r>
            <a:r>
              <a:rPr lang="en-US" dirty="0"/>
              <a:t> </a:t>
            </a:r>
            <a:r>
              <a:rPr lang="en-US" dirty="0" err="1"/>
              <a:t>nemôže</a:t>
            </a:r>
            <a:r>
              <a:rPr lang="en-US" dirty="0"/>
              <a:t> </a:t>
            </a:r>
            <a:r>
              <a:rPr lang="en-US" dirty="0" err="1"/>
              <a:t>byť</a:t>
            </a:r>
            <a:r>
              <a:rPr lang="en-US" dirty="0"/>
              <a:t> </a:t>
            </a:r>
            <a:r>
              <a:rPr lang="en-US" dirty="0" err="1"/>
              <a:t>istý</a:t>
            </a:r>
            <a:r>
              <a:rPr lang="en-US" dirty="0"/>
              <a:t>, </a:t>
            </a:r>
            <a:r>
              <a:rPr lang="en-US" dirty="0" err="1"/>
              <a:t>či</a:t>
            </a:r>
            <a:r>
              <a:rPr lang="en-US" dirty="0"/>
              <a:t> </a:t>
            </a:r>
            <a:r>
              <a:rPr lang="en-US" dirty="0" err="1"/>
              <a:t>odpustky</a:t>
            </a:r>
            <a:r>
              <a:rPr lang="en-US" dirty="0"/>
              <a:t> </a:t>
            </a:r>
            <a:r>
              <a:rPr lang="en-US" dirty="0" err="1"/>
              <a:t>pôsobia</a:t>
            </a:r>
            <a:r>
              <a:rPr lang="en-US" dirty="0"/>
              <a:t> </a:t>
            </a:r>
            <a:r>
              <a:rPr lang="en-US" dirty="0" err="1"/>
              <a:t>úplné</a:t>
            </a:r>
            <a:r>
              <a:rPr lang="en-US" dirty="0"/>
              <a:t> </a:t>
            </a:r>
            <a:r>
              <a:rPr lang="en-US" dirty="0" err="1"/>
              <a:t>odpustenie</a:t>
            </a:r>
            <a:r>
              <a:rPr lang="en-US" dirty="0"/>
              <a:t> </a:t>
            </a:r>
            <a:r>
              <a:rPr lang="en-US" dirty="0" err="1"/>
              <a:t>hriechov</a:t>
            </a:r>
            <a:r>
              <a:rPr lang="en-US" dirty="0"/>
              <a:t>, </a:t>
            </a:r>
            <a:r>
              <a:rPr lang="en-US" dirty="0" err="1"/>
              <a:t>či</a:t>
            </a:r>
            <a:r>
              <a:rPr lang="en-US" dirty="0"/>
              <a:t> </a:t>
            </a:r>
            <a:r>
              <a:rPr lang="en-US" dirty="0" err="1"/>
              <a:t>časných</a:t>
            </a:r>
            <a:r>
              <a:rPr lang="en-US" dirty="0"/>
              <a:t> </a:t>
            </a:r>
            <a:r>
              <a:rPr lang="en-US" dirty="0" err="1"/>
              <a:t>trestov</a:t>
            </a:r>
            <a:r>
              <a:rPr lang="en-US" dirty="0"/>
              <a:t> v </a:t>
            </a:r>
            <a:r>
              <a:rPr lang="en-US" dirty="0" err="1"/>
              <a:t>očistci</a:t>
            </a:r>
            <a:r>
              <a:rPr lang="en-US" dirty="0"/>
              <a:t>, </a:t>
            </a:r>
            <a:r>
              <a:rPr lang="en-US" dirty="0" err="1"/>
              <a:t>lebo</a:t>
            </a:r>
            <a:r>
              <a:rPr lang="en-US" dirty="0"/>
              <a:t> </a:t>
            </a:r>
            <a:r>
              <a:rPr lang="en-US" dirty="0" err="1"/>
              <a:t>podmienkou</a:t>
            </a:r>
            <a:r>
              <a:rPr lang="en-US" dirty="0"/>
              <a:t> </a:t>
            </a:r>
            <a:r>
              <a:rPr lang="en-US" dirty="0" err="1"/>
              <a:t>odpustkov</a:t>
            </a:r>
            <a:r>
              <a:rPr lang="en-US" dirty="0"/>
              <a:t> </a:t>
            </a:r>
            <a:r>
              <a:rPr lang="en-US" dirty="0" err="1"/>
              <a:t>ako</a:t>
            </a:r>
            <a:r>
              <a:rPr lang="en-US" dirty="0"/>
              <a:t> </a:t>
            </a:r>
            <a:r>
              <a:rPr lang="en-US" dirty="0" err="1"/>
              <a:t>kajúceho</a:t>
            </a:r>
            <a:r>
              <a:rPr lang="en-US" dirty="0"/>
              <a:t> </a:t>
            </a:r>
            <a:r>
              <a:rPr lang="en-US" dirty="0" err="1"/>
              <a:t>úkonu</a:t>
            </a:r>
            <a:r>
              <a:rPr lang="en-US" dirty="0"/>
              <a:t> </a:t>
            </a:r>
            <a:r>
              <a:rPr lang="en-US" dirty="0" err="1"/>
              <a:t>je</a:t>
            </a:r>
            <a:r>
              <a:rPr lang="en-US" dirty="0"/>
              <a:t> </a:t>
            </a:r>
            <a:r>
              <a:rPr lang="en-US" dirty="0" err="1"/>
              <a:t>tiež</a:t>
            </a:r>
            <a:r>
              <a:rPr lang="en-US" dirty="0"/>
              <a:t> </a:t>
            </a:r>
            <a:r>
              <a:rPr lang="en-US" dirty="0" err="1"/>
              <a:t>contritio</a:t>
            </a:r>
            <a:r>
              <a:rPr lang="en-US" dirty="0"/>
              <a:t> </a:t>
            </a:r>
            <a:r>
              <a:rPr lang="en-US" dirty="0" err="1"/>
              <a:t>cordi</a:t>
            </a:r>
            <a:r>
              <a:rPr lang="en-US" dirty="0"/>
              <a:t>. Ale </a:t>
            </a:r>
            <a:r>
              <a:rPr lang="en-US" dirty="0" err="1"/>
              <a:t>len</a:t>
            </a:r>
            <a:r>
              <a:rPr lang="en-US" dirty="0"/>
              <a:t> Boh </a:t>
            </a:r>
            <a:r>
              <a:rPr lang="en-US" dirty="0" err="1"/>
              <a:t>sám</a:t>
            </a:r>
            <a:r>
              <a:rPr lang="en-US" dirty="0"/>
              <a:t> vie </a:t>
            </a:r>
            <a:r>
              <a:rPr lang="en-US" dirty="0" err="1"/>
              <a:t>posúdiť</a:t>
            </a:r>
            <a:r>
              <a:rPr lang="en-US" dirty="0"/>
              <a:t>, </a:t>
            </a:r>
            <a:r>
              <a:rPr lang="en-US" dirty="0" err="1"/>
              <a:t>či</a:t>
            </a:r>
            <a:r>
              <a:rPr lang="en-US" dirty="0"/>
              <a:t> </a:t>
            </a:r>
            <a:r>
              <a:rPr lang="cs-CZ" dirty="0"/>
              <a:t>ľ</a:t>
            </a:r>
            <a:r>
              <a:rPr lang="en-US" dirty="0" err="1"/>
              <a:t>útosť</a:t>
            </a:r>
            <a:r>
              <a:rPr lang="en-US" dirty="0"/>
              <a:t> </a:t>
            </a:r>
            <a:r>
              <a:rPr lang="en-US" dirty="0" err="1"/>
              <a:t>hriešnika</a:t>
            </a:r>
            <a:r>
              <a:rPr lang="en-US" dirty="0"/>
              <a:t> je </a:t>
            </a:r>
            <a:r>
              <a:rPr lang="en-US" dirty="0" err="1"/>
              <a:t>opravdivá</a:t>
            </a:r>
            <a:r>
              <a:rPr lang="en-US" dirty="0"/>
              <a:t> a </a:t>
            </a:r>
            <a:r>
              <a:rPr lang="en-US" dirty="0" err="1"/>
              <a:t>pokánie</a:t>
            </a:r>
            <a:r>
              <a:rPr lang="en-US" dirty="0"/>
              <a:t> </a:t>
            </a:r>
            <a:r>
              <a:rPr lang="en-US" dirty="0" err="1"/>
              <a:t>pravé</a:t>
            </a:r>
            <a:r>
              <a:rPr lang="sk-SK" dirty="0"/>
              <a:t> a účinné a či obstojí pred Bohom.</a:t>
            </a:r>
          </a:p>
          <a:p>
            <a:pPr algn="l">
              <a:buFont typeface="Arial"/>
              <a:buChar char="•"/>
            </a:pPr>
            <a:r>
              <a:rPr lang="sk-SK" dirty="0"/>
              <a:t>2. Tvrdiť, že pápež má efektívnu moc nad dušami v očistci je smiešne. Veď ak ju má, prečo ich všetky zadarmo okamžite nevyslobodí? Ak má takúto moc, potom omnoho viac prospeje mŕtvym, než živým kresťanom.</a:t>
            </a:r>
          </a:p>
          <a:p>
            <a:pPr algn="l">
              <a:buFont typeface="Arial"/>
              <a:buChar char="•"/>
            </a:pPr>
            <a:r>
              <a:rPr lang="sk-SK" dirty="0"/>
              <a:t>3 odpustky sú nebezpečné, lebo odvádzajú od skutočnej ľútosti a prinášajú rýchle uspokojenie.</a:t>
            </a:r>
          </a:p>
          <a:p>
            <a:pPr algn="l">
              <a:buFont typeface="Arial"/>
              <a:buChar char="•"/>
            </a:pPr>
            <a:r>
              <a:rPr lang="sk-SK" dirty="0"/>
              <a:t>Odpustky môžu odpustiť len tie tresty, ktoré pápež uvalil na hriešnika v zmysle kánonických trestov tu na zemi.</a:t>
            </a:r>
            <a:endParaRPr lang="en-US" dirty="0"/>
          </a:p>
        </p:txBody>
      </p:sp>
    </p:spTree>
    <p:extLst>
      <p:ext uri="{BB962C8B-B14F-4D97-AF65-F5344CB8AC3E}">
        <p14:creationId xmlns:p14="http://schemas.microsoft.com/office/powerpoint/2010/main" val="1469211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dirty="0"/>
              <a:t>Luther vybraný na dráhu kňaza</a:t>
            </a:r>
            <a:br>
              <a:rPr lang="sk-SK" dirty="0"/>
            </a:br>
            <a:r>
              <a:rPr lang="sk-SK" dirty="0"/>
              <a:t>primičná omša 2 </a:t>
            </a:r>
            <a:r>
              <a:rPr lang="sk-SK" dirty="0" err="1"/>
              <a:t>května</a:t>
            </a:r>
            <a:r>
              <a:rPr lang="sk-SK" dirty="0"/>
              <a:t> 1507</a:t>
            </a:r>
            <a:endParaRPr lang="cs-CZ" dirty="0"/>
          </a:p>
        </p:txBody>
      </p:sp>
      <p:pic>
        <p:nvPicPr>
          <p:cNvPr id="7" name="iRNklK6xYPA">
            <a:hlinkClick r:id="" action="ppaction://media"/>
          </p:cNvPr>
          <p:cNvPicPr>
            <a:picLocks noGrp="1" noRot="1" noChangeAspect="1"/>
          </p:cNvPicPr>
          <p:nvPr>
            <p:ph sz="half" idx="1"/>
            <a:videoFile r:link="rId1"/>
          </p:nvPr>
        </p:nvPicPr>
        <p:blipFill>
          <a:blip r:embed="rId3"/>
          <a:stretch>
            <a:fillRect/>
          </a:stretch>
        </p:blipFill>
        <p:spPr>
          <a:xfrm>
            <a:off x="977774" y="2450020"/>
            <a:ext cx="5032883" cy="3774663"/>
          </a:xfrm>
          <a:prstGeom prst="rect">
            <a:avLst/>
          </a:prstGeom>
        </p:spPr>
      </p:pic>
      <p:sp>
        <p:nvSpPr>
          <p:cNvPr id="8" name="Zástupný objekt pre obsah 7"/>
          <p:cNvSpPr>
            <a:spLocks noGrp="1"/>
          </p:cNvSpPr>
          <p:nvPr>
            <p:ph sz="half" idx="2"/>
          </p:nvPr>
        </p:nvSpPr>
        <p:spPr/>
        <p:txBody>
          <a:bodyPr>
            <a:normAutofit fontScale="70000" lnSpcReduction="20000"/>
          </a:bodyPr>
          <a:lstStyle/>
          <a:p>
            <a:pPr marL="457200" indent="-457200">
              <a:buAutoNum type="arabicPeriod"/>
            </a:pPr>
            <a:r>
              <a:rPr lang="sk-SK" sz="4000" dirty="0"/>
              <a:t>Kríza: strach z Božej svätosti</a:t>
            </a:r>
          </a:p>
          <a:p>
            <a:pPr marL="0" indent="0">
              <a:buNone/>
            </a:pPr>
            <a:endParaRPr lang="sk-SK" dirty="0"/>
          </a:p>
          <a:p>
            <a:pPr marL="0" indent="0" algn="just">
              <a:buNone/>
            </a:pPr>
            <a:r>
              <a:rPr lang="sk-SK" dirty="0"/>
              <a:t>„„Pri týchto slovách som ostal úplne prikovaný a prestrašený hrôzou. Pomyslel som si: Ako ja, svojim nehodným jazykom môžem osloviť taký majestát Boží, že aj všetci princovia zeme sa pred ním musia chvieť? Kto som ja nehodný, aby som pozdvihol svoje oči a ruky k Božiemu majestátu? Anjeli ho strážia a zem sa trasie pri jeho vzdychu. Ako mám ja, malé úbohé šteňa „Ja chcem to; a žiadam ťa o toto“? Veď ja som len prach a popol a plný hriechu, a tu hovorím so živým, večným a pravdivým Bohom!“</a:t>
            </a:r>
            <a:endParaRPr lang="cs-CZ" dirty="0"/>
          </a:p>
        </p:txBody>
      </p:sp>
    </p:spTree>
    <p:extLst>
      <p:ext uri="{BB962C8B-B14F-4D97-AF65-F5344CB8AC3E}">
        <p14:creationId xmlns:p14="http://schemas.microsoft.com/office/powerpoint/2010/main" val="38339264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3" name="Group 12"/>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9" name="Straight Connector 1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4" name="Picture 23"/>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5" name="Rectangle 24"/>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7" name="Picture 26"/>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9" name="Straight Connector 28"/>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pic>
        <p:nvPicPr>
          <p:cNvPr id="7" name="Zástupný objekt pre obsah 6"/>
          <p:cNvPicPr>
            <a:picLocks noGrp="1" noChangeAspect="1"/>
          </p:cNvPicPr>
          <p:nvPr>
            <p:ph idx="1"/>
          </p:nvPr>
        </p:nvPicPr>
        <p:blipFill>
          <a:blip r:embed="rId5"/>
          <a:stretch>
            <a:fillRect/>
          </a:stretch>
        </p:blipFill>
        <p:spPr>
          <a:xfrm>
            <a:off x="5418668" y="1179681"/>
            <a:ext cx="5469466" cy="4498635"/>
          </a:xfrm>
          <a:prstGeom prst="rect">
            <a:avLst/>
          </a:prstGeom>
          <a:ln w="57150" cmpd="thickThin">
            <a:solidFill>
              <a:srgbClr val="7F7F7F"/>
            </a:solidFill>
            <a:miter lim="800000"/>
          </a:ln>
        </p:spPr>
      </p:pic>
      <p:sp>
        <p:nvSpPr>
          <p:cNvPr id="2" name="Nadpis 1"/>
          <p:cNvSpPr>
            <a:spLocks noGrp="1"/>
          </p:cNvSpPr>
          <p:nvPr>
            <p:ph type="title"/>
          </p:nvPr>
        </p:nvSpPr>
        <p:spPr>
          <a:xfrm>
            <a:off x="1295402" y="982132"/>
            <a:ext cx="3660056" cy="1325373"/>
          </a:xfrm>
        </p:spPr>
        <p:txBody>
          <a:bodyPr vert="horz" lIns="91440" tIns="45720" rIns="91440" bIns="45720" rtlCol="0" anchor="b">
            <a:normAutofit/>
          </a:bodyPr>
          <a:lstStyle/>
          <a:p>
            <a:pPr>
              <a:lnSpc>
                <a:spcPct val="90000"/>
              </a:lnSpc>
            </a:pPr>
            <a:r>
              <a:rPr lang="sk-SK" sz="2800" dirty="0">
                <a:solidFill>
                  <a:srgbClr val="262626"/>
                </a:solidFill>
              </a:rPr>
              <a:t>K predaju</a:t>
            </a:r>
            <a:r>
              <a:rPr lang="en-US" sz="2800" dirty="0">
                <a:solidFill>
                  <a:srgbClr val="262626"/>
                </a:solidFill>
              </a:rPr>
              <a:t> o</a:t>
            </a:r>
            <a:r>
              <a:rPr lang="sk-SK" sz="2800" dirty="0">
                <a:solidFill>
                  <a:srgbClr val="262626"/>
                </a:solidFill>
              </a:rPr>
              <a:t>d</a:t>
            </a:r>
            <a:r>
              <a:rPr lang="en-US" sz="2800" dirty="0" err="1">
                <a:solidFill>
                  <a:srgbClr val="262626"/>
                </a:solidFill>
              </a:rPr>
              <a:t>pu</a:t>
            </a:r>
            <a:r>
              <a:rPr lang="sk-SK" sz="2800" dirty="0">
                <a:solidFill>
                  <a:srgbClr val="262626"/>
                </a:solidFill>
              </a:rPr>
              <a:t>s</a:t>
            </a:r>
            <a:r>
              <a:rPr lang="en-US" sz="2800" dirty="0" err="1">
                <a:solidFill>
                  <a:srgbClr val="262626"/>
                </a:solidFill>
              </a:rPr>
              <a:t>tkov</a:t>
            </a:r>
            <a:br>
              <a:rPr lang="en-US" sz="2800" dirty="0">
                <a:solidFill>
                  <a:srgbClr val="262626"/>
                </a:solidFill>
              </a:rPr>
            </a:br>
            <a:r>
              <a:rPr lang="en-US" sz="2800" dirty="0" err="1">
                <a:solidFill>
                  <a:srgbClr val="262626"/>
                </a:solidFill>
              </a:rPr>
              <a:t>musel</a:t>
            </a:r>
            <a:r>
              <a:rPr lang="en-US" sz="2800" dirty="0">
                <a:solidFill>
                  <a:srgbClr val="262626"/>
                </a:solidFill>
              </a:rPr>
              <a:t> </a:t>
            </a:r>
            <a:r>
              <a:rPr lang="en-US" sz="2800" dirty="0" err="1">
                <a:solidFill>
                  <a:srgbClr val="262626"/>
                </a:solidFill>
              </a:rPr>
              <a:t>byť</a:t>
            </a:r>
            <a:r>
              <a:rPr lang="en-US" sz="2800" dirty="0">
                <a:solidFill>
                  <a:srgbClr val="262626"/>
                </a:solidFill>
              </a:rPr>
              <a:t> </a:t>
            </a:r>
            <a:r>
              <a:rPr lang="en-US" sz="2800" dirty="0" err="1">
                <a:solidFill>
                  <a:srgbClr val="262626"/>
                </a:solidFill>
              </a:rPr>
              <a:t>súhlas</a:t>
            </a:r>
            <a:r>
              <a:rPr lang="en-US" sz="2800" dirty="0">
                <a:solidFill>
                  <a:srgbClr val="262626"/>
                </a:solidFill>
              </a:rPr>
              <a:t> </a:t>
            </a:r>
            <a:r>
              <a:rPr lang="en-US" sz="2800" dirty="0" err="1">
                <a:solidFill>
                  <a:srgbClr val="262626"/>
                </a:solidFill>
              </a:rPr>
              <a:t>svetského</a:t>
            </a:r>
            <a:r>
              <a:rPr lang="en-US" sz="2800" dirty="0">
                <a:solidFill>
                  <a:srgbClr val="262626"/>
                </a:solidFill>
              </a:rPr>
              <a:t> </a:t>
            </a:r>
            <a:r>
              <a:rPr lang="en-US" sz="2800" dirty="0" err="1">
                <a:solidFill>
                  <a:srgbClr val="262626"/>
                </a:solidFill>
              </a:rPr>
              <a:t>vládcu</a:t>
            </a:r>
            <a:endParaRPr lang="en-US" sz="2800" dirty="0">
              <a:solidFill>
                <a:srgbClr val="262626"/>
              </a:solidFill>
            </a:endParaRPr>
          </a:p>
        </p:txBody>
      </p:sp>
      <p:sp>
        <p:nvSpPr>
          <p:cNvPr id="5" name="Zástupný objekt pre text 4"/>
          <p:cNvSpPr>
            <a:spLocks noGrp="1"/>
          </p:cNvSpPr>
          <p:nvPr>
            <p:ph type="body" sz="half" idx="2"/>
          </p:nvPr>
        </p:nvSpPr>
        <p:spPr>
          <a:xfrm>
            <a:off x="1295401" y="2493774"/>
            <a:ext cx="3660057" cy="3382094"/>
          </a:xfrm>
        </p:spPr>
        <p:txBody>
          <a:bodyPr vert="horz" lIns="91440" tIns="45720" rIns="91440" bIns="45720" rtlCol="0" anchor="t">
            <a:normAutofit/>
          </a:bodyPr>
          <a:lstStyle/>
          <a:p>
            <a:pPr>
              <a:buFont typeface="Arial"/>
              <a:buChar char="•"/>
            </a:pPr>
            <a:r>
              <a:rPr lang="en-US" dirty="0" err="1">
                <a:solidFill>
                  <a:srgbClr val="262626"/>
                </a:solidFill>
              </a:rPr>
              <a:t>Francúzsko</a:t>
            </a:r>
            <a:r>
              <a:rPr lang="en-US" dirty="0">
                <a:solidFill>
                  <a:srgbClr val="262626"/>
                </a:solidFill>
              </a:rPr>
              <a:t> a </a:t>
            </a:r>
            <a:r>
              <a:rPr lang="en-US" dirty="0" err="1">
                <a:solidFill>
                  <a:srgbClr val="262626"/>
                </a:solidFill>
              </a:rPr>
              <a:t>Anglicko</a:t>
            </a:r>
            <a:r>
              <a:rPr lang="en-US" dirty="0">
                <a:solidFill>
                  <a:srgbClr val="262626"/>
                </a:solidFill>
              </a:rPr>
              <a:t> </a:t>
            </a:r>
            <a:r>
              <a:rPr lang="en-US" dirty="0" err="1">
                <a:solidFill>
                  <a:srgbClr val="262626"/>
                </a:solidFill>
              </a:rPr>
              <a:t>sa</a:t>
            </a:r>
            <a:r>
              <a:rPr lang="en-US" dirty="0">
                <a:solidFill>
                  <a:srgbClr val="262626"/>
                </a:solidFill>
              </a:rPr>
              <a:t> </a:t>
            </a:r>
            <a:r>
              <a:rPr lang="en-US" dirty="0" err="1">
                <a:solidFill>
                  <a:srgbClr val="262626"/>
                </a:solidFill>
              </a:rPr>
              <a:t>vzpierali</a:t>
            </a:r>
            <a:r>
              <a:rPr lang="en-US" dirty="0">
                <a:solidFill>
                  <a:srgbClr val="262626"/>
                </a:solidFill>
              </a:rPr>
              <a:t>, </a:t>
            </a:r>
            <a:r>
              <a:rPr lang="en-US" dirty="0" err="1">
                <a:solidFill>
                  <a:srgbClr val="262626"/>
                </a:solidFill>
              </a:rPr>
              <a:t>lebo</a:t>
            </a:r>
            <a:r>
              <a:rPr lang="en-US" dirty="0">
                <a:solidFill>
                  <a:srgbClr val="262626"/>
                </a:solidFill>
              </a:rPr>
              <a:t> </a:t>
            </a:r>
            <a:r>
              <a:rPr lang="en-US" dirty="0" err="1">
                <a:solidFill>
                  <a:srgbClr val="262626"/>
                </a:solidFill>
              </a:rPr>
              <a:t>nechceli</a:t>
            </a:r>
            <a:r>
              <a:rPr lang="en-US" dirty="0">
                <a:solidFill>
                  <a:srgbClr val="262626"/>
                </a:solidFill>
              </a:rPr>
              <a:t> </a:t>
            </a:r>
            <a:r>
              <a:rPr lang="en-US" dirty="0" err="1">
                <a:solidFill>
                  <a:srgbClr val="262626"/>
                </a:solidFill>
              </a:rPr>
              <a:t>zbedačovať</a:t>
            </a:r>
            <a:r>
              <a:rPr lang="en-US" dirty="0">
                <a:solidFill>
                  <a:srgbClr val="262626"/>
                </a:solidFill>
              </a:rPr>
              <a:t> </a:t>
            </a:r>
            <a:r>
              <a:rPr lang="en-US" dirty="0" err="1">
                <a:solidFill>
                  <a:srgbClr val="262626"/>
                </a:solidFill>
              </a:rPr>
              <a:t>obyvateľstvo</a:t>
            </a:r>
            <a:r>
              <a:rPr lang="en-US" dirty="0">
                <a:solidFill>
                  <a:srgbClr val="262626"/>
                </a:solidFill>
              </a:rPr>
              <a:t>, a </a:t>
            </a:r>
            <a:r>
              <a:rPr lang="en-US" dirty="0" err="1">
                <a:solidFill>
                  <a:srgbClr val="262626"/>
                </a:solidFill>
              </a:rPr>
              <a:t>znižovať</a:t>
            </a:r>
            <a:r>
              <a:rPr lang="en-US" dirty="0">
                <a:solidFill>
                  <a:srgbClr val="262626"/>
                </a:solidFill>
              </a:rPr>
              <a:t> </a:t>
            </a:r>
            <a:r>
              <a:rPr lang="en-US" dirty="0" err="1">
                <a:solidFill>
                  <a:srgbClr val="262626"/>
                </a:solidFill>
              </a:rPr>
              <a:t>jeho</a:t>
            </a:r>
            <a:r>
              <a:rPr lang="en-US" dirty="0">
                <a:solidFill>
                  <a:srgbClr val="262626"/>
                </a:solidFill>
              </a:rPr>
              <a:t> </a:t>
            </a:r>
            <a:r>
              <a:rPr lang="en-US" dirty="0" err="1">
                <a:solidFill>
                  <a:srgbClr val="262626"/>
                </a:solidFill>
              </a:rPr>
              <a:t>kúpnu</a:t>
            </a:r>
            <a:r>
              <a:rPr lang="en-US" dirty="0">
                <a:solidFill>
                  <a:srgbClr val="262626"/>
                </a:solidFill>
              </a:rPr>
              <a:t> </a:t>
            </a:r>
            <a:r>
              <a:rPr lang="en-US" dirty="0" err="1">
                <a:solidFill>
                  <a:srgbClr val="262626"/>
                </a:solidFill>
              </a:rPr>
              <a:t>silu</a:t>
            </a:r>
            <a:r>
              <a:rPr lang="en-US" dirty="0">
                <a:solidFill>
                  <a:srgbClr val="262626"/>
                </a:solidFill>
              </a:rPr>
              <a:t> a </a:t>
            </a:r>
            <a:r>
              <a:rPr lang="en-US" dirty="0" err="1">
                <a:solidFill>
                  <a:srgbClr val="262626"/>
                </a:solidFill>
              </a:rPr>
              <a:t>posielať</a:t>
            </a:r>
            <a:r>
              <a:rPr lang="en-US" dirty="0">
                <a:solidFill>
                  <a:srgbClr val="262626"/>
                </a:solidFill>
              </a:rPr>
              <a:t> </a:t>
            </a:r>
            <a:r>
              <a:rPr lang="en-US" dirty="0" err="1">
                <a:solidFill>
                  <a:srgbClr val="262626"/>
                </a:solidFill>
              </a:rPr>
              <a:t>veľkú</a:t>
            </a:r>
            <a:r>
              <a:rPr lang="en-US" dirty="0">
                <a:solidFill>
                  <a:srgbClr val="262626"/>
                </a:solidFill>
              </a:rPr>
              <a:t> </a:t>
            </a:r>
            <a:r>
              <a:rPr lang="en-US" dirty="0" err="1">
                <a:solidFill>
                  <a:srgbClr val="262626"/>
                </a:solidFill>
              </a:rPr>
              <a:t>časť</a:t>
            </a:r>
            <a:r>
              <a:rPr lang="en-US" dirty="0">
                <a:solidFill>
                  <a:srgbClr val="262626"/>
                </a:solidFill>
              </a:rPr>
              <a:t> </a:t>
            </a:r>
            <a:r>
              <a:rPr lang="en-US" dirty="0" err="1">
                <a:solidFill>
                  <a:srgbClr val="262626"/>
                </a:solidFill>
              </a:rPr>
              <a:t>peňazí</a:t>
            </a:r>
            <a:r>
              <a:rPr lang="en-US" dirty="0">
                <a:solidFill>
                  <a:srgbClr val="262626"/>
                </a:solidFill>
              </a:rPr>
              <a:t> do </a:t>
            </a:r>
            <a:r>
              <a:rPr lang="en-US" dirty="0" err="1">
                <a:solidFill>
                  <a:srgbClr val="262626"/>
                </a:solidFill>
              </a:rPr>
              <a:t>Ríma</a:t>
            </a:r>
            <a:r>
              <a:rPr lang="en-US" dirty="0">
                <a:solidFill>
                  <a:srgbClr val="262626"/>
                </a:solidFill>
              </a:rPr>
              <a:t>. </a:t>
            </a:r>
          </a:p>
          <a:p>
            <a:pPr>
              <a:buFont typeface="Arial"/>
              <a:buChar char="•"/>
            </a:pPr>
            <a:r>
              <a:rPr lang="en-US" dirty="0" err="1">
                <a:solidFill>
                  <a:srgbClr val="262626"/>
                </a:solidFill>
              </a:rPr>
              <a:t>Nemecko</a:t>
            </a:r>
            <a:r>
              <a:rPr lang="en-US" dirty="0">
                <a:solidFill>
                  <a:srgbClr val="262626"/>
                </a:solidFill>
              </a:rPr>
              <a:t> bolo </a:t>
            </a:r>
            <a:r>
              <a:rPr lang="en-US" dirty="0" err="1">
                <a:solidFill>
                  <a:srgbClr val="262626"/>
                </a:solidFill>
              </a:rPr>
              <a:t>iné</a:t>
            </a:r>
            <a:r>
              <a:rPr lang="en-US" dirty="0">
                <a:solidFill>
                  <a:srgbClr val="262626"/>
                </a:solidFill>
              </a:rPr>
              <a:t>. </a:t>
            </a:r>
            <a:r>
              <a:rPr lang="en-US" dirty="0" err="1">
                <a:solidFill>
                  <a:srgbClr val="262626"/>
                </a:solidFill>
              </a:rPr>
              <a:t>Svätá</a:t>
            </a:r>
            <a:r>
              <a:rPr lang="en-US" dirty="0">
                <a:solidFill>
                  <a:srgbClr val="262626"/>
                </a:solidFill>
              </a:rPr>
              <a:t> </a:t>
            </a:r>
            <a:r>
              <a:rPr lang="en-US" dirty="0" err="1">
                <a:solidFill>
                  <a:srgbClr val="262626"/>
                </a:solidFill>
              </a:rPr>
              <a:t>ríša</a:t>
            </a:r>
            <a:r>
              <a:rPr lang="en-US" dirty="0">
                <a:solidFill>
                  <a:srgbClr val="262626"/>
                </a:solidFill>
              </a:rPr>
              <a:t> </a:t>
            </a:r>
            <a:r>
              <a:rPr lang="en-US" dirty="0" err="1">
                <a:solidFill>
                  <a:srgbClr val="262626"/>
                </a:solidFill>
              </a:rPr>
              <a:t>Rímska</a:t>
            </a:r>
            <a:r>
              <a:rPr lang="en-US" dirty="0">
                <a:solidFill>
                  <a:srgbClr val="262626"/>
                </a:solidFill>
              </a:rPr>
              <a:t> bola </a:t>
            </a:r>
            <a:r>
              <a:rPr lang="en-US" dirty="0" err="1">
                <a:solidFill>
                  <a:srgbClr val="262626"/>
                </a:solidFill>
              </a:rPr>
              <a:t>rozdobená</a:t>
            </a:r>
            <a:r>
              <a:rPr lang="en-US" dirty="0">
                <a:solidFill>
                  <a:srgbClr val="262626"/>
                </a:solidFill>
              </a:rPr>
              <a:t> </a:t>
            </a:r>
            <a:r>
              <a:rPr lang="en-US" dirty="0" err="1">
                <a:solidFill>
                  <a:srgbClr val="262626"/>
                </a:solidFill>
              </a:rPr>
              <a:t>na</a:t>
            </a:r>
            <a:r>
              <a:rPr lang="en-US" dirty="0">
                <a:solidFill>
                  <a:srgbClr val="262626"/>
                </a:solidFill>
              </a:rPr>
              <a:t> </a:t>
            </a:r>
            <a:r>
              <a:rPr lang="en-US" dirty="0" err="1">
                <a:solidFill>
                  <a:srgbClr val="262626"/>
                </a:solidFill>
              </a:rPr>
              <a:t>maličké</a:t>
            </a:r>
            <a:r>
              <a:rPr lang="en-US" dirty="0">
                <a:solidFill>
                  <a:srgbClr val="262626"/>
                </a:solidFill>
              </a:rPr>
              <a:t> </a:t>
            </a:r>
            <a:r>
              <a:rPr lang="en-US" dirty="0" err="1">
                <a:solidFill>
                  <a:srgbClr val="262626"/>
                </a:solidFill>
              </a:rPr>
              <a:t>kniežatstvá</a:t>
            </a:r>
            <a:r>
              <a:rPr lang="en-US" dirty="0">
                <a:solidFill>
                  <a:srgbClr val="262626"/>
                </a:solidFill>
              </a:rPr>
              <a:t> a </a:t>
            </a:r>
            <a:r>
              <a:rPr lang="en-US" dirty="0" err="1">
                <a:solidFill>
                  <a:srgbClr val="262626"/>
                </a:solidFill>
              </a:rPr>
              <a:t>cisár</a:t>
            </a:r>
            <a:r>
              <a:rPr lang="en-US" dirty="0">
                <a:solidFill>
                  <a:srgbClr val="262626"/>
                </a:solidFill>
              </a:rPr>
              <a:t> </a:t>
            </a:r>
            <a:r>
              <a:rPr lang="en-US" dirty="0" err="1">
                <a:solidFill>
                  <a:srgbClr val="262626"/>
                </a:solidFill>
              </a:rPr>
              <a:t>bol</a:t>
            </a:r>
            <a:r>
              <a:rPr lang="en-US" dirty="0">
                <a:solidFill>
                  <a:srgbClr val="262626"/>
                </a:solidFill>
              </a:rPr>
              <a:t> </a:t>
            </a:r>
            <a:r>
              <a:rPr lang="en-US" dirty="0" err="1">
                <a:solidFill>
                  <a:srgbClr val="262626"/>
                </a:solidFill>
              </a:rPr>
              <a:t>volený</a:t>
            </a:r>
            <a:r>
              <a:rPr lang="en-US" dirty="0">
                <a:solidFill>
                  <a:srgbClr val="262626"/>
                </a:solidFill>
              </a:rPr>
              <a:t> 7 </a:t>
            </a:r>
            <a:r>
              <a:rPr lang="en-US" dirty="0" err="1">
                <a:solidFill>
                  <a:srgbClr val="262626"/>
                </a:solidFill>
              </a:rPr>
              <a:t>elektormi</a:t>
            </a:r>
            <a:r>
              <a:rPr lang="en-US" dirty="0">
                <a:solidFill>
                  <a:srgbClr val="262626"/>
                </a:solidFill>
              </a:rPr>
              <a:t> – </a:t>
            </a:r>
            <a:r>
              <a:rPr lang="en-US" dirty="0" err="1">
                <a:solidFill>
                  <a:srgbClr val="262626"/>
                </a:solidFill>
              </a:rPr>
              <a:t>nemal</a:t>
            </a:r>
            <a:r>
              <a:rPr lang="en-US" dirty="0">
                <a:solidFill>
                  <a:srgbClr val="262626"/>
                </a:solidFill>
              </a:rPr>
              <a:t> </a:t>
            </a:r>
            <a:r>
              <a:rPr lang="en-US" dirty="0" err="1">
                <a:solidFill>
                  <a:srgbClr val="262626"/>
                </a:solidFill>
              </a:rPr>
              <a:t>takú</a:t>
            </a:r>
            <a:r>
              <a:rPr lang="en-US" dirty="0">
                <a:solidFill>
                  <a:srgbClr val="262626"/>
                </a:solidFill>
              </a:rPr>
              <a:t> </a:t>
            </a:r>
            <a:r>
              <a:rPr lang="en-US" dirty="0" err="1">
                <a:solidFill>
                  <a:srgbClr val="262626"/>
                </a:solidFill>
              </a:rPr>
              <a:t>moc</a:t>
            </a:r>
            <a:r>
              <a:rPr lang="en-US" dirty="0">
                <a:solidFill>
                  <a:srgbClr val="262626"/>
                </a:solidFill>
              </a:rPr>
              <a:t> </a:t>
            </a:r>
            <a:r>
              <a:rPr lang="en-US" dirty="0" err="1">
                <a:solidFill>
                  <a:srgbClr val="262626"/>
                </a:solidFill>
              </a:rPr>
              <a:t>ako</a:t>
            </a:r>
            <a:r>
              <a:rPr lang="en-US" dirty="0">
                <a:solidFill>
                  <a:srgbClr val="262626"/>
                </a:solidFill>
              </a:rPr>
              <a:t> franc. </a:t>
            </a:r>
            <a:r>
              <a:rPr lang="en-US" dirty="0" err="1">
                <a:solidFill>
                  <a:srgbClr val="262626"/>
                </a:solidFill>
              </a:rPr>
              <a:t>alebo</a:t>
            </a:r>
            <a:r>
              <a:rPr lang="en-US" dirty="0">
                <a:solidFill>
                  <a:srgbClr val="262626"/>
                </a:solidFill>
              </a:rPr>
              <a:t> </a:t>
            </a:r>
            <a:r>
              <a:rPr lang="en-US" dirty="0" err="1">
                <a:solidFill>
                  <a:srgbClr val="262626"/>
                </a:solidFill>
              </a:rPr>
              <a:t>špan</a:t>
            </a:r>
            <a:r>
              <a:rPr lang="en-US" dirty="0">
                <a:solidFill>
                  <a:srgbClr val="262626"/>
                </a:solidFill>
              </a:rPr>
              <a:t>. </a:t>
            </a:r>
            <a:r>
              <a:rPr lang="en-US" dirty="0" err="1">
                <a:solidFill>
                  <a:srgbClr val="262626"/>
                </a:solidFill>
              </a:rPr>
              <a:t>Panovník</a:t>
            </a:r>
            <a:r>
              <a:rPr lang="en-US" dirty="0">
                <a:solidFill>
                  <a:srgbClr val="262626"/>
                </a:solidFill>
              </a:rPr>
              <a:t>.</a:t>
            </a:r>
          </a:p>
        </p:txBody>
      </p:sp>
    </p:spTree>
    <p:extLst>
      <p:ext uri="{BB962C8B-B14F-4D97-AF65-F5344CB8AC3E}">
        <p14:creationId xmlns:p14="http://schemas.microsoft.com/office/powerpoint/2010/main" val="15574500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952108" y="954756"/>
            <a:ext cx="2730414" cy="4946003"/>
          </a:xfrm>
        </p:spPr>
        <p:txBody>
          <a:bodyPr>
            <a:normAutofit/>
          </a:bodyPr>
          <a:lstStyle/>
          <a:p>
            <a:r>
              <a:rPr lang="sk-SK" dirty="0">
                <a:solidFill>
                  <a:srgbClr val="FFFFFF"/>
                </a:solidFill>
              </a:rPr>
              <a:t>Míľniky predaja odpustkov</a:t>
            </a:r>
            <a:endParaRPr lang="cs-CZ" dirty="0">
              <a:solidFill>
                <a:srgbClr val="FFFFFF"/>
              </a:solidFill>
            </a:endParaRPr>
          </a:p>
        </p:txBody>
      </p:sp>
      <p:sp>
        <p:nvSpPr>
          <p:cNvPr id="4" name="Zástupný objekt pre text 3"/>
          <p:cNvSpPr>
            <a:spLocks noGrp="1"/>
          </p:cNvSpPr>
          <p:nvPr>
            <p:ph idx="1"/>
          </p:nvPr>
        </p:nvSpPr>
        <p:spPr>
          <a:xfrm>
            <a:off x="5150360" y="469900"/>
            <a:ext cx="6909118" cy="5405968"/>
          </a:xfrm>
        </p:spPr>
        <p:txBody>
          <a:bodyPr anchor="ctr">
            <a:normAutofit/>
          </a:bodyPr>
          <a:lstStyle/>
          <a:p>
            <a:r>
              <a:rPr lang="sk-SK" dirty="0">
                <a:solidFill>
                  <a:schemeClr val="bg1"/>
                </a:solidFill>
              </a:rPr>
              <a:t>Križiacke výpravy</a:t>
            </a:r>
          </a:p>
          <a:p>
            <a:r>
              <a:rPr lang="sk-SK" dirty="0">
                <a:solidFill>
                  <a:schemeClr val="bg1"/>
                </a:solidFill>
              </a:rPr>
              <a:t>Jubilejná storočnica r. 1300 – bula Bonifáca VIII. </a:t>
            </a:r>
            <a:r>
              <a:rPr lang="sk-SK" dirty="0" err="1">
                <a:solidFill>
                  <a:schemeClr val="bg1"/>
                </a:solidFill>
              </a:rPr>
              <a:t>Antiquorum</a:t>
            </a:r>
            <a:r>
              <a:rPr lang="sk-SK" dirty="0">
                <a:solidFill>
                  <a:schemeClr val="bg1"/>
                </a:solidFill>
              </a:rPr>
              <a:t> </a:t>
            </a:r>
            <a:r>
              <a:rPr lang="sk-SK" dirty="0" err="1">
                <a:solidFill>
                  <a:schemeClr val="bg1"/>
                </a:solidFill>
              </a:rPr>
              <a:t>habet</a:t>
            </a:r>
            <a:r>
              <a:rPr lang="sk-SK" dirty="0">
                <a:solidFill>
                  <a:schemeClr val="bg1"/>
                </a:solidFill>
              </a:rPr>
              <a:t> </a:t>
            </a:r>
            <a:r>
              <a:rPr lang="sk-SK" dirty="0" err="1">
                <a:solidFill>
                  <a:schemeClr val="bg1"/>
                </a:solidFill>
              </a:rPr>
              <a:t>fide</a:t>
            </a:r>
            <a:r>
              <a:rPr lang="sk-SK" dirty="0">
                <a:solidFill>
                  <a:schemeClr val="bg1"/>
                </a:solidFill>
              </a:rPr>
              <a:t>: každý kto navštívi svätyne apoštolov získa plnohodnotný </a:t>
            </a:r>
            <a:r>
              <a:rPr lang="sk-SK" dirty="0" err="1">
                <a:solidFill>
                  <a:schemeClr val="bg1"/>
                </a:solidFill>
              </a:rPr>
              <a:t>odpustkok</a:t>
            </a:r>
            <a:r>
              <a:rPr lang="sk-SK" dirty="0">
                <a:solidFill>
                  <a:schemeClr val="bg1"/>
                </a:solidFill>
              </a:rPr>
              <a:t>.</a:t>
            </a:r>
          </a:p>
          <a:p>
            <a:r>
              <a:rPr lang="sk-SK" dirty="0">
                <a:solidFill>
                  <a:schemeClr val="bg1"/>
                </a:solidFill>
              </a:rPr>
              <a:t>Klement VI. Bula </a:t>
            </a:r>
            <a:r>
              <a:rPr lang="sk-SK" dirty="0" err="1">
                <a:solidFill>
                  <a:schemeClr val="bg1"/>
                </a:solidFill>
              </a:rPr>
              <a:t>Unigenitus</a:t>
            </a:r>
            <a:r>
              <a:rPr lang="sk-SK" dirty="0">
                <a:solidFill>
                  <a:schemeClr val="bg1"/>
                </a:solidFill>
              </a:rPr>
              <a:t> – jubilejne každých 50 rokov. Učenie o pokladnici zásluh. Plnohodnotný </a:t>
            </a:r>
            <a:r>
              <a:rPr lang="sk-SK" dirty="0" err="1">
                <a:solidFill>
                  <a:schemeClr val="bg1"/>
                </a:solidFill>
              </a:rPr>
              <a:t>odpustok</a:t>
            </a:r>
            <a:r>
              <a:rPr lang="sk-SK" dirty="0">
                <a:solidFill>
                  <a:schemeClr val="bg1"/>
                </a:solidFill>
              </a:rPr>
              <a:t> každému kto prispeje do pápežskej pokladnice.</a:t>
            </a:r>
          </a:p>
          <a:p>
            <a:r>
              <a:rPr lang="sk-SK" dirty="0" err="1">
                <a:solidFill>
                  <a:schemeClr val="bg1"/>
                </a:solidFill>
              </a:rPr>
              <a:t>Sixtus</a:t>
            </a:r>
            <a:r>
              <a:rPr lang="sk-SK" dirty="0">
                <a:solidFill>
                  <a:schemeClr val="bg1"/>
                </a:solidFill>
              </a:rPr>
              <a:t> VI. r. 1476 – prehlasuje pápežskú moc na očistcom </a:t>
            </a:r>
            <a:r>
              <a:rPr lang="sk-SK" i="1" dirty="0">
                <a:solidFill>
                  <a:schemeClr val="bg1"/>
                </a:solidFill>
              </a:rPr>
              <a:t>per </a:t>
            </a:r>
            <a:r>
              <a:rPr lang="sk-SK" i="1" dirty="0" err="1">
                <a:solidFill>
                  <a:schemeClr val="bg1"/>
                </a:solidFill>
              </a:rPr>
              <a:t>modum</a:t>
            </a:r>
            <a:r>
              <a:rPr lang="sk-SK" i="1" dirty="0">
                <a:solidFill>
                  <a:schemeClr val="bg1"/>
                </a:solidFill>
              </a:rPr>
              <a:t> </a:t>
            </a:r>
            <a:r>
              <a:rPr lang="sk-SK" i="1" dirty="0" err="1">
                <a:solidFill>
                  <a:schemeClr val="bg1"/>
                </a:solidFill>
              </a:rPr>
              <a:t>sufragii</a:t>
            </a:r>
            <a:r>
              <a:rPr lang="sk-SK" i="1" dirty="0">
                <a:solidFill>
                  <a:schemeClr val="bg1"/>
                </a:solidFill>
              </a:rPr>
              <a:t> (</a:t>
            </a:r>
            <a:r>
              <a:rPr lang="sk-SK" dirty="0">
                <a:solidFill>
                  <a:schemeClr val="bg1"/>
                </a:solidFill>
              </a:rPr>
              <a:t>na </a:t>
            </a:r>
            <a:r>
              <a:rPr lang="sk-SK" dirty="0" err="1">
                <a:solidFill>
                  <a:schemeClr val="bg1"/>
                </a:solidFill>
              </a:rPr>
              <a:t>způsob</a:t>
            </a:r>
            <a:r>
              <a:rPr lang="sk-SK" dirty="0">
                <a:solidFill>
                  <a:schemeClr val="bg1"/>
                </a:solidFill>
              </a:rPr>
              <a:t> </a:t>
            </a:r>
            <a:r>
              <a:rPr lang="sk-SK" dirty="0" err="1">
                <a:solidFill>
                  <a:schemeClr val="bg1"/>
                </a:solidFill>
              </a:rPr>
              <a:t>přímluvy</a:t>
            </a:r>
            <a:r>
              <a:rPr lang="sk-SK" i="1" dirty="0">
                <a:solidFill>
                  <a:schemeClr val="bg1"/>
                </a:solidFill>
              </a:rPr>
              <a:t>)</a:t>
            </a:r>
          </a:p>
          <a:p>
            <a:endParaRPr lang="cs-CZ" dirty="0">
              <a:solidFill>
                <a:schemeClr val="bg1"/>
              </a:solidFill>
            </a:endParaRPr>
          </a:p>
        </p:txBody>
      </p:sp>
    </p:spTree>
    <p:extLst>
      <p:ext uri="{BB962C8B-B14F-4D97-AF65-F5344CB8AC3E}">
        <p14:creationId xmlns:p14="http://schemas.microsoft.com/office/powerpoint/2010/main" val="216152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C85A0D39-5491-72AE-FBA8-1447A07B35B0}"/>
              </a:ext>
            </a:extLst>
          </p:cNvPr>
          <p:cNvSpPr>
            <a:spLocks noGrp="1"/>
          </p:cNvSpPr>
          <p:nvPr>
            <p:ph type="ctrTitle"/>
          </p:nvPr>
        </p:nvSpPr>
        <p:spPr/>
        <p:txBody>
          <a:bodyPr/>
          <a:lstStyle/>
          <a:p>
            <a:r>
              <a:rPr lang="cs-CZ" dirty="0"/>
              <a:t>Odpustky pro živé</a:t>
            </a:r>
          </a:p>
        </p:txBody>
      </p:sp>
      <p:sp>
        <p:nvSpPr>
          <p:cNvPr id="4" name="Podnadpis 3">
            <a:extLst>
              <a:ext uri="{FF2B5EF4-FFF2-40B4-BE49-F238E27FC236}">
                <a16:creationId xmlns:a16="http://schemas.microsoft.com/office/drawing/2014/main" id="{F4DE8A56-EA66-D52D-E413-99A603CBEA61}"/>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41442939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64C65-D7CE-28C3-FF2A-2B3AE4BB5C68}"/>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AB2631-351B-E96C-61E3-A9CA0452B43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17A93AE-87C8-AE1C-D2EF-3C285F0DF88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BD84B1-32A8-B1D1-8AAA-4284EC7DA59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4B3664-7F51-EF37-9E47-D53C103857D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2" name="Nadpis 1">
            <a:extLst>
              <a:ext uri="{FF2B5EF4-FFF2-40B4-BE49-F238E27FC236}">
                <a16:creationId xmlns:a16="http://schemas.microsoft.com/office/drawing/2014/main" id="{98C5145E-838F-1DC8-2258-0DF73DACF599}"/>
              </a:ext>
            </a:extLst>
          </p:cNvPr>
          <p:cNvSpPr>
            <a:spLocks noGrp="1"/>
          </p:cNvSpPr>
          <p:nvPr>
            <p:ph type="title"/>
          </p:nvPr>
        </p:nvSpPr>
        <p:spPr>
          <a:xfrm>
            <a:off x="952108" y="954756"/>
            <a:ext cx="2730414" cy="4946003"/>
          </a:xfrm>
        </p:spPr>
        <p:txBody>
          <a:bodyPr>
            <a:normAutofit/>
          </a:bodyPr>
          <a:lstStyle/>
          <a:p>
            <a:r>
              <a:rPr lang="cs-CZ" sz="4100" dirty="0">
                <a:solidFill>
                  <a:srgbClr val="FFFFFF"/>
                </a:solidFill>
              </a:rPr>
              <a:t>Bula </a:t>
            </a:r>
            <a:r>
              <a:rPr lang="cs-CZ" sz="4100" dirty="0" err="1">
                <a:solidFill>
                  <a:srgbClr val="FFFFFF"/>
                </a:solidFill>
              </a:rPr>
              <a:t>Unigenitus</a:t>
            </a:r>
            <a:r>
              <a:rPr lang="cs-CZ" sz="4100" dirty="0">
                <a:solidFill>
                  <a:srgbClr val="FFFFFF"/>
                </a:solidFill>
              </a:rPr>
              <a:t> Dei </a:t>
            </a:r>
            <a:r>
              <a:rPr lang="cs-CZ" sz="4100" dirty="0" err="1">
                <a:solidFill>
                  <a:srgbClr val="FFFFFF"/>
                </a:solidFill>
              </a:rPr>
              <a:t>Filius</a:t>
            </a:r>
            <a:br>
              <a:rPr lang="cs-CZ" sz="4100" dirty="0">
                <a:solidFill>
                  <a:srgbClr val="FFFFFF"/>
                </a:solidFill>
              </a:rPr>
            </a:br>
            <a:r>
              <a:rPr lang="cs-CZ" sz="4100" dirty="0">
                <a:solidFill>
                  <a:srgbClr val="FFFFFF"/>
                </a:solidFill>
              </a:rPr>
              <a:t>1343</a:t>
            </a:r>
          </a:p>
        </p:txBody>
      </p:sp>
      <p:sp>
        <p:nvSpPr>
          <p:cNvPr id="3" name="Zástupný objekt pre obsah 2">
            <a:extLst>
              <a:ext uri="{FF2B5EF4-FFF2-40B4-BE49-F238E27FC236}">
                <a16:creationId xmlns:a16="http://schemas.microsoft.com/office/drawing/2014/main" id="{DCEFE6B8-81DB-A88E-76B8-2C1BD33B28B0}"/>
              </a:ext>
            </a:extLst>
          </p:cNvPr>
          <p:cNvSpPr>
            <a:spLocks noGrp="1"/>
          </p:cNvSpPr>
          <p:nvPr>
            <p:ph idx="1"/>
          </p:nvPr>
        </p:nvSpPr>
        <p:spPr>
          <a:xfrm>
            <a:off x="5150360" y="469900"/>
            <a:ext cx="6501450" cy="5918200"/>
          </a:xfrm>
        </p:spPr>
        <p:txBody>
          <a:bodyPr anchor="ctr">
            <a:normAutofit fontScale="70000" lnSpcReduction="20000"/>
          </a:bodyPr>
          <a:lstStyle/>
          <a:p>
            <a:pPr algn="just"/>
            <a:r>
              <a:rPr lang="cs-CZ" dirty="0">
                <a:solidFill>
                  <a:schemeClr val="bg1"/>
                </a:solidFill>
              </a:rPr>
              <a:t>[Kristus] nás vykoupil svou krví — ne jedinou slabou kapkou krve (která by však, díky spojení s Božím Slovem, postačila k vykoupení celého lidského rodu), ale jako by proudem ji v hojném množství vytryskl.</a:t>
            </a:r>
          </a:p>
          <a:p>
            <a:pPr algn="just"/>
            <a:r>
              <a:rPr lang="cs-CZ" dirty="0">
                <a:solidFill>
                  <a:schemeClr val="bg1"/>
                </a:solidFill>
              </a:rPr>
              <a:t>Aby tedy milosrdenství tak velikého výtrysku nebylo zbytečné, marné nebo nadbytečné, získal Otec </a:t>
            </a:r>
            <a:r>
              <a:rPr lang="cs-CZ" dirty="0">
                <a:solidFill>
                  <a:srgbClr val="FFC000"/>
                </a:solidFill>
              </a:rPr>
              <a:t>pro Církev bojující </a:t>
            </a:r>
            <a:r>
              <a:rPr lang="cs-CZ" dirty="0">
                <a:solidFill>
                  <a:schemeClr val="bg1"/>
                </a:solidFill>
              </a:rPr>
              <a:t>poklad; zbožný Otec přál uložiti poklady pro své syny, aby tak byla lidem darem nekonečného pokladu, a aby ti, kdo z něho užívají, byli učiněni účastnými Boží přátelství. Tento poklad není uložen v plachtě ani skryt na poli, nýbrž byl svěřen </a:t>
            </a:r>
            <a:r>
              <a:rPr lang="cs-CZ" dirty="0">
                <a:solidFill>
                  <a:schemeClr val="bg1"/>
                </a:solidFill>
                <a:highlight>
                  <a:srgbClr val="FF0000"/>
                </a:highlight>
              </a:rPr>
              <a:t>prostřednictvím blahoslaveného Petra, nositele klíčů nebeských, a jeho nástupců na zemi — jejich zástupcům — k tomu, aby byl věřícím ku prospěchu a rozdáván v užitečné míře</a:t>
            </a:r>
            <a:r>
              <a:rPr lang="cs-CZ" dirty="0">
                <a:solidFill>
                  <a:schemeClr val="bg1"/>
                </a:solidFill>
              </a:rPr>
              <a:t>…“, a to z důvodů vhodných a rozumných, </a:t>
            </a:r>
            <a:r>
              <a:rPr lang="cs-CZ" dirty="0">
                <a:solidFill>
                  <a:srgbClr val="FFC000"/>
                </a:solidFill>
              </a:rPr>
              <a:t>nyní pro celé, nyní pro částečné odpuštění časného trestu za hříchy</a:t>
            </a:r>
            <a:r>
              <a:rPr lang="cs-CZ" dirty="0">
                <a:solidFill>
                  <a:schemeClr val="bg1"/>
                </a:solidFill>
              </a:rPr>
              <a:t>, obecně i zvlášť (jak vědí, že je Bohu vhodné), aby byl milosrdně použit těm, kdo upřímně kajícně vyznali.</a:t>
            </a:r>
          </a:p>
          <a:p>
            <a:pPr algn="just"/>
            <a:r>
              <a:rPr lang="cs-CZ" dirty="0">
                <a:solidFill>
                  <a:schemeClr val="bg1"/>
                </a:solidFill>
              </a:rPr>
              <a:t>Opravdu, k hromadě tohoto pokladu zásluh blahoslavené Panny Boží a všech vyvolených od prvního spravedlivého až po posledního je známo, že přispívají; </a:t>
            </a:r>
            <a:r>
              <a:rPr lang="cs-CZ" dirty="0">
                <a:solidFill>
                  <a:schemeClr val="bg1"/>
                </a:solidFill>
                <a:highlight>
                  <a:srgbClr val="FF0000"/>
                </a:highlight>
              </a:rPr>
              <a:t>co se týče spotřeby nebo zmenšení tohoto pokladu, nemá být v žádném čase strach, pro nekonečné zásluhy Kristovy </a:t>
            </a:r>
            <a:r>
              <a:rPr lang="cs-CZ" dirty="0">
                <a:solidFill>
                  <a:schemeClr val="bg1"/>
                </a:solidFill>
              </a:rPr>
              <a:t>(jak už bylo řečeno), jakož i proto, že čím více jich je přivedeno k ospravedlnění jeho použitím, tím větší je zvýšení těchto zásluh samých.“</a:t>
            </a:r>
          </a:p>
          <a:p>
            <a:pPr marL="0" indent="0" algn="just">
              <a:buNone/>
            </a:pPr>
            <a:endParaRPr lang="cs-CZ" dirty="0">
              <a:solidFill>
                <a:schemeClr val="bg1"/>
              </a:solidFill>
            </a:endParaRPr>
          </a:p>
        </p:txBody>
      </p:sp>
    </p:spTree>
    <p:extLst>
      <p:ext uri="{BB962C8B-B14F-4D97-AF65-F5344CB8AC3E}">
        <p14:creationId xmlns:p14="http://schemas.microsoft.com/office/powerpoint/2010/main" val="29463092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22DC2-A41F-542D-7CF1-7B88CFBEC480}"/>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B828768-1669-C4DE-BA2E-42EEF303D04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A4EDFC4-FD14-C0F0-E25F-D52FD8BAF9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4E5FDF-4106-5469-F5C4-533BA8CA73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4D216ED-6315-3CB8-48C6-F3C5522B8FB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2" name="Nadpis 1">
            <a:extLst>
              <a:ext uri="{FF2B5EF4-FFF2-40B4-BE49-F238E27FC236}">
                <a16:creationId xmlns:a16="http://schemas.microsoft.com/office/drawing/2014/main" id="{7F9578F8-B3FC-6427-B3A2-5CB6C0A57523}"/>
              </a:ext>
            </a:extLst>
          </p:cNvPr>
          <p:cNvSpPr>
            <a:spLocks noGrp="1"/>
          </p:cNvSpPr>
          <p:nvPr>
            <p:ph type="title"/>
          </p:nvPr>
        </p:nvSpPr>
        <p:spPr>
          <a:xfrm>
            <a:off x="952108" y="954756"/>
            <a:ext cx="2730414" cy="4946003"/>
          </a:xfrm>
        </p:spPr>
        <p:txBody>
          <a:bodyPr>
            <a:normAutofit/>
          </a:bodyPr>
          <a:lstStyle/>
          <a:p>
            <a:r>
              <a:rPr lang="cs-CZ" sz="4100" dirty="0">
                <a:solidFill>
                  <a:srgbClr val="FFFFFF"/>
                </a:solidFill>
              </a:rPr>
              <a:t>Bula </a:t>
            </a:r>
            <a:r>
              <a:rPr lang="cs-CZ" sz="4100" dirty="0" err="1">
                <a:solidFill>
                  <a:srgbClr val="FFFFFF"/>
                </a:solidFill>
              </a:rPr>
              <a:t>Unigenitus</a:t>
            </a:r>
            <a:r>
              <a:rPr lang="cs-CZ" sz="4100" dirty="0">
                <a:solidFill>
                  <a:srgbClr val="FFFFFF"/>
                </a:solidFill>
              </a:rPr>
              <a:t> Dei </a:t>
            </a:r>
            <a:r>
              <a:rPr lang="cs-CZ" sz="4100" dirty="0" err="1">
                <a:solidFill>
                  <a:srgbClr val="FFFFFF"/>
                </a:solidFill>
              </a:rPr>
              <a:t>Filius</a:t>
            </a:r>
            <a:br>
              <a:rPr lang="cs-CZ" sz="4100" dirty="0">
                <a:solidFill>
                  <a:srgbClr val="FFFFFF"/>
                </a:solidFill>
              </a:rPr>
            </a:br>
            <a:r>
              <a:rPr lang="cs-CZ" sz="4100" dirty="0">
                <a:solidFill>
                  <a:srgbClr val="FFFFFF"/>
                </a:solidFill>
              </a:rPr>
              <a:t>1343</a:t>
            </a:r>
          </a:p>
        </p:txBody>
      </p:sp>
      <p:sp>
        <p:nvSpPr>
          <p:cNvPr id="3" name="Zástupný objekt pre obsah 2">
            <a:extLst>
              <a:ext uri="{FF2B5EF4-FFF2-40B4-BE49-F238E27FC236}">
                <a16:creationId xmlns:a16="http://schemas.microsoft.com/office/drawing/2014/main" id="{7E1D454B-DEFD-1DC6-3DFF-B06CC8DC3162}"/>
              </a:ext>
            </a:extLst>
          </p:cNvPr>
          <p:cNvSpPr>
            <a:spLocks noGrp="1"/>
          </p:cNvSpPr>
          <p:nvPr>
            <p:ph idx="1"/>
          </p:nvPr>
        </p:nvSpPr>
        <p:spPr>
          <a:xfrm>
            <a:off x="5150360" y="469900"/>
            <a:ext cx="5953630" cy="5405968"/>
          </a:xfrm>
        </p:spPr>
        <p:txBody>
          <a:bodyPr anchor="ctr">
            <a:normAutofit lnSpcReduction="10000"/>
          </a:bodyPr>
          <a:lstStyle/>
          <a:p>
            <a:pPr marL="0" indent="0" algn="just">
              <a:buNone/>
            </a:pPr>
            <a:r>
              <a:rPr lang="cs-CZ" dirty="0">
                <a:solidFill>
                  <a:schemeClr val="bg1"/>
                </a:solidFill>
              </a:rPr>
              <a:t>…</a:t>
            </a:r>
            <a:r>
              <a:rPr lang="cs-CZ" dirty="0" err="1">
                <a:solidFill>
                  <a:schemeClr val="bg1"/>
                </a:solidFill>
              </a:rPr>
              <a:t>sanguine</a:t>
            </a:r>
            <a:r>
              <a:rPr lang="cs-CZ" dirty="0">
                <a:solidFill>
                  <a:schemeClr val="bg1"/>
                </a:solidFill>
              </a:rPr>
              <a:t> nos </a:t>
            </a:r>
            <a:r>
              <a:rPr lang="cs-CZ" dirty="0" err="1">
                <a:solidFill>
                  <a:schemeClr val="bg1"/>
                </a:solidFill>
              </a:rPr>
              <a:t>redemit</a:t>
            </a:r>
            <a:r>
              <a:rPr lang="cs-CZ" dirty="0">
                <a:solidFill>
                  <a:schemeClr val="bg1"/>
                </a:solidFill>
              </a:rPr>
              <a:t>, </a:t>
            </a:r>
            <a:r>
              <a:rPr lang="cs-CZ" dirty="0" err="1">
                <a:solidFill>
                  <a:schemeClr val="bg1"/>
                </a:solidFill>
              </a:rPr>
              <a:t>quam</a:t>
            </a:r>
            <a:r>
              <a:rPr lang="cs-CZ" dirty="0">
                <a:solidFill>
                  <a:schemeClr val="bg1"/>
                </a:solidFill>
              </a:rPr>
              <a:t> in </a:t>
            </a:r>
            <a:r>
              <a:rPr lang="cs-CZ" dirty="0" err="1">
                <a:solidFill>
                  <a:schemeClr val="bg1"/>
                </a:solidFill>
              </a:rPr>
              <a:t>ara</a:t>
            </a:r>
            <a:r>
              <a:rPr lang="cs-CZ" dirty="0">
                <a:solidFill>
                  <a:schemeClr val="bg1"/>
                </a:solidFill>
              </a:rPr>
              <a:t> </a:t>
            </a:r>
            <a:r>
              <a:rPr lang="cs-CZ" dirty="0" err="1">
                <a:solidFill>
                  <a:schemeClr val="bg1"/>
                </a:solidFill>
              </a:rPr>
              <a:t>crucis</a:t>
            </a:r>
            <a:r>
              <a:rPr lang="cs-CZ" dirty="0">
                <a:solidFill>
                  <a:schemeClr val="bg1"/>
                </a:solidFill>
              </a:rPr>
              <a:t> </a:t>
            </a:r>
            <a:r>
              <a:rPr lang="cs-CZ" dirty="0" err="1">
                <a:solidFill>
                  <a:schemeClr val="bg1"/>
                </a:solidFill>
              </a:rPr>
              <a:t>innocens</a:t>
            </a:r>
            <a:r>
              <a:rPr lang="cs-CZ" dirty="0">
                <a:solidFill>
                  <a:schemeClr val="bg1"/>
                </a:solidFill>
              </a:rPr>
              <a:t> </a:t>
            </a:r>
            <a:r>
              <a:rPr lang="cs-CZ" dirty="0" err="1">
                <a:solidFill>
                  <a:schemeClr val="bg1"/>
                </a:solidFill>
              </a:rPr>
              <a:t>immolatus</a:t>
            </a:r>
            <a:r>
              <a:rPr lang="cs-CZ" dirty="0">
                <a:solidFill>
                  <a:schemeClr val="bg1"/>
                </a:solidFill>
              </a:rPr>
              <a:t>, non </a:t>
            </a:r>
            <a:r>
              <a:rPr lang="cs-CZ" dirty="0" err="1">
                <a:solidFill>
                  <a:schemeClr val="bg1"/>
                </a:solidFill>
              </a:rPr>
              <a:t>guttam</a:t>
            </a:r>
            <a:r>
              <a:rPr lang="cs-CZ" dirty="0">
                <a:solidFill>
                  <a:schemeClr val="bg1"/>
                </a:solidFill>
              </a:rPr>
              <a:t> </a:t>
            </a:r>
            <a:r>
              <a:rPr lang="cs-CZ" dirty="0" err="1">
                <a:solidFill>
                  <a:schemeClr val="bg1"/>
                </a:solidFill>
              </a:rPr>
              <a:t>sanguinis</a:t>
            </a:r>
            <a:r>
              <a:rPr lang="cs-CZ" dirty="0">
                <a:solidFill>
                  <a:schemeClr val="bg1"/>
                </a:solidFill>
              </a:rPr>
              <a:t> </a:t>
            </a:r>
            <a:r>
              <a:rPr lang="cs-CZ" dirty="0" err="1">
                <a:solidFill>
                  <a:schemeClr val="bg1"/>
                </a:solidFill>
              </a:rPr>
              <a:t>modicam</a:t>
            </a:r>
            <a:r>
              <a:rPr lang="cs-CZ" dirty="0">
                <a:solidFill>
                  <a:schemeClr val="bg1"/>
                </a:solidFill>
              </a:rPr>
              <a:t> (</a:t>
            </a:r>
            <a:r>
              <a:rPr lang="cs-CZ" dirty="0" err="1">
                <a:solidFill>
                  <a:schemeClr val="bg1"/>
                </a:solidFill>
              </a:rPr>
              <a:t>quae</a:t>
            </a:r>
            <a:r>
              <a:rPr lang="cs-CZ" dirty="0">
                <a:solidFill>
                  <a:schemeClr val="bg1"/>
                </a:solidFill>
              </a:rPr>
              <a:t> </a:t>
            </a:r>
            <a:r>
              <a:rPr lang="cs-CZ" dirty="0" err="1">
                <a:solidFill>
                  <a:schemeClr val="bg1"/>
                </a:solidFill>
              </a:rPr>
              <a:t>tamen</a:t>
            </a:r>
            <a:r>
              <a:rPr lang="cs-CZ" dirty="0">
                <a:solidFill>
                  <a:schemeClr val="bg1"/>
                </a:solidFill>
              </a:rPr>
              <a:t> </a:t>
            </a:r>
            <a:r>
              <a:rPr lang="cs-CZ" dirty="0" err="1">
                <a:solidFill>
                  <a:schemeClr val="bg1"/>
                </a:solidFill>
              </a:rPr>
              <a:t>propter</a:t>
            </a:r>
            <a:r>
              <a:rPr lang="cs-CZ" dirty="0">
                <a:solidFill>
                  <a:schemeClr val="bg1"/>
                </a:solidFill>
              </a:rPr>
              <a:t> unionem ad Verbum pro </a:t>
            </a:r>
            <a:r>
              <a:rPr lang="cs-CZ" dirty="0" err="1">
                <a:solidFill>
                  <a:schemeClr val="bg1"/>
                </a:solidFill>
              </a:rPr>
              <a:t>redemptione</a:t>
            </a:r>
            <a:r>
              <a:rPr lang="cs-CZ" dirty="0">
                <a:solidFill>
                  <a:schemeClr val="bg1"/>
                </a:solidFill>
              </a:rPr>
              <a:t> </a:t>
            </a:r>
            <a:r>
              <a:rPr lang="cs-CZ" dirty="0" err="1">
                <a:solidFill>
                  <a:schemeClr val="bg1"/>
                </a:solidFill>
              </a:rPr>
              <a:t>totius</a:t>
            </a:r>
            <a:r>
              <a:rPr lang="cs-CZ" dirty="0">
                <a:solidFill>
                  <a:schemeClr val="bg1"/>
                </a:solidFill>
              </a:rPr>
              <a:t> </a:t>
            </a:r>
            <a:r>
              <a:rPr lang="cs-CZ" dirty="0" err="1">
                <a:solidFill>
                  <a:schemeClr val="bg1"/>
                </a:solidFill>
              </a:rPr>
              <a:t>humani</a:t>
            </a:r>
            <a:r>
              <a:rPr lang="cs-CZ" dirty="0">
                <a:solidFill>
                  <a:schemeClr val="bg1"/>
                </a:solidFill>
              </a:rPr>
              <a:t> generis </a:t>
            </a:r>
            <a:r>
              <a:rPr lang="cs-CZ" dirty="0" err="1">
                <a:solidFill>
                  <a:schemeClr val="bg1"/>
                </a:solidFill>
              </a:rPr>
              <a:t>suffecisset</a:t>
            </a:r>
            <a:r>
              <a:rPr lang="cs-CZ" dirty="0">
                <a:solidFill>
                  <a:schemeClr val="bg1"/>
                </a:solidFill>
              </a:rPr>
              <a:t>), sed </a:t>
            </a:r>
            <a:r>
              <a:rPr lang="cs-CZ" dirty="0" err="1">
                <a:solidFill>
                  <a:schemeClr val="bg1"/>
                </a:solidFill>
              </a:rPr>
              <a:t>copiose</a:t>
            </a:r>
            <a:r>
              <a:rPr lang="cs-CZ" dirty="0">
                <a:solidFill>
                  <a:schemeClr val="bg1"/>
                </a:solidFill>
              </a:rPr>
              <a:t> </a:t>
            </a:r>
            <a:r>
              <a:rPr lang="cs-CZ" dirty="0" err="1">
                <a:solidFill>
                  <a:schemeClr val="bg1"/>
                </a:solidFill>
              </a:rPr>
              <a:t>velut</a:t>
            </a:r>
            <a:r>
              <a:rPr lang="cs-CZ" dirty="0">
                <a:solidFill>
                  <a:schemeClr val="bg1"/>
                </a:solidFill>
              </a:rPr>
              <a:t> </a:t>
            </a:r>
            <a:r>
              <a:rPr lang="cs-CZ" dirty="0" err="1">
                <a:solidFill>
                  <a:schemeClr val="bg1"/>
                </a:solidFill>
              </a:rPr>
              <a:t>quoddam</a:t>
            </a:r>
            <a:r>
              <a:rPr lang="cs-CZ" dirty="0">
                <a:solidFill>
                  <a:schemeClr val="bg1"/>
                </a:solidFill>
              </a:rPr>
              <a:t> </a:t>
            </a:r>
            <a:r>
              <a:rPr lang="cs-CZ" dirty="0" err="1">
                <a:solidFill>
                  <a:schemeClr val="bg1"/>
                </a:solidFill>
              </a:rPr>
              <a:t>profluvium</a:t>
            </a:r>
            <a:r>
              <a:rPr lang="cs-CZ" dirty="0">
                <a:solidFill>
                  <a:schemeClr val="bg1"/>
                </a:solidFill>
              </a:rPr>
              <a:t> </a:t>
            </a:r>
            <a:r>
              <a:rPr lang="cs-CZ" dirty="0" err="1">
                <a:solidFill>
                  <a:schemeClr val="bg1"/>
                </a:solidFill>
              </a:rPr>
              <a:t>noscitur</a:t>
            </a:r>
            <a:r>
              <a:rPr lang="cs-CZ" dirty="0">
                <a:solidFill>
                  <a:schemeClr val="bg1"/>
                </a:solidFill>
              </a:rPr>
              <a:t> </a:t>
            </a:r>
            <a:r>
              <a:rPr lang="cs-CZ" dirty="0" err="1">
                <a:solidFill>
                  <a:schemeClr val="bg1"/>
                </a:solidFill>
              </a:rPr>
              <a:t>effudisse</a:t>
            </a:r>
            <a:r>
              <a:rPr lang="cs-CZ" dirty="0">
                <a:solidFill>
                  <a:schemeClr val="bg1"/>
                </a:solidFill>
              </a:rPr>
              <a:t>. </a:t>
            </a:r>
            <a:r>
              <a:rPr lang="cs-CZ" dirty="0" err="1">
                <a:solidFill>
                  <a:schemeClr val="bg1"/>
                </a:solidFill>
              </a:rPr>
              <a:t>Quantum</a:t>
            </a:r>
            <a:r>
              <a:rPr lang="cs-CZ" dirty="0">
                <a:solidFill>
                  <a:schemeClr val="bg1"/>
                </a:solidFill>
              </a:rPr>
              <a:t> ergo </a:t>
            </a:r>
            <a:r>
              <a:rPr lang="cs-CZ" dirty="0" err="1">
                <a:solidFill>
                  <a:schemeClr val="bg1"/>
                </a:solidFill>
              </a:rPr>
              <a:t>exinde</a:t>
            </a:r>
            <a:r>
              <a:rPr lang="cs-CZ" dirty="0">
                <a:solidFill>
                  <a:schemeClr val="bg1"/>
                </a:solidFill>
              </a:rPr>
              <a:t>, </a:t>
            </a:r>
            <a:r>
              <a:rPr lang="cs-CZ" dirty="0" err="1">
                <a:solidFill>
                  <a:schemeClr val="bg1"/>
                </a:solidFill>
              </a:rPr>
              <a:t>ut</a:t>
            </a:r>
            <a:r>
              <a:rPr lang="cs-CZ" dirty="0">
                <a:solidFill>
                  <a:schemeClr val="bg1"/>
                </a:solidFill>
              </a:rPr>
              <a:t> </a:t>
            </a:r>
            <a:r>
              <a:rPr lang="cs-CZ" dirty="0" err="1">
                <a:solidFill>
                  <a:schemeClr val="bg1"/>
                </a:solidFill>
              </a:rPr>
              <a:t>nec</a:t>
            </a:r>
            <a:r>
              <a:rPr lang="cs-CZ" dirty="0">
                <a:solidFill>
                  <a:schemeClr val="bg1"/>
                </a:solidFill>
              </a:rPr>
              <a:t> </a:t>
            </a:r>
            <a:r>
              <a:rPr lang="cs-CZ" dirty="0" err="1">
                <a:solidFill>
                  <a:schemeClr val="bg1"/>
                </a:solidFill>
              </a:rPr>
              <a:t>supervacua</a:t>
            </a:r>
            <a:r>
              <a:rPr lang="cs-CZ" dirty="0">
                <a:solidFill>
                  <a:schemeClr val="bg1"/>
                </a:solidFill>
              </a:rPr>
              <a:t>, </a:t>
            </a:r>
            <a:r>
              <a:rPr lang="cs-CZ" dirty="0" err="1">
                <a:solidFill>
                  <a:schemeClr val="bg1"/>
                </a:solidFill>
              </a:rPr>
              <a:t>inanis</a:t>
            </a:r>
            <a:r>
              <a:rPr lang="cs-CZ" dirty="0">
                <a:solidFill>
                  <a:schemeClr val="bg1"/>
                </a:solidFill>
              </a:rPr>
              <a:t> aut </a:t>
            </a:r>
            <a:r>
              <a:rPr lang="cs-CZ" dirty="0" err="1">
                <a:solidFill>
                  <a:schemeClr val="bg1"/>
                </a:solidFill>
              </a:rPr>
              <a:t>superflua</a:t>
            </a:r>
            <a:r>
              <a:rPr lang="cs-CZ" dirty="0">
                <a:solidFill>
                  <a:schemeClr val="bg1"/>
                </a:solidFill>
              </a:rPr>
              <a:t> </a:t>
            </a:r>
            <a:r>
              <a:rPr lang="cs-CZ" dirty="0" err="1">
                <a:solidFill>
                  <a:schemeClr val="bg1"/>
                </a:solidFill>
              </a:rPr>
              <a:t>tanto</a:t>
            </a:r>
            <a:r>
              <a:rPr lang="cs-CZ" dirty="0">
                <a:solidFill>
                  <a:schemeClr val="bg1"/>
                </a:solidFill>
              </a:rPr>
              <a:t> </a:t>
            </a:r>
            <a:r>
              <a:rPr lang="cs-CZ" dirty="0" err="1">
                <a:solidFill>
                  <a:schemeClr val="bg1"/>
                </a:solidFill>
              </a:rPr>
              <a:t>effusionis</a:t>
            </a:r>
            <a:r>
              <a:rPr lang="cs-CZ" dirty="0">
                <a:solidFill>
                  <a:schemeClr val="bg1"/>
                </a:solidFill>
              </a:rPr>
              <a:t> </a:t>
            </a:r>
            <a:r>
              <a:rPr lang="cs-CZ" dirty="0" err="1">
                <a:solidFill>
                  <a:schemeClr val="bg1"/>
                </a:solidFill>
              </a:rPr>
              <a:t>miseratio</a:t>
            </a:r>
            <a:r>
              <a:rPr lang="cs-CZ" dirty="0">
                <a:solidFill>
                  <a:schemeClr val="bg1"/>
                </a:solidFill>
              </a:rPr>
              <a:t> </a:t>
            </a:r>
            <a:r>
              <a:rPr lang="cs-CZ" dirty="0" err="1">
                <a:solidFill>
                  <a:schemeClr val="bg1"/>
                </a:solidFill>
              </a:rPr>
              <a:t>redderetur</a:t>
            </a:r>
            <a:r>
              <a:rPr lang="cs-CZ" dirty="0">
                <a:solidFill>
                  <a:schemeClr val="bg1"/>
                </a:solidFill>
              </a:rPr>
              <a:t>, </a:t>
            </a:r>
            <a:r>
              <a:rPr lang="cs-CZ" dirty="0" err="1">
                <a:solidFill>
                  <a:schemeClr val="bg1"/>
                </a:solidFill>
              </a:rPr>
              <a:t>thesaurum</a:t>
            </a:r>
            <a:r>
              <a:rPr lang="cs-CZ" dirty="0">
                <a:solidFill>
                  <a:schemeClr val="bg1"/>
                </a:solidFill>
              </a:rPr>
              <a:t> militanti </a:t>
            </a:r>
            <a:r>
              <a:rPr lang="cs-CZ" dirty="0" err="1">
                <a:solidFill>
                  <a:schemeClr val="bg1"/>
                </a:solidFill>
              </a:rPr>
              <a:t>ecclesiæ</a:t>
            </a:r>
            <a:r>
              <a:rPr lang="cs-CZ" dirty="0">
                <a:solidFill>
                  <a:schemeClr val="bg1"/>
                </a:solidFill>
              </a:rPr>
              <a:t> </a:t>
            </a:r>
            <a:r>
              <a:rPr lang="cs-CZ" dirty="0" err="1">
                <a:solidFill>
                  <a:schemeClr val="bg1"/>
                </a:solidFill>
              </a:rPr>
              <a:t>acquisivit</a:t>
            </a:r>
            <a:r>
              <a:rPr lang="cs-CZ" dirty="0">
                <a:solidFill>
                  <a:schemeClr val="bg1"/>
                </a:solidFill>
              </a:rPr>
              <a:t>, </a:t>
            </a:r>
            <a:r>
              <a:rPr lang="cs-CZ" dirty="0" err="1">
                <a:solidFill>
                  <a:schemeClr val="bg1"/>
                </a:solidFill>
              </a:rPr>
              <a:t>volens</a:t>
            </a:r>
            <a:r>
              <a:rPr lang="cs-CZ" dirty="0">
                <a:solidFill>
                  <a:schemeClr val="bg1"/>
                </a:solidFill>
              </a:rPr>
              <a:t> </a:t>
            </a:r>
            <a:r>
              <a:rPr lang="cs-CZ" dirty="0" err="1">
                <a:solidFill>
                  <a:schemeClr val="bg1"/>
                </a:solidFill>
              </a:rPr>
              <a:t>suis</a:t>
            </a:r>
            <a:r>
              <a:rPr lang="cs-CZ" dirty="0">
                <a:solidFill>
                  <a:schemeClr val="bg1"/>
                </a:solidFill>
              </a:rPr>
              <a:t> </a:t>
            </a:r>
            <a:r>
              <a:rPr lang="cs-CZ" dirty="0" err="1">
                <a:solidFill>
                  <a:schemeClr val="bg1"/>
                </a:solidFill>
              </a:rPr>
              <a:t>thesaurizare</a:t>
            </a:r>
            <a:r>
              <a:rPr lang="cs-CZ" dirty="0">
                <a:solidFill>
                  <a:schemeClr val="bg1"/>
                </a:solidFill>
              </a:rPr>
              <a:t> </a:t>
            </a:r>
            <a:r>
              <a:rPr lang="cs-CZ" dirty="0" err="1">
                <a:solidFill>
                  <a:schemeClr val="bg1"/>
                </a:solidFill>
              </a:rPr>
              <a:t>filiis</a:t>
            </a:r>
            <a:r>
              <a:rPr lang="cs-CZ" dirty="0">
                <a:solidFill>
                  <a:schemeClr val="bg1"/>
                </a:solidFill>
              </a:rPr>
              <a:t> </a:t>
            </a:r>
            <a:r>
              <a:rPr lang="cs-CZ" dirty="0" err="1">
                <a:solidFill>
                  <a:schemeClr val="bg1"/>
                </a:solidFill>
              </a:rPr>
              <a:t>pius</a:t>
            </a:r>
            <a:r>
              <a:rPr lang="cs-CZ" dirty="0">
                <a:solidFill>
                  <a:schemeClr val="bg1"/>
                </a:solidFill>
              </a:rPr>
              <a:t> pater, </a:t>
            </a:r>
            <a:r>
              <a:rPr lang="cs-CZ" dirty="0" err="1">
                <a:solidFill>
                  <a:schemeClr val="bg1"/>
                </a:solidFill>
              </a:rPr>
              <a:t>ut</a:t>
            </a:r>
            <a:r>
              <a:rPr lang="cs-CZ" dirty="0">
                <a:solidFill>
                  <a:schemeClr val="bg1"/>
                </a:solidFill>
              </a:rPr>
              <a:t> sic </a:t>
            </a:r>
            <a:r>
              <a:rPr lang="cs-CZ" dirty="0" err="1">
                <a:solidFill>
                  <a:schemeClr val="bg1"/>
                </a:solidFill>
              </a:rPr>
              <a:t>sit</a:t>
            </a:r>
            <a:r>
              <a:rPr lang="cs-CZ" dirty="0">
                <a:solidFill>
                  <a:schemeClr val="bg1"/>
                </a:solidFill>
              </a:rPr>
              <a:t> </a:t>
            </a:r>
            <a:r>
              <a:rPr lang="cs-CZ" dirty="0" err="1">
                <a:solidFill>
                  <a:schemeClr val="bg1"/>
                </a:solidFill>
              </a:rPr>
              <a:t>infinitus</a:t>
            </a:r>
            <a:r>
              <a:rPr lang="cs-CZ" dirty="0">
                <a:solidFill>
                  <a:schemeClr val="bg1"/>
                </a:solidFill>
              </a:rPr>
              <a:t> thesaurus </a:t>
            </a:r>
            <a:r>
              <a:rPr lang="cs-CZ" dirty="0" err="1">
                <a:solidFill>
                  <a:schemeClr val="bg1"/>
                </a:solidFill>
              </a:rPr>
              <a:t>hominibus</a:t>
            </a:r>
            <a:r>
              <a:rPr lang="cs-CZ" dirty="0">
                <a:solidFill>
                  <a:schemeClr val="bg1"/>
                </a:solidFill>
              </a:rPr>
              <a:t>, quo qui </a:t>
            </a:r>
            <a:r>
              <a:rPr lang="cs-CZ" dirty="0" err="1">
                <a:solidFill>
                  <a:schemeClr val="bg1"/>
                </a:solidFill>
              </a:rPr>
              <a:t>usi</a:t>
            </a:r>
            <a:r>
              <a:rPr lang="cs-CZ" dirty="0">
                <a:solidFill>
                  <a:schemeClr val="bg1"/>
                </a:solidFill>
              </a:rPr>
              <a:t> </a:t>
            </a:r>
            <a:r>
              <a:rPr lang="cs-CZ" dirty="0" err="1">
                <a:solidFill>
                  <a:schemeClr val="bg1"/>
                </a:solidFill>
              </a:rPr>
              <a:t>sunt</a:t>
            </a:r>
            <a:r>
              <a:rPr lang="cs-CZ" dirty="0">
                <a:solidFill>
                  <a:schemeClr val="bg1"/>
                </a:solidFill>
              </a:rPr>
              <a:t> Dei </a:t>
            </a:r>
            <a:r>
              <a:rPr lang="cs-CZ" dirty="0" err="1">
                <a:solidFill>
                  <a:schemeClr val="bg1"/>
                </a:solidFill>
              </a:rPr>
              <a:t>amicitiae</a:t>
            </a:r>
            <a:r>
              <a:rPr lang="cs-CZ" dirty="0">
                <a:solidFill>
                  <a:schemeClr val="bg1"/>
                </a:solidFill>
              </a:rPr>
              <a:t> </a:t>
            </a:r>
            <a:r>
              <a:rPr lang="cs-CZ" dirty="0" err="1">
                <a:solidFill>
                  <a:schemeClr val="bg1"/>
                </a:solidFill>
              </a:rPr>
              <a:t>participes</a:t>
            </a:r>
            <a:r>
              <a:rPr lang="cs-CZ" dirty="0">
                <a:solidFill>
                  <a:schemeClr val="bg1"/>
                </a:solidFill>
              </a:rPr>
              <a:t> </a:t>
            </a:r>
            <a:r>
              <a:rPr lang="cs-CZ" dirty="0" err="1">
                <a:solidFill>
                  <a:schemeClr val="bg1"/>
                </a:solidFill>
              </a:rPr>
              <a:t>sunt</a:t>
            </a:r>
            <a:r>
              <a:rPr lang="cs-CZ" dirty="0">
                <a:solidFill>
                  <a:schemeClr val="bg1"/>
                </a:solidFill>
              </a:rPr>
              <a:t> </a:t>
            </a:r>
            <a:r>
              <a:rPr lang="cs-CZ" dirty="0" err="1">
                <a:solidFill>
                  <a:schemeClr val="bg1"/>
                </a:solidFill>
              </a:rPr>
              <a:t>effecti</a:t>
            </a:r>
            <a:r>
              <a:rPr lang="cs-CZ" dirty="0">
                <a:solidFill>
                  <a:schemeClr val="bg1"/>
                </a:solidFill>
              </a:rPr>
              <a:t>. </a:t>
            </a:r>
            <a:r>
              <a:rPr lang="cs-CZ" dirty="0" err="1">
                <a:solidFill>
                  <a:schemeClr val="bg1"/>
                </a:solidFill>
                <a:highlight>
                  <a:srgbClr val="FF0000"/>
                </a:highlight>
              </a:rPr>
              <a:t>Quem</a:t>
            </a:r>
            <a:r>
              <a:rPr lang="cs-CZ" dirty="0">
                <a:solidFill>
                  <a:schemeClr val="bg1"/>
                </a:solidFill>
                <a:highlight>
                  <a:srgbClr val="FF0000"/>
                </a:highlight>
              </a:rPr>
              <a:t> </a:t>
            </a:r>
            <a:r>
              <a:rPr lang="cs-CZ" dirty="0" err="1">
                <a:solidFill>
                  <a:schemeClr val="bg1"/>
                </a:solidFill>
                <a:highlight>
                  <a:srgbClr val="FF0000"/>
                </a:highlight>
              </a:rPr>
              <a:t>quidem</a:t>
            </a:r>
            <a:r>
              <a:rPr lang="cs-CZ" dirty="0">
                <a:solidFill>
                  <a:schemeClr val="bg1"/>
                </a:solidFill>
                <a:highlight>
                  <a:srgbClr val="FF0000"/>
                </a:highlight>
              </a:rPr>
              <a:t> </a:t>
            </a:r>
            <a:r>
              <a:rPr lang="cs-CZ" dirty="0" err="1">
                <a:solidFill>
                  <a:schemeClr val="bg1"/>
                </a:solidFill>
                <a:highlight>
                  <a:srgbClr val="FF00FF"/>
                </a:highlight>
              </a:rPr>
              <a:t>thesaurum</a:t>
            </a:r>
            <a:r>
              <a:rPr lang="cs-CZ" dirty="0">
                <a:solidFill>
                  <a:schemeClr val="bg1"/>
                </a:solidFill>
                <a:highlight>
                  <a:srgbClr val="FF0000"/>
                </a:highlight>
              </a:rPr>
              <a:t> non in </a:t>
            </a:r>
            <a:r>
              <a:rPr lang="cs-CZ" dirty="0" err="1">
                <a:solidFill>
                  <a:schemeClr val="bg1"/>
                </a:solidFill>
                <a:highlight>
                  <a:srgbClr val="FF0000"/>
                </a:highlight>
              </a:rPr>
              <a:t>sudario</a:t>
            </a:r>
            <a:r>
              <a:rPr lang="cs-CZ" dirty="0">
                <a:solidFill>
                  <a:schemeClr val="bg1"/>
                </a:solidFill>
                <a:highlight>
                  <a:srgbClr val="FF0000"/>
                </a:highlight>
              </a:rPr>
              <a:t> </a:t>
            </a:r>
            <a:r>
              <a:rPr lang="cs-CZ" dirty="0" err="1">
                <a:solidFill>
                  <a:schemeClr val="bg1"/>
                </a:solidFill>
                <a:highlight>
                  <a:srgbClr val="FF0000"/>
                </a:highlight>
              </a:rPr>
              <a:t>repositum</a:t>
            </a:r>
            <a:r>
              <a:rPr lang="cs-CZ" dirty="0">
                <a:solidFill>
                  <a:schemeClr val="bg1"/>
                </a:solidFill>
                <a:highlight>
                  <a:srgbClr val="FF0000"/>
                </a:highlight>
              </a:rPr>
              <a:t>, non in </a:t>
            </a:r>
            <a:r>
              <a:rPr lang="cs-CZ" dirty="0" err="1">
                <a:solidFill>
                  <a:schemeClr val="bg1"/>
                </a:solidFill>
                <a:highlight>
                  <a:srgbClr val="FF0000"/>
                </a:highlight>
              </a:rPr>
              <a:t>agro</a:t>
            </a:r>
            <a:r>
              <a:rPr lang="cs-CZ" dirty="0">
                <a:solidFill>
                  <a:schemeClr val="bg1"/>
                </a:solidFill>
                <a:highlight>
                  <a:srgbClr val="FF0000"/>
                </a:highlight>
              </a:rPr>
              <a:t> </a:t>
            </a:r>
            <a:r>
              <a:rPr lang="cs-CZ" dirty="0" err="1">
                <a:solidFill>
                  <a:schemeClr val="bg1"/>
                </a:solidFill>
                <a:highlight>
                  <a:srgbClr val="FF0000"/>
                </a:highlight>
              </a:rPr>
              <a:t>absconditum</a:t>
            </a:r>
            <a:r>
              <a:rPr lang="cs-CZ" dirty="0">
                <a:solidFill>
                  <a:schemeClr val="bg1"/>
                </a:solidFill>
                <a:highlight>
                  <a:srgbClr val="FF0000"/>
                </a:highlight>
              </a:rPr>
              <a:t>, sed per </a:t>
            </a:r>
            <a:r>
              <a:rPr lang="cs-CZ" dirty="0" err="1">
                <a:solidFill>
                  <a:schemeClr val="bg1"/>
                </a:solidFill>
                <a:highlight>
                  <a:srgbClr val="FF0000"/>
                </a:highlight>
              </a:rPr>
              <a:t>beatum</a:t>
            </a:r>
            <a:r>
              <a:rPr lang="cs-CZ" dirty="0">
                <a:solidFill>
                  <a:schemeClr val="bg1"/>
                </a:solidFill>
                <a:highlight>
                  <a:srgbClr val="FF0000"/>
                </a:highlight>
              </a:rPr>
              <a:t> </a:t>
            </a:r>
            <a:r>
              <a:rPr lang="cs-CZ" dirty="0" err="1">
                <a:solidFill>
                  <a:schemeClr val="bg1"/>
                </a:solidFill>
                <a:highlight>
                  <a:srgbClr val="FF0000"/>
                </a:highlight>
              </a:rPr>
              <a:t>Petrum</a:t>
            </a:r>
            <a:r>
              <a:rPr lang="cs-CZ" dirty="0">
                <a:solidFill>
                  <a:schemeClr val="bg1"/>
                </a:solidFill>
                <a:highlight>
                  <a:srgbClr val="FF0000"/>
                </a:highlight>
              </a:rPr>
              <a:t>, </a:t>
            </a:r>
            <a:r>
              <a:rPr lang="cs-CZ" dirty="0" err="1">
                <a:solidFill>
                  <a:schemeClr val="bg1"/>
                </a:solidFill>
                <a:highlight>
                  <a:srgbClr val="FF0000"/>
                </a:highlight>
              </a:rPr>
              <a:t>coeli</a:t>
            </a:r>
            <a:r>
              <a:rPr lang="cs-CZ" dirty="0">
                <a:solidFill>
                  <a:schemeClr val="bg1"/>
                </a:solidFill>
                <a:highlight>
                  <a:srgbClr val="FF0000"/>
                </a:highlight>
              </a:rPr>
              <a:t> </a:t>
            </a:r>
            <a:r>
              <a:rPr lang="cs-CZ" dirty="0" err="1">
                <a:solidFill>
                  <a:schemeClr val="bg1"/>
                </a:solidFill>
                <a:highlight>
                  <a:srgbClr val="FF0000"/>
                </a:highlight>
              </a:rPr>
              <a:t>clavigerum</a:t>
            </a:r>
            <a:r>
              <a:rPr lang="cs-CZ" dirty="0">
                <a:solidFill>
                  <a:schemeClr val="bg1"/>
                </a:solidFill>
                <a:highlight>
                  <a:srgbClr val="FF0000"/>
                </a:highlight>
              </a:rPr>
              <a:t>, </a:t>
            </a:r>
            <a:r>
              <a:rPr lang="cs-CZ" dirty="0" err="1">
                <a:solidFill>
                  <a:schemeClr val="bg1"/>
                </a:solidFill>
                <a:highlight>
                  <a:srgbClr val="FF0000"/>
                </a:highlight>
              </a:rPr>
              <a:t>eiusque</a:t>
            </a:r>
            <a:r>
              <a:rPr lang="cs-CZ" dirty="0">
                <a:solidFill>
                  <a:schemeClr val="bg1"/>
                </a:solidFill>
                <a:highlight>
                  <a:srgbClr val="FF0000"/>
                </a:highlight>
              </a:rPr>
              <a:t> </a:t>
            </a:r>
            <a:r>
              <a:rPr lang="cs-CZ" dirty="0" err="1">
                <a:solidFill>
                  <a:schemeClr val="bg1"/>
                </a:solidFill>
                <a:highlight>
                  <a:srgbClr val="FF0000"/>
                </a:highlight>
              </a:rPr>
              <a:t>successores</a:t>
            </a:r>
            <a:r>
              <a:rPr lang="cs-CZ" dirty="0">
                <a:solidFill>
                  <a:schemeClr val="bg1"/>
                </a:solidFill>
                <a:highlight>
                  <a:srgbClr val="FF0000"/>
                </a:highlight>
              </a:rPr>
              <a:t> in </a:t>
            </a:r>
            <a:r>
              <a:rPr lang="cs-CZ" dirty="0" err="1">
                <a:solidFill>
                  <a:schemeClr val="bg1"/>
                </a:solidFill>
                <a:highlight>
                  <a:srgbClr val="FF0000"/>
                </a:highlight>
              </a:rPr>
              <a:t>terra</a:t>
            </a:r>
            <a:r>
              <a:rPr lang="cs-CZ" dirty="0">
                <a:solidFill>
                  <a:schemeClr val="bg1"/>
                </a:solidFill>
                <a:highlight>
                  <a:srgbClr val="FF0000"/>
                </a:highlight>
              </a:rPr>
              <a:t> </a:t>
            </a:r>
            <a:r>
              <a:rPr lang="cs-CZ" dirty="0" err="1">
                <a:solidFill>
                  <a:schemeClr val="bg1"/>
                </a:solidFill>
                <a:highlight>
                  <a:srgbClr val="FF0000"/>
                </a:highlight>
              </a:rPr>
              <a:t>vicarios</a:t>
            </a:r>
            <a:r>
              <a:rPr lang="cs-CZ" dirty="0">
                <a:solidFill>
                  <a:schemeClr val="bg1"/>
                </a:solidFill>
                <a:highlight>
                  <a:srgbClr val="FF0000"/>
                </a:highlight>
              </a:rPr>
              <a:t> </a:t>
            </a:r>
            <a:r>
              <a:rPr lang="cs-CZ" dirty="0" err="1">
                <a:solidFill>
                  <a:schemeClr val="bg1"/>
                </a:solidFill>
                <a:highlight>
                  <a:srgbClr val="FF0000"/>
                </a:highlight>
              </a:rPr>
              <a:t>commisit</a:t>
            </a:r>
            <a:r>
              <a:rPr lang="cs-CZ" dirty="0">
                <a:solidFill>
                  <a:schemeClr val="bg1"/>
                </a:solidFill>
                <a:highlight>
                  <a:srgbClr val="FF0000"/>
                </a:highlight>
              </a:rPr>
              <a:t> </a:t>
            </a:r>
            <a:r>
              <a:rPr lang="cs-CZ" dirty="0" err="1">
                <a:solidFill>
                  <a:schemeClr val="bg1"/>
                </a:solidFill>
                <a:highlight>
                  <a:srgbClr val="FF0000"/>
                </a:highlight>
              </a:rPr>
              <a:t>fidelibus</a:t>
            </a:r>
            <a:r>
              <a:rPr lang="cs-CZ" dirty="0">
                <a:solidFill>
                  <a:schemeClr val="bg1"/>
                </a:solidFill>
                <a:highlight>
                  <a:srgbClr val="FF0000"/>
                </a:highlight>
              </a:rPr>
              <a:t> </a:t>
            </a:r>
            <a:r>
              <a:rPr lang="cs-CZ" dirty="0" err="1">
                <a:solidFill>
                  <a:schemeClr val="bg1"/>
                </a:solidFill>
                <a:highlight>
                  <a:srgbClr val="FF0000"/>
                </a:highlight>
              </a:rPr>
              <a:t>salubriter</a:t>
            </a:r>
            <a:r>
              <a:rPr lang="cs-CZ" dirty="0">
                <a:solidFill>
                  <a:schemeClr val="bg1"/>
                </a:solidFill>
                <a:highlight>
                  <a:srgbClr val="FF0000"/>
                </a:highlight>
              </a:rPr>
              <a:t> </a:t>
            </a:r>
            <a:r>
              <a:rPr lang="cs-CZ" dirty="0" err="1">
                <a:solidFill>
                  <a:schemeClr val="bg1"/>
                </a:solidFill>
                <a:highlight>
                  <a:srgbClr val="FF0000"/>
                </a:highlight>
              </a:rPr>
              <a:t>dispensandum</a:t>
            </a:r>
            <a:r>
              <a:rPr lang="cs-CZ" dirty="0">
                <a:solidFill>
                  <a:schemeClr val="bg1"/>
                </a:solidFill>
              </a:rPr>
              <a:t>… </a:t>
            </a:r>
            <a:r>
              <a:rPr lang="cs-CZ" dirty="0"/>
              <a:t>”</a:t>
            </a:r>
            <a:endParaRPr lang="cs-CZ" dirty="0">
              <a:solidFill>
                <a:schemeClr val="bg1"/>
              </a:solidFill>
            </a:endParaRPr>
          </a:p>
        </p:txBody>
      </p:sp>
    </p:spTree>
    <p:extLst>
      <p:ext uri="{BB962C8B-B14F-4D97-AF65-F5344CB8AC3E}">
        <p14:creationId xmlns:p14="http://schemas.microsoft.com/office/powerpoint/2010/main" val="23703676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4E708113-FF6F-B6A7-C489-018CB382991C}"/>
              </a:ext>
            </a:extLst>
          </p:cNvPr>
          <p:cNvSpPr>
            <a:spLocks noGrp="1"/>
          </p:cNvSpPr>
          <p:nvPr>
            <p:ph type="title"/>
          </p:nvPr>
        </p:nvSpPr>
        <p:spPr>
          <a:xfrm>
            <a:off x="1132436" y="1041400"/>
            <a:ext cx="6241816" cy="1371600"/>
          </a:xfrm>
        </p:spPr>
        <p:txBody>
          <a:bodyPr/>
          <a:lstStyle/>
          <a:p>
            <a:r>
              <a:rPr lang="cs-CZ" dirty="0"/>
              <a:t>Papež Klement VI. </a:t>
            </a:r>
            <a:br>
              <a:rPr lang="cs-CZ" dirty="0"/>
            </a:br>
            <a:r>
              <a:rPr lang="cs-CZ" dirty="0"/>
              <a:t>Katastrofy a Jubilejní rok 1350</a:t>
            </a:r>
          </a:p>
        </p:txBody>
      </p:sp>
      <p:pic>
        <p:nvPicPr>
          <p:cNvPr id="9" name="Zástupný symbol obrázku 8">
            <a:extLst>
              <a:ext uri="{FF2B5EF4-FFF2-40B4-BE49-F238E27FC236}">
                <a16:creationId xmlns:a16="http://schemas.microsoft.com/office/drawing/2014/main" id="{DA0ACCE0-4A47-FDF5-94D3-B86CA9A36C63}"/>
              </a:ext>
            </a:extLst>
          </p:cNvPr>
          <p:cNvPicPr>
            <a:picLocks noGrp="1" noChangeAspect="1"/>
          </p:cNvPicPr>
          <p:nvPr>
            <p:ph type="pic" idx="1"/>
          </p:nvPr>
        </p:nvPicPr>
        <p:blipFill>
          <a:blip r:embed="rId2"/>
          <a:srcRect l="7894" r="7894"/>
          <a:stretch>
            <a:fillRect/>
          </a:stretch>
        </p:blipFill>
        <p:spPr/>
      </p:pic>
      <p:sp>
        <p:nvSpPr>
          <p:cNvPr id="6" name="Zástupný text 5">
            <a:extLst>
              <a:ext uri="{FF2B5EF4-FFF2-40B4-BE49-F238E27FC236}">
                <a16:creationId xmlns:a16="http://schemas.microsoft.com/office/drawing/2014/main" id="{B7AA2DBA-3842-8EA8-B535-356D2B637E4A}"/>
              </a:ext>
            </a:extLst>
          </p:cNvPr>
          <p:cNvSpPr>
            <a:spLocks noGrp="1"/>
          </p:cNvSpPr>
          <p:nvPr>
            <p:ph type="body" sz="half" idx="2"/>
          </p:nvPr>
        </p:nvSpPr>
        <p:spPr>
          <a:xfrm>
            <a:off x="1213164" y="2694116"/>
            <a:ext cx="6333105" cy="2390116"/>
          </a:xfrm>
        </p:spPr>
        <p:txBody>
          <a:bodyPr>
            <a:normAutofit fontScale="77500" lnSpcReduction="20000"/>
          </a:bodyPr>
          <a:lstStyle/>
          <a:p>
            <a:r>
              <a:rPr lang="cs-CZ" sz="2300" dirty="0"/>
              <a:t>Bonifác VIII. stanovil plně odpustkový rok vždy na začátku století. Série katastrof přiměla papeže porušit ustanovení papeže Bonifáce. Bula se stala nástrojem útěchy v době krátce po svém napsání:</a:t>
            </a:r>
          </a:p>
          <a:p>
            <a:endParaRPr lang="cs-CZ" dirty="0"/>
          </a:p>
          <a:p>
            <a:pPr marL="285750" indent="-285750" algn="l">
              <a:buFont typeface="Arial" panose="020B0604020202020204" pitchFamily="34" charset="0"/>
              <a:buChar char="•"/>
            </a:pPr>
            <a:r>
              <a:rPr lang="cs-CZ" dirty="0"/>
              <a:t>Září 1350: obrovské zemětřesení v Římě (poškozena bazilika Sv. Petra</a:t>
            </a:r>
          </a:p>
          <a:p>
            <a:pPr marL="285750" indent="-285750" algn="l">
              <a:buFont typeface="Arial" panose="020B0604020202020204" pitchFamily="34" charset="0"/>
              <a:buChar char="•"/>
            </a:pPr>
            <a:r>
              <a:rPr lang="cs-CZ" dirty="0"/>
              <a:t>Léto 1350: zatmění slunce</a:t>
            </a:r>
          </a:p>
          <a:p>
            <a:pPr marL="285750" indent="-285750" algn="l">
              <a:buFont typeface="Arial" panose="020B0604020202020204" pitchFamily="34" charset="0"/>
              <a:buChar char="•"/>
            </a:pPr>
            <a:r>
              <a:rPr lang="cs-CZ" dirty="0"/>
              <a:t>Počátek morové epidemie</a:t>
            </a:r>
          </a:p>
          <a:p>
            <a:pPr algn="just"/>
            <a:r>
              <a:rPr lang="cs-CZ" dirty="0"/>
              <a:t>Lidé prchají z Říma v obavách z konce světa. Papež dodává jistotu vyhlášením jubilejního roku již v roce 1530 a mocí získání odpustků za </a:t>
            </a:r>
            <a:r>
              <a:rPr lang="cs-CZ" dirty="0" err="1"/>
              <a:t>potenc</a:t>
            </a:r>
            <a:r>
              <a:rPr lang="cs-CZ" dirty="0"/>
              <a:t>. tresty v očistci. </a:t>
            </a:r>
          </a:p>
        </p:txBody>
      </p:sp>
      <p:sp>
        <p:nvSpPr>
          <p:cNvPr id="7" name="TextovéPole 6">
            <a:extLst>
              <a:ext uri="{FF2B5EF4-FFF2-40B4-BE49-F238E27FC236}">
                <a16:creationId xmlns:a16="http://schemas.microsoft.com/office/drawing/2014/main" id="{6F7A4510-48B5-534C-583B-92223E30DB84}"/>
              </a:ext>
            </a:extLst>
          </p:cNvPr>
          <p:cNvSpPr txBox="1"/>
          <p:nvPr/>
        </p:nvSpPr>
        <p:spPr>
          <a:xfrm>
            <a:off x="1564400" y="5084232"/>
            <a:ext cx="6241816" cy="1200329"/>
          </a:xfrm>
          <a:prstGeom prst="rect">
            <a:avLst/>
          </a:prstGeom>
          <a:noFill/>
        </p:spPr>
        <p:txBody>
          <a:bodyPr wrap="square" rtlCol="0">
            <a:spAutoFit/>
          </a:bodyPr>
          <a:lstStyle/>
          <a:p>
            <a:pPr algn="just"/>
            <a:r>
              <a:rPr lang="cs-CZ" dirty="0"/>
              <a:t>Papež jako správce Kristova pokladů a tajemství má pravomoc nakládat z neviditelnou pokladnicí zásluh Krista a svatých k blahu žijících křesťanů k odpuštění časných trestů, které by je čekali v očistci.</a:t>
            </a:r>
          </a:p>
        </p:txBody>
      </p:sp>
    </p:spTree>
    <p:extLst>
      <p:ext uri="{BB962C8B-B14F-4D97-AF65-F5344CB8AC3E}">
        <p14:creationId xmlns:p14="http://schemas.microsoft.com/office/powerpoint/2010/main" val="9903801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95402" y="982133"/>
            <a:ext cx="9601196" cy="515364"/>
          </a:xfrm>
        </p:spPr>
        <p:txBody>
          <a:bodyPr>
            <a:normAutofit fontScale="90000"/>
          </a:bodyPr>
          <a:lstStyle/>
          <a:p>
            <a:r>
              <a:rPr lang="sk-SK" dirty="0"/>
              <a:t>Zlyhanie spovede</a:t>
            </a:r>
            <a:endParaRPr lang="cs-CZ" dirty="0"/>
          </a:p>
        </p:txBody>
      </p:sp>
      <p:graphicFrame>
        <p:nvGraphicFramePr>
          <p:cNvPr id="5" name="Zástupný objekt pre obsah 4"/>
          <p:cNvGraphicFramePr>
            <a:graphicFrameLocks noGrp="1"/>
          </p:cNvGraphicFramePr>
          <p:nvPr>
            <p:ph idx="1"/>
          </p:nvPr>
        </p:nvGraphicFramePr>
        <p:xfrm>
          <a:off x="1295402" y="1629810"/>
          <a:ext cx="9601200" cy="41216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67813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952108" y="954756"/>
            <a:ext cx="2730414" cy="4946003"/>
          </a:xfrm>
        </p:spPr>
        <p:txBody>
          <a:bodyPr>
            <a:normAutofit/>
          </a:bodyPr>
          <a:lstStyle/>
          <a:p>
            <a:r>
              <a:rPr lang="sk-SK" sz="4100">
                <a:solidFill>
                  <a:srgbClr val="FFFFFF"/>
                </a:solidFill>
              </a:rPr>
              <a:t>Odpustky sa vzťahovali len na časné tresty za nevykonanú satisfakciu za hriechy</a:t>
            </a:r>
            <a:endParaRPr lang="cs-CZ" sz="4100">
              <a:solidFill>
                <a:srgbClr val="FFFFFF"/>
              </a:solidFill>
            </a:endParaRPr>
          </a:p>
        </p:txBody>
      </p:sp>
      <p:sp>
        <p:nvSpPr>
          <p:cNvPr id="3" name="Zástupný objekt pre obsah 2"/>
          <p:cNvSpPr>
            <a:spLocks noGrp="1"/>
          </p:cNvSpPr>
          <p:nvPr>
            <p:ph idx="1"/>
          </p:nvPr>
        </p:nvSpPr>
        <p:spPr>
          <a:xfrm>
            <a:off x="5150360" y="469900"/>
            <a:ext cx="5953630" cy="5405968"/>
          </a:xfrm>
        </p:spPr>
        <p:txBody>
          <a:bodyPr anchor="ctr">
            <a:normAutofit fontScale="92500" lnSpcReduction="20000"/>
          </a:bodyPr>
          <a:lstStyle/>
          <a:p>
            <a:pPr algn="just"/>
            <a:r>
              <a:rPr lang="sk-SK" dirty="0">
                <a:solidFill>
                  <a:schemeClr val="bg1"/>
                </a:solidFill>
              </a:rPr>
              <a:t>Vinu hriechu mohol odpustiť len samotný Boh skrze Krista. To sa verilo pevne aj v </a:t>
            </a:r>
            <a:r>
              <a:rPr lang="sk-SK" dirty="0" err="1">
                <a:solidFill>
                  <a:schemeClr val="bg1"/>
                </a:solidFill>
              </a:rPr>
              <a:t>Lutherovej</a:t>
            </a:r>
            <a:r>
              <a:rPr lang="sk-SK" dirty="0">
                <a:solidFill>
                  <a:schemeClr val="bg1"/>
                </a:solidFill>
              </a:rPr>
              <a:t> dobe. Odpustky neodpúšťali hriech, ani vinu hriechu, ale len časný trest za to, že človek za ten-či onen hriech nevykonal satisfakciu tu na zemi a nesnažil sa pri tomto hriechu zjednať nápravu skutkami dobra. </a:t>
            </a:r>
          </a:p>
          <a:p>
            <a:pPr algn="just"/>
            <a:r>
              <a:rPr lang="sk-SK" dirty="0">
                <a:solidFill>
                  <a:schemeClr val="bg1"/>
                </a:solidFill>
              </a:rPr>
              <a:t>Aj ten kto si kupoval </a:t>
            </a:r>
            <a:r>
              <a:rPr lang="sk-SK" dirty="0" err="1">
                <a:solidFill>
                  <a:schemeClr val="bg1"/>
                </a:solidFill>
              </a:rPr>
              <a:t>odpustok</a:t>
            </a:r>
            <a:r>
              <a:rPr lang="sk-SK" dirty="0">
                <a:solidFill>
                  <a:schemeClr val="bg1"/>
                </a:solidFill>
              </a:rPr>
              <a:t> musel mať pravú skrúšenosť srdca, ľútosť a pokánie. </a:t>
            </a:r>
            <a:r>
              <a:rPr lang="sk-SK" dirty="0" err="1">
                <a:solidFill>
                  <a:schemeClr val="bg1"/>
                </a:solidFill>
              </a:rPr>
              <a:t>Odpustok</a:t>
            </a:r>
            <a:r>
              <a:rPr lang="sk-SK" dirty="0">
                <a:solidFill>
                  <a:schemeClr val="bg1"/>
                </a:solidFill>
              </a:rPr>
              <a:t> nemal silu odpustiť vinu smrteľného hriechu, ale bol kompenzáciou za satisfakciu, ktorú by  hriešnikovi uložila cirkev v rámci sviatosti pokánia k vykompenzovaniu zla, ktoré napáchal ťažkými vyznanými hriechmi. </a:t>
            </a:r>
          </a:p>
          <a:p>
            <a:pPr algn="just"/>
            <a:r>
              <a:rPr lang="sk-SK" dirty="0">
                <a:solidFill>
                  <a:schemeClr val="bg1"/>
                </a:solidFill>
              </a:rPr>
              <a:t>Bežná povera ľudí však bola taká, že odpúšťali každý hriech. Nerozlišovali medzi vinou, večným trestom a trestom časným za nevykonanú satisfakciu.</a:t>
            </a:r>
            <a:endParaRPr lang="cs-CZ" dirty="0">
              <a:solidFill>
                <a:schemeClr val="bg1"/>
              </a:solidFill>
            </a:endParaRPr>
          </a:p>
        </p:txBody>
      </p:sp>
    </p:spTree>
    <p:extLst>
      <p:ext uri="{BB962C8B-B14F-4D97-AF65-F5344CB8AC3E}">
        <p14:creationId xmlns:p14="http://schemas.microsoft.com/office/powerpoint/2010/main" val="4634986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952108" y="954756"/>
            <a:ext cx="2730414" cy="4946003"/>
          </a:xfrm>
        </p:spPr>
        <p:txBody>
          <a:bodyPr>
            <a:normAutofit/>
          </a:bodyPr>
          <a:lstStyle/>
          <a:p>
            <a:r>
              <a:rPr lang="sk-SK" sz="3400">
                <a:solidFill>
                  <a:srgbClr val="FFFFFF"/>
                </a:solidFill>
              </a:rPr>
              <a:t>Confessionalia</a:t>
            </a:r>
            <a:endParaRPr lang="cs-CZ" sz="3400">
              <a:solidFill>
                <a:srgbClr val="FFFFFF"/>
              </a:solidFill>
            </a:endParaRPr>
          </a:p>
        </p:txBody>
      </p:sp>
      <p:sp>
        <p:nvSpPr>
          <p:cNvPr id="3" name="Zástupný objekt pre obsah 2"/>
          <p:cNvSpPr>
            <a:spLocks noGrp="1"/>
          </p:cNvSpPr>
          <p:nvPr>
            <p:ph idx="1"/>
          </p:nvPr>
        </p:nvSpPr>
        <p:spPr>
          <a:xfrm>
            <a:off x="5150360" y="469900"/>
            <a:ext cx="5953630" cy="5405968"/>
          </a:xfrm>
        </p:spPr>
        <p:txBody>
          <a:bodyPr anchor="ctr">
            <a:normAutofit/>
          </a:bodyPr>
          <a:lstStyle/>
          <a:p>
            <a:r>
              <a:rPr lang="sk-SK" dirty="0">
                <a:solidFill>
                  <a:schemeClr val="bg1"/>
                </a:solidFill>
              </a:rPr>
              <a:t>Bežne sa kupovali aj </a:t>
            </a:r>
            <a:r>
              <a:rPr lang="sk-SK" dirty="0" err="1">
                <a:solidFill>
                  <a:schemeClr val="bg1"/>
                </a:solidFill>
              </a:rPr>
              <a:t>confessionalia</a:t>
            </a:r>
            <a:r>
              <a:rPr lang="sk-SK" dirty="0">
                <a:solidFill>
                  <a:schemeClr val="bg1"/>
                </a:solidFill>
              </a:rPr>
              <a:t> – právo spovedať sa kňazovi podľa svojho výberu. Teda nie na základe </a:t>
            </a:r>
            <a:r>
              <a:rPr lang="sk-SK" dirty="0" err="1">
                <a:solidFill>
                  <a:schemeClr val="bg1"/>
                </a:solidFill>
              </a:rPr>
              <a:t>parochiálneho</a:t>
            </a:r>
            <a:r>
              <a:rPr lang="sk-SK" dirty="0">
                <a:solidFill>
                  <a:schemeClr val="bg1"/>
                </a:solidFill>
              </a:rPr>
              <a:t> práva, ale hriešnik si mal právo vybrať spovedníka. </a:t>
            </a:r>
          </a:p>
          <a:p>
            <a:r>
              <a:rPr lang="sk-SK" dirty="0">
                <a:solidFill>
                  <a:schemeClr val="bg1"/>
                </a:solidFill>
              </a:rPr>
              <a:t>Zároveň predavači odpustkov boli zmocnení spovedať kdekoľvek a kohokoľvek a udeliť rozhrešenie aj od hriechov, ktoré boli vyhranené len cirkevnej vrchnosti (biskupi a vyššie)</a:t>
            </a:r>
          </a:p>
          <a:p>
            <a:pPr algn="just"/>
            <a:r>
              <a:rPr lang="sk-SK" dirty="0">
                <a:solidFill>
                  <a:schemeClr val="bg1"/>
                </a:solidFill>
              </a:rPr>
              <a:t>Dbalo sa na povedomie o hriešnosti a o kajúcnosť kupujúceho. A to aj v </a:t>
            </a:r>
            <a:r>
              <a:rPr lang="sk-SK" dirty="0" err="1">
                <a:solidFill>
                  <a:schemeClr val="bg1"/>
                </a:solidFill>
              </a:rPr>
              <a:t>Lutherovom</a:t>
            </a:r>
            <a:r>
              <a:rPr lang="sk-SK" dirty="0">
                <a:solidFill>
                  <a:schemeClr val="bg1"/>
                </a:solidFill>
              </a:rPr>
              <a:t> prípade. Akurát sa predavačmi neakcentovalo.</a:t>
            </a:r>
            <a:endParaRPr lang="cs-CZ" dirty="0">
              <a:solidFill>
                <a:schemeClr val="bg1"/>
              </a:solidFill>
            </a:endParaRPr>
          </a:p>
        </p:txBody>
      </p:sp>
    </p:spTree>
    <p:extLst>
      <p:ext uri="{BB962C8B-B14F-4D97-AF65-F5344CB8AC3E}">
        <p14:creationId xmlns:p14="http://schemas.microsoft.com/office/powerpoint/2010/main" val="2167145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1"/>
          </a:solidFill>
          <a:ln>
            <a:noFill/>
          </a:ln>
          <a:effectLst>
            <a:innerShdw blurRad="63500" dist="508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746" y="0"/>
            <a:ext cx="7537704" cy="68580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310" y="320040"/>
            <a:ext cx="6894576" cy="6217920"/>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640080" y="635508"/>
            <a:ext cx="3354470" cy="5586984"/>
          </a:xfrm>
        </p:spPr>
        <p:txBody>
          <a:bodyPr>
            <a:normAutofit/>
          </a:bodyPr>
          <a:lstStyle/>
          <a:p>
            <a:r>
              <a:rPr lang="sk-SK" sz="4800">
                <a:solidFill>
                  <a:srgbClr val="FFFFFF"/>
                </a:solidFill>
              </a:rPr>
              <a:t>Atritio – nedokonalá contritio</a:t>
            </a:r>
            <a:endParaRPr lang="cs-CZ" sz="4800">
              <a:solidFill>
                <a:srgbClr val="FFFFFF"/>
              </a:solidFill>
            </a:endParaRPr>
          </a:p>
        </p:txBody>
      </p:sp>
      <p:sp>
        <p:nvSpPr>
          <p:cNvPr id="3" name="Zástupný objekt pre obsah 2"/>
          <p:cNvSpPr>
            <a:spLocks noGrp="1"/>
          </p:cNvSpPr>
          <p:nvPr>
            <p:ph idx="1"/>
          </p:nvPr>
        </p:nvSpPr>
        <p:spPr>
          <a:xfrm>
            <a:off x="5456262" y="793889"/>
            <a:ext cx="5935673" cy="5174774"/>
          </a:xfrm>
        </p:spPr>
        <p:txBody>
          <a:bodyPr anchor="ctr">
            <a:normAutofit fontScale="92500" lnSpcReduction="10000"/>
          </a:bodyPr>
          <a:lstStyle/>
          <a:p>
            <a:r>
              <a:rPr lang="sk-SK" sz="2200" dirty="0">
                <a:solidFill>
                  <a:schemeClr val="bg1"/>
                </a:solidFill>
              </a:rPr>
              <a:t>Splniť podmienky dokonalej ľútosti nebolo niekedy ľahké, a tak scholastickí doktori vymysleli „</a:t>
            </a:r>
            <a:r>
              <a:rPr lang="sk-SK" sz="2200" dirty="0" err="1">
                <a:solidFill>
                  <a:schemeClr val="bg1"/>
                </a:solidFill>
              </a:rPr>
              <a:t>atritio</a:t>
            </a:r>
            <a:r>
              <a:rPr lang="sk-SK" sz="2200" dirty="0">
                <a:solidFill>
                  <a:schemeClr val="bg1"/>
                </a:solidFill>
              </a:rPr>
              <a:t>“ – nedokonalú ľútosť.</a:t>
            </a:r>
          </a:p>
          <a:p>
            <a:r>
              <a:rPr lang="sk-SK" sz="2200" dirty="0">
                <a:solidFill>
                  <a:schemeClr val="bg1"/>
                </a:solidFill>
              </a:rPr>
              <a:t>Podmienkou </a:t>
            </a:r>
            <a:r>
              <a:rPr lang="sk-SK" sz="2200" dirty="0" err="1">
                <a:solidFill>
                  <a:schemeClr val="bg1"/>
                </a:solidFill>
              </a:rPr>
              <a:t>contritio</a:t>
            </a:r>
            <a:r>
              <a:rPr lang="sk-SK" sz="2200" dirty="0">
                <a:solidFill>
                  <a:schemeClr val="bg1"/>
                </a:solidFill>
              </a:rPr>
              <a:t> bolo mať ako motív tohto konania úprimnú a pravú lásku k Bohu</a:t>
            </a:r>
          </a:p>
          <a:p>
            <a:pPr algn="just"/>
            <a:r>
              <a:rPr lang="sk-SK" sz="2200" dirty="0">
                <a:solidFill>
                  <a:schemeClr val="bg1"/>
                </a:solidFill>
              </a:rPr>
              <a:t>Aby to niektorí ľudia nemali tak ťažké, </a:t>
            </a:r>
            <a:r>
              <a:rPr lang="sk-SK" sz="2200" dirty="0" err="1">
                <a:solidFill>
                  <a:schemeClr val="bg1"/>
                </a:solidFill>
              </a:rPr>
              <a:t>atritio</a:t>
            </a:r>
            <a:r>
              <a:rPr lang="sk-SK" sz="2200" dirty="0">
                <a:solidFill>
                  <a:schemeClr val="bg1"/>
                </a:solidFill>
              </a:rPr>
              <a:t> ako nedokonalá forma </a:t>
            </a:r>
            <a:r>
              <a:rPr lang="sk-SK" sz="2200" dirty="0" err="1">
                <a:solidFill>
                  <a:schemeClr val="bg1"/>
                </a:solidFill>
              </a:rPr>
              <a:t>contritio</a:t>
            </a:r>
            <a:r>
              <a:rPr lang="sk-SK" sz="2200" dirty="0">
                <a:solidFill>
                  <a:schemeClr val="bg1"/>
                </a:solidFill>
              </a:rPr>
              <a:t> uznávala za postačujúci motív strach pred Božím trestom. Hriešnik preto prichádzal kupovať </a:t>
            </a:r>
            <a:r>
              <a:rPr lang="sk-SK" sz="2200" dirty="0" err="1">
                <a:solidFill>
                  <a:schemeClr val="bg1"/>
                </a:solidFill>
              </a:rPr>
              <a:t>odpustok</a:t>
            </a:r>
            <a:r>
              <a:rPr lang="sk-SK" sz="2200" dirty="0">
                <a:solidFill>
                  <a:schemeClr val="bg1"/>
                </a:solidFill>
              </a:rPr>
              <a:t>, lebo sa bál trestu od Boha. Spoveď a sviatosť pokánia mali moc premeniť </a:t>
            </a:r>
            <a:r>
              <a:rPr lang="sk-SK" sz="2200" dirty="0" err="1">
                <a:solidFill>
                  <a:schemeClr val="bg1"/>
                </a:solidFill>
              </a:rPr>
              <a:t>atritio</a:t>
            </a:r>
            <a:r>
              <a:rPr lang="sk-SK" sz="2200" dirty="0">
                <a:solidFill>
                  <a:schemeClr val="bg1"/>
                </a:solidFill>
              </a:rPr>
              <a:t> na </a:t>
            </a:r>
            <a:r>
              <a:rPr lang="sk-SK" sz="2200" dirty="0" err="1">
                <a:solidFill>
                  <a:schemeClr val="bg1"/>
                </a:solidFill>
              </a:rPr>
              <a:t>contritio</a:t>
            </a:r>
            <a:r>
              <a:rPr lang="sk-SK" sz="2200" dirty="0">
                <a:solidFill>
                  <a:schemeClr val="bg1"/>
                </a:solidFill>
              </a:rPr>
              <a:t> – predavač odpustkov po týchto úkonoch ubezpečil hriešnika, že jeho </a:t>
            </a:r>
            <a:r>
              <a:rPr lang="sk-SK" sz="2200" dirty="0" err="1">
                <a:solidFill>
                  <a:schemeClr val="bg1"/>
                </a:solidFill>
              </a:rPr>
              <a:t>atritio</a:t>
            </a:r>
            <a:r>
              <a:rPr lang="sk-SK" sz="2200" dirty="0">
                <a:solidFill>
                  <a:schemeClr val="bg1"/>
                </a:solidFill>
              </a:rPr>
              <a:t> Boh vzhliadol ako úprimnú ľútosť a ťažké smrteľné hriechy mu plne odpustil.</a:t>
            </a:r>
          </a:p>
          <a:p>
            <a:pPr algn="just"/>
            <a:r>
              <a:rPr lang="sk-SK" sz="2200" dirty="0">
                <a:solidFill>
                  <a:schemeClr val="bg1"/>
                </a:solidFill>
              </a:rPr>
              <a:t>Luther toto prehlásenie o povahe ľútosti mocou predavača odpustkov ostro kritizuje v 95 tézach.</a:t>
            </a:r>
            <a:endParaRPr lang="cs-CZ" sz="2200" dirty="0">
              <a:solidFill>
                <a:schemeClr val="bg1"/>
              </a:solidFill>
            </a:endParaRPr>
          </a:p>
        </p:txBody>
      </p:sp>
    </p:spTree>
    <p:extLst>
      <p:ext uri="{BB962C8B-B14F-4D97-AF65-F5344CB8AC3E}">
        <p14:creationId xmlns:p14="http://schemas.microsoft.com/office/powerpoint/2010/main" val="2278272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952108" y="954756"/>
            <a:ext cx="2730414" cy="4946003"/>
          </a:xfrm>
        </p:spPr>
        <p:txBody>
          <a:bodyPr>
            <a:normAutofit/>
          </a:bodyPr>
          <a:lstStyle/>
          <a:p>
            <a:r>
              <a:rPr lang="sk-SK" dirty="0">
                <a:solidFill>
                  <a:srgbClr val="FFFFFF"/>
                </a:solidFill>
              </a:rPr>
              <a:t>Dobová predstava Boha</a:t>
            </a:r>
            <a:endParaRPr lang="cs-CZ" dirty="0">
              <a:solidFill>
                <a:srgbClr val="FFFFFF"/>
              </a:solidFill>
            </a:endParaRPr>
          </a:p>
        </p:txBody>
      </p:sp>
      <p:pic>
        <p:nvPicPr>
          <p:cNvPr id="4" name="Zástupný obsah 3">
            <a:extLst>
              <a:ext uri="{FF2B5EF4-FFF2-40B4-BE49-F238E27FC236}">
                <a16:creationId xmlns:a16="http://schemas.microsoft.com/office/drawing/2014/main" id="{A408992D-67BC-9B76-72F2-258EFF59EB7A}"/>
              </a:ext>
            </a:extLst>
          </p:cNvPr>
          <p:cNvPicPr>
            <a:picLocks noGrp="1" noChangeAspect="1"/>
          </p:cNvPicPr>
          <p:nvPr>
            <p:ph idx="1"/>
          </p:nvPr>
        </p:nvPicPr>
        <p:blipFill>
          <a:blip r:embed="rId2"/>
          <a:stretch>
            <a:fillRect/>
          </a:stretch>
        </p:blipFill>
        <p:spPr>
          <a:xfrm>
            <a:off x="6097528" y="469900"/>
            <a:ext cx="4059357" cy="5405438"/>
          </a:xfrm>
        </p:spPr>
      </p:pic>
    </p:spTree>
    <p:extLst>
      <p:ext uri="{BB962C8B-B14F-4D97-AF65-F5344CB8AC3E}">
        <p14:creationId xmlns:p14="http://schemas.microsoft.com/office/powerpoint/2010/main" val="12459586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8DBACC37-259D-7BA6-43AE-7CE4F0210089}"/>
              </a:ext>
            </a:extLst>
          </p:cNvPr>
          <p:cNvSpPr>
            <a:spLocks noGrp="1"/>
          </p:cNvSpPr>
          <p:nvPr>
            <p:ph type="ctrTitle"/>
          </p:nvPr>
        </p:nvSpPr>
        <p:spPr/>
        <p:txBody>
          <a:bodyPr/>
          <a:lstStyle/>
          <a:p>
            <a:r>
              <a:rPr lang="cs-CZ" dirty="0"/>
              <a:t>Odpustky i pro mrtvé??</a:t>
            </a:r>
          </a:p>
        </p:txBody>
      </p:sp>
      <p:sp>
        <p:nvSpPr>
          <p:cNvPr id="5" name="Podnadpis 4">
            <a:extLst>
              <a:ext uri="{FF2B5EF4-FFF2-40B4-BE49-F238E27FC236}">
                <a16:creationId xmlns:a16="http://schemas.microsoft.com/office/drawing/2014/main" id="{CAEB8B51-9381-9662-47E8-3A17F28EF1E4}"/>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1075438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B73B5-338A-E307-4501-C9F517722D4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F60721-4131-5360-DDB8-8B610ECDD4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67C7AF7-4E63-8122-8CAB-F24A7DBF94A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67CBEAC-ACBB-21EB-556A-63FD7554C22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96F2446-3859-F9A9-4711-97EC9619C46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2" name="Nadpis 1">
            <a:extLst>
              <a:ext uri="{FF2B5EF4-FFF2-40B4-BE49-F238E27FC236}">
                <a16:creationId xmlns:a16="http://schemas.microsoft.com/office/drawing/2014/main" id="{C5A867AB-2A80-2FDD-9ACD-6177F7C23D2D}"/>
              </a:ext>
            </a:extLst>
          </p:cNvPr>
          <p:cNvSpPr>
            <a:spLocks noGrp="1"/>
          </p:cNvSpPr>
          <p:nvPr>
            <p:ph type="title"/>
          </p:nvPr>
        </p:nvSpPr>
        <p:spPr>
          <a:xfrm>
            <a:off x="952108" y="954756"/>
            <a:ext cx="2730414" cy="4946003"/>
          </a:xfrm>
        </p:spPr>
        <p:txBody>
          <a:bodyPr>
            <a:normAutofit/>
          </a:bodyPr>
          <a:lstStyle/>
          <a:p>
            <a:r>
              <a:rPr lang="sk-SK" sz="4000" dirty="0">
                <a:solidFill>
                  <a:srgbClr val="FFFFFF"/>
                </a:solidFill>
              </a:rPr>
              <a:t>Bula „</a:t>
            </a:r>
            <a:r>
              <a:rPr lang="sk-SK" sz="4000" dirty="0" err="1">
                <a:solidFill>
                  <a:srgbClr val="FFFFFF"/>
                </a:solidFill>
              </a:rPr>
              <a:t>Salvatore</a:t>
            </a:r>
            <a:r>
              <a:rPr lang="sk-SK" sz="4000" dirty="0">
                <a:solidFill>
                  <a:srgbClr val="FFFFFF"/>
                </a:solidFill>
              </a:rPr>
              <a:t> </a:t>
            </a:r>
            <a:r>
              <a:rPr lang="sk-SK" sz="4000" dirty="0" err="1">
                <a:solidFill>
                  <a:srgbClr val="FFFFFF"/>
                </a:solidFill>
              </a:rPr>
              <a:t>noster</a:t>
            </a:r>
            <a:r>
              <a:rPr lang="sk-SK" sz="4000" dirty="0">
                <a:solidFill>
                  <a:srgbClr val="FFFFFF"/>
                </a:solidFill>
              </a:rPr>
              <a:t>“</a:t>
            </a:r>
            <a:br>
              <a:rPr lang="sk-SK" sz="4000" dirty="0">
                <a:solidFill>
                  <a:srgbClr val="FFFFFF"/>
                </a:solidFill>
              </a:rPr>
            </a:br>
            <a:br>
              <a:rPr lang="sk-SK" sz="4000" dirty="0">
                <a:solidFill>
                  <a:srgbClr val="FFFFFF"/>
                </a:solidFill>
              </a:rPr>
            </a:br>
            <a:r>
              <a:rPr lang="sk-SK" sz="4000" dirty="0" err="1">
                <a:solidFill>
                  <a:srgbClr val="FFFFFF"/>
                </a:solidFill>
              </a:rPr>
              <a:t>Sixtus</a:t>
            </a:r>
            <a:r>
              <a:rPr lang="sk-SK" sz="4000" dirty="0">
                <a:solidFill>
                  <a:srgbClr val="FFFFFF"/>
                </a:solidFill>
              </a:rPr>
              <a:t> IV.</a:t>
            </a:r>
            <a:br>
              <a:rPr lang="sk-SK" sz="4000" dirty="0">
                <a:solidFill>
                  <a:srgbClr val="FFFFFF"/>
                </a:solidFill>
              </a:rPr>
            </a:br>
            <a:r>
              <a:rPr lang="sk-SK" sz="4000" dirty="0">
                <a:solidFill>
                  <a:srgbClr val="FFFFFF"/>
                </a:solidFill>
              </a:rPr>
              <a:t>1476</a:t>
            </a:r>
            <a:endParaRPr lang="cs-CZ" sz="4000" dirty="0">
              <a:solidFill>
                <a:srgbClr val="FFFFFF"/>
              </a:solidFill>
            </a:endParaRPr>
          </a:p>
        </p:txBody>
      </p:sp>
      <p:sp>
        <p:nvSpPr>
          <p:cNvPr id="4" name="Zástupný objekt pre text 3">
            <a:extLst>
              <a:ext uri="{FF2B5EF4-FFF2-40B4-BE49-F238E27FC236}">
                <a16:creationId xmlns:a16="http://schemas.microsoft.com/office/drawing/2014/main" id="{4DFC3A88-E5FB-7666-B98B-FB1A75C3663E}"/>
              </a:ext>
            </a:extLst>
          </p:cNvPr>
          <p:cNvSpPr>
            <a:spLocks noGrp="1"/>
          </p:cNvSpPr>
          <p:nvPr>
            <p:ph idx="1"/>
          </p:nvPr>
        </p:nvSpPr>
        <p:spPr>
          <a:xfrm>
            <a:off x="4968589" y="1359732"/>
            <a:ext cx="6909118" cy="5405968"/>
          </a:xfrm>
        </p:spPr>
        <p:txBody>
          <a:bodyPr anchor="ctr">
            <a:normAutofit fontScale="85000" lnSpcReduction="10000"/>
          </a:bodyPr>
          <a:lstStyle/>
          <a:p>
            <a:pPr marL="0" indent="0" algn="just">
              <a:buNone/>
            </a:pPr>
            <a:r>
              <a:rPr lang="cs-CZ" dirty="0">
                <a:solidFill>
                  <a:schemeClr val="bg1"/>
                </a:solidFill>
              </a:rPr>
              <a:t>Et </a:t>
            </a:r>
            <a:r>
              <a:rPr lang="cs-CZ" dirty="0" err="1">
                <a:solidFill>
                  <a:schemeClr val="bg1"/>
                </a:solidFill>
              </a:rPr>
              <a:t>ut</a:t>
            </a:r>
            <a:r>
              <a:rPr lang="cs-CZ" dirty="0">
                <a:solidFill>
                  <a:schemeClr val="bg1"/>
                </a:solidFill>
              </a:rPr>
              <a:t> </a:t>
            </a:r>
            <a:r>
              <a:rPr lang="cs-CZ" dirty="0" err="1">
                <a:solidFill>
                  <a:schemeClr val="bg1"/>
                </a:solidFill>
              </a:rPr>
              <a:t>animarum</a:t>
            </a:r>
            <a:r>
              <a:rPr lang="cs-CZ" dirty="0">
                <a:solidFill>
                  <a:schemeClr val="bg1"/>
                </a:solidFill>
              </a:rPr>
              <a:t> </a:t>
            </a:r>
            <a:r>
              <a:rPr lang="cs-CZ" dirty="0" err="1">
                <a:solidFill>
                  <a:schemeClr val="bg1"/>
                </a:solidFill>
              </a:rPr>
              <a:t>salus</a:t>
            </a:r>
            <a:r>
              <a:rPr lang="cs-CZ" dirty="0">
                <a:solidFill>
                  <a:schemeClr val="bg1"/>
                </a:solidFill>
              </a:rPr>
              <a:t> </a:t>
            </a:r>
            <a:r>
              <a:rPr lang="cs-CZ" dirty="0" err="1">
                <a:solidFill>
                  <a:schemeClr val="bg1"/>
                </a:solidFill>
              </a:rPr>
              <a:t>eo</a:t>
            </a:r>
            <a:r>
              <a:rPr lang="cs-CZ" dirty="0">
                <a:solidFill>
                  <a:schemeClr val="bg1"/>
                </a:solidFill>
              </a:rPr>
              <a:t> </a:t>
            </a:r>
            <a:r>
              <a:rPr lang="cs-CZ" dirty="0" err="1">
                <a:solidFill>
                  <a:schemeClr val="bg1"/>
                </a:solidFill>
              </a:rPr>
              <a:t>tempore</a:t>
            </a:r>
            <a:r>
              <a:rPr lang="cs-CZ" dirty="0">
                <a:solidFill>
                  <a:schemeClr val="bg1"/>
                </a:solidFill>
              </a:rPr>
              <a:t> </a:t>
            </a:r>
            <a:r>
              <a:rPr lang="cs-CZ" dirty="0" err="1">
                <a:solidFill>
                  <a:schemeClr val="bg1"/>
                </a:solidFill>
              </a:rPr>
              <a:t>potius</a:t>
            </a:r>
            <a:r>
              <a:rPr lang="cs-CZ" dirty="0">
                <a:solidFill>
                  <a:schemeClr val="bg1"/>
                </a:solidFill>
              </a:rPr>
              <a:t> </a:t>
            </a:r>
            <a:r>
              <a:rPr lang="cs-CZ" dirty="0" err="1">
                <a:solidFill>
                  <a:schemeClr val="bg1"/>
                </a:solidFill>
              </a:rPr>
              <a:t>procuretur</a:t>
            </a:r>
            <a:r>
              <a:rPr lang="cs-CZ" dirty="0">
                <a:solidFill>
                  <a:schemeClr val="bg1"/>
                </a:solidFill>
              </a:rPr>
              <a:t>, quo </a:t>
            </a:r>
            <a:r>
              <a:rPr lang="cs-CZ" dirty="0" err="1">
                <a:solidFill>
                  <a:schemeClr val="bg1"/>
                </a:solidFill>
              </a:rPr>
              <a:t>magis</a:t>
            </a:r>
            <a:r>
              <a:rPr lang="cs-CZ" dirty="0">
                <a:solidFill>
                  <a:schemeClr val="bg1"/>
                </a:solidFill>
              </a:rPr>
              <a:t> </a:t>
            </a:r>
            <a:r>
              <a:rPr lang="cs-CZ" dirty="0" err="1">
                <a:solidFill>
                  <a:schemeClr val="bg1"/>
                </a:solidFill>
              </a:rPr>
              <a:t>aliorum</a:t>
            </a:r>
            <a:r>
              <a:rPr lang="cs-CZ" dirty="0">
                <a:solidFill>
                  <a:schemeClr val="bg1"/>
                </a:solidFill>
              </a:rPr>
              <a:t> </a:t>
            </a:r>
            <a:r>
              <a:rPr lang="cs-CZ" dirty="0" err="1">
                <a:solidFill>
                  <a:schemeClr val="bg1"/>
                </a:solidFill>
              </a:rPr>
              <a:t>egent</a:t>
            </a:r>
            <a:r>
              <a:rPr lang="cs-CZ" dirty="0">
                <a:solidFill>
                  <a:schemeClr val="bg1"/>
                </a:solidFill>
              </a:rPr>
              <a:t> </a:t>
            </a:r>
            <a:r>
              <a:rPr lang="cs-CZ" dirty="0" err="1">
                <a:solidFill>
                  <a:schemeClr val="bg1"/>
                </a:solidFill>
              </a:rPr>
              <a:t>suffragiis</a:t>
            </a:r>
            <a:r>
              <a:rPr lang="cs-CZ" dirty="0">
                <a:solidFill>
                  <a:schemeClr val="bg1"/>
                </a:solidFill>
              </a:rPr>
              <a:t> et quo minus </a:t>
            </a:r>
            <a:r>
              <a:rPr lang="cs-CZ" dirty="0" err="1">
                <a:solidFill>
                  <a:schemeClr val="bg1"/>
                </a:solidFill>
              </a:rPr>
              <a:t>sibi</a:t>
            </a:r>
            <a:r>
              <a:rPr lang="cs-CZ" dirty="0">
                <a:solidFill>
                  <a:schemeClr val="bg1"/>
                </a:solidFill>
              </a:rPr>
              <a:t> </a:t>
            </a:r>
            <a:r>
              <a:rPr lang="cs-CZ" dirty="0" err="1">
                <a:solidFill>
                  <a:schemeClr val="bg1"/>
                </a:solidFill>
              </a:rPr>
              <a:t>ipsis</a:t>
            </a:r>
            <a:r>
              <a:rPr lang="cs-CZ" dirty="0">
                <a:solidFill>
                  <a:schemeClr val="bg1"/>
                </a:solidFill>
              </a:rPr>
              <a:t> </a:t>
            </a:r>
            <a:r>
              <a:rPr lang="cs-CZ" dirty="0" err="1">
                <a:solidFill>
                  <a:schemeClr val="bg1"/>
                </a:solidFill>
              </a:rPr>
              <a:t>proficere</a:t>
            </a:r>
            <a:r>
              <a:rPr lang="cs-CZ" dirty="0">
                <a:solidFill>
                  <a:schemeClr val="bg1"/>
                </a:solidFill>
              </a:rPr>
              <a:t> </a:t>
            </a:r>
            <a:r>
              <a:rPr lang="cs-CZ" dirty="0" err="1">
                <a:solidFill>
                  <a:schemeClr val="bg1"/>
                </a:solidFill>
              </a:rPr>
              <a:t>valent</a:t>
            </a:r>
            <a:r>
              <a:rPr lang="cs-CZ" dirty="0">
                <a:solidFill>
                  <a:schemeClr val="bg1"/>
                </a:solidFill>
              </a:rPr>
              <a:t>, </a:t>
            </a:r>
            <a:r>
              <a:rPr lang="cs-CZ" dirty="0" err="1">
                <a:solidFill>
                  <a:schemeClr val="bg1"/>
                </a:solidFill>
              </a:rPr>
              <a:t>auctoritate</a:t>
            </a:r>
            <a:r>
              <a:rPr lang="cs-CZ" dirty="0">
                <a:solidFill>
                  <a:schemeClr val="bg1"/>
                </a:solidFill>
              </a:rPr>
              <a:t> </a:t>
            </a:r>
            <a:r>
              <a:rPr lang="cs-CZ" dirty="0" err="1">
                <a:solidFill>
                  <a:schemeClr val="bg1"/>
                </a:solidFill>
              </a:rPr>
              <a:t>Apostolica</a:t>
            </a:r>
            <a:r>
              <a:rPr lang="cs-CZ" dirty="0">
                <a:solidFill>
                  <a:schemeClr val="bg1"/>
                </a:solidFill>
              </a:rPr>
              <a:t> de </a:t>
            </a:r>
            <a:r>
              <a:rPr lang="cs-CZ" dirty="0" err="1">
                <a:solidFill>
                  <a:schemeClr val="bg1"/>
                </a:solidFill>
                <a:highlight>
                  <a:srgbClr val="FF0000"/>
                </a:highlight>
              </a:rPr>
              <a:t>thesauro</a:t>
            </a:r>
            <a:r>
              <a:rPr lang="cs-CZ" dirty="0">
                <a:solidFill>
                  <a:schemeClr val="bg1"/>
                </a:solidFill>
                <a:highlight>
                  <a:srgbClr val="FF0000"/>
                </a:highlight>
              </a:rPr>
              <a:t> </a:t>
            </a:r>
            <a:r>
              <a:rPr lang="cs-CZ" dirty="0" err="1">
                <a:solidFill>
                  <a:schemeClr val="bg1"/>
                </a:solidFill>
                <a:highlight>
                  <a:srgbClr val="FF0000"/>
                </a:highlight>
              </a:rPr>
              <a:t>Ecclesiae</a:t>
            </a:r>
            <a:r>
              <a:rPr lang="cs-CZ" dirty="0">
                <a:solidFill>
                  <a:schemeClr val="bg1"/>
                </a:solidFill>
                <a:highlight>
                  <a:srgbClr val="FF0000"/>
                </a:highlight>
              </a:rPr>
              <a:t> </a:t>
            </a:r>
            <a:r>
              <a:rPr lang="cs-CZ" dirty="0" err="1">
                <a:solidFill>
                  <a:schemeClr val="bg1"/>
                </a:solidFill>
              </a:rPr>
              <a:t>animabus</a:t>
            </a:r>
            <a:r>
              <a:rPr lang="cs-CZ" dirty="0">
                <a:solidFill>
                  <a:schemeClr val="bg1"/>
                </a:solidFill>
              </a:rPr>
              <a:t> in </a:t>
            </a:r>
            <a:r>
              <a:rPr lang="cs-CZ" dirty="0" err="1">
                <a:solidFill>
                  <a:schemeClr val="bg1"/>
                </a:solidFill>
              </a:rPr>
              <a:t>purgatorio</a:t>
            </a:r>
            <a:r>
              <a:rPr lang="cs-CZ" dirty="0">
                <a:solidFill>
                  <a:schemeClr val="bg1"/>
                </a:solidFill>
              </a:rPr>
              <a:t> </a:t>
            </a:r>
            <a:r>
              <a:rPr lang="cs-CZ" dirty="0" err="1">
                <a:solidFill>
                  <a:schemeClr val="bg1"/>
                </a:solidFill>
              </a:rPr>
              <a:t>exsistentibus</a:t>
            </a:r>
            <a:r>
              <a:rPr lang="cs-CZ" dirty="0">
                <a:solidFill>
                  <a:schemeClr val="bg1"/>
                </a:solidFill>
              </a:rPr>
              <a:t> </a:t>
            </a:r>
            <a:r>
              <a:rPr lang="cs-CZ" dirty="0" err="1">
                <a:solidFill>
                  <a:schemeClr val="bg1"/>
                </a:solidFill>
              </a:rPr>
              <a:t>succurrere</a:t>
            </a:r>
            <a:r>
              <a:rPr lang="cs-CZ" dirty="0">
                <a:solidFill>
                  <a:schemeClr val="bg1"/>
                </a:solidFill>
              </a:rPr>
              <a:t> </a:t>
            </a:r>
            <a:r>
              <a:rPr lang="cs-CZ" dirty="0" err="1">
                <a:solidFill>
                  <a:schemeClr val="bg1"/>
                </a:solidFill>
              </a:rPr>
              <a:t>volentes</a:t>
            </a:r>
            <a:r>
              <a:rPr lang="cs-CZ" dirty="0">
                <a:solidFill>
                  <a:schemeClr val="bg1"/>
                </a:solidFill>
              </a:rPr>
              <a:t>, </a:t>
            </a:r>
            <a:r>
              <a:rPr lang="cs-CZ" dirty="0" err="1">
                <a:solidFill>
                  <a:schemeClr val="bg1"/>
                </a:solidFill>
              </a:rPr>
              <a:t>quae</a:t>
            </a:r>
            <a:r>
              <a:rPr lang="cs-CZ" dirty="0">
                <a:solidFill>
                  <a:schemeClr val="bg1"/>
                </a:solidFill>
              </a:rPr>
              <a:t> per </a:t>
            </a:r>
            <a:r>
              <a:rPr lang="cs-CZ" dirty="0" err="1">
                <a:solidFill>
                  <a:schemeClr val="bg1"/>
                </a:solidFill>
              </a:rPr>
              <a:t>caritatem</a:t>
            </a:r>
            <a:r>
              <a:rPr lang="cs-CZ" dirty="0">
                <a:solidFill>
                  <a:schemeClr val="bg1"/>
                </a:solidFill>
              </a:rPr>
              <a:t> ab </a:t>
            </a:r>
            <a:r>
              <a:rPr lang="cs-CZ" dirty="0" err="1">
                <a:solidFill>
                  <a:schemeClr val="bg1"/>
                </a:solidFill>
              </a:rPr>
              <a:t>hac</a:t>
            </a:r>
            <a:r>
              <a:rPr lang="cs-CZ" dirty="0">
                <a:solidFill>
                  <a:schemeClr val="bg1"/>
                </a:solidFill>
              </a:rPr>
              <a:t> </a:t>
            </a:r>
            <a:r>
              <a:rPr lang="cs-CZ" dirty="0" err="1">
                <a:solidFill>
                  <a:schemeClr val="bg1"/>
                </a:solidFill>
              </a:rPr>
              <a:t>luce</a:t>
            </a:r>
            <a:r>
              <a:rPr lang="cs-CZ" dirty="0">
                <a:solidFill>
                  <a:schemeClr val="bg1"/>
                </a:solidFill>
              </a:rPr>
              <a:t> Christo </a:t>
            </a:r>
            <a:r>
              <a:rPr lang="cs-CZ" dirty="0" err="1">
                <a:solidFill>
                  <a:schemeClr val="bg1"/>
                </a:solidFill>
              </a:rPr>
              <a:t>unitae</a:t>
            </a:r>
            <a:r>
              <a:rPr lang="cs-CZ" dirty="0">
                <a:solidFill>
                  <a:schemeClr val="bg1"/>
                </a:solidFill>
              </a:rPr>
              <a:t> </a:t>
            </a:r>
            <a:r>
              <a:rPr lang="cs-CZ" dirty="0" err="1">
                <a:solidFill>
                  <a:schemeClr val="bg1"/>
                </a:solidFill>
              </a:rPr>
              <a:t>decesserunt</a:t>
            </a:r>
            <a:r>
              <a:rPr lang="cs-CZ" dirty="0">
                <a:solidFill>
                  <a:schemeClr val="bg1"/>
                </a:solidFill>
              </a:rPr>
              <a:t> </a:t>
            </a:r>
            <a:r>
              <a:rPr lang="cs-CZ" dirty="0" err="1">
                <a:solidFill>
                  <a:schemeClr val="bg1"/>
                </a:solidFill>
              </a:rPr>
              <a:t>ac</a:t>
            </a:r>
            <a:r>
              <a:rPr lang="cs-CZ" dirty="0">
                <a:solidFill>
                  <a:schemeClr val="bg1"/>
                </a:solidFill>
              </a:rPr>
              <a:t> </a:t>
            </a:r>
            <a:r>
              <a:rPr lang="cs-CZ" dirty="0" err="1">
                <a:solidFill>
                  <a:schemeClr val="bg1"/>
                </a:solidFill>
              </a:rPr>
              <a:t>quae</a:t>
            </a:r>
            <a:r>
              <a:rPr lang="cs-CZ" dirty="0">
                <a:solidFill>
                  <a:schemeClr val="bg1"/>
                </a:solidFill>
              </a:rPr>
              <a:t>, dum </a:t>
            </a:r>
            <a:r>
              <a:rPr lang="cs-CZ" dirty="0" err="1">
                <a:solidFill>
                  <a:schemeClr val="bg1"/>
                </a:solidFill>
              </a:rPr>
              <a:t>viverent</a:t>
            </a:r>
            <a:r>
              <a:rPr lang="cs-CZ" dirty="0">
                <a:solidFill>
                  <a:schemeClr val="bg1"/>
                </a:solidFill>
              </a:rPr>
              <a:t>, </a:t>
            </a:r>
            <a:r>
              <a:rPr lang="cs-CZ" dirty="0" err="1">
                <a:solidFill>
                  <a:schemeClr val="bg1"/>
                </a:solidFill>
              </a:rPr>
              <a:t>sibi</a:t>
            </a:r>
            <a:r>
              <a:rPr lang="cs-CZ" dirty="0">
                <a:solidFill>
                  <a:schemeClr val="bg1"/>
                </a:solidFill>
              </a:rPr>
              <a:t> </a:t>
            </a:r>
            <a:r>
              <a:rPr lang="cs-CZ" dirty="0" err="1">
                <a:solidFill>
                  <a:schemeClr val="bg1"/>
                </a:solidFill>
              </a:rPr>
              <a:t>ut</a:t>
            </a:r>
            <a:r>
              <a:rPr lang="cs-CZ" dirty="0">
                <a:solidFill>
                  <a:schemeClr val="bg1"/>
                </a:solidFill>
              </a:rPr>
              <a:t> </a:t>
            </a:r>
            <a:r>
              <a:rPr lang="cs-CZ" dirty="0" err="1">
                <a:solidFill>
                  <a:schemeClr val="bg1"/>
                </a:solidFill>
              </a:rPr>
              <a:t>huiusmodi</a:t>
            </a:r>
            <a:r>
              <a:rPr lang="cs-CZ" dirty="0">
                <a:solidFill>
                  <a:schemeClr val="bg1"/>
                </a:solidFill>
              </a:rPr>
              <a:t> </a:t>
            </a:r>
            <a:r>
              <a:rPr lang="cs-CZ" dirty="0" err="1">
                <a:solidFill>
                  <a:schemeClr val="bg1"/>
                </a:solidFill>
              </a:rPr>
              <a:t>indulgentia</a:t>
            </a:r>
            <a:r>
              <a:rPr lang="cs-CZ" dirty="0">
                <a:solidFill>
                  <a:schemeClr val="bg1"/>
                </a:solidFill>
              </a:rPr>
              <a:t> </a:t>
            </a:r>
            <a:r>
              <a:rPr lang="cs-CZ" dirty="0" err="1">
                <a:solidFill>
                  <a:schemeClr val="bg1"/>
                </a:solidFill>
              </a:rPr>
              <a:t>suffragaretur</a:t>
            </a:r>
            <a:r>
              <a:rPr lang="cs-CZ" dirty="0">
                <a:solidFill>
                  <a:schemeClr val="bg1"/>
                </a:solidFill>
              </a:rPr>
              <a:t>, </a:t>
            </a:r>
            <a:r>
              <a:rPr lang="cs-CZ" dirty="0" err="1">
                <a:solidFill>
                  <a:schemeClr val="bg1"/>
                </a:solidFill>
              </a:rPr>
              <a:t>meruerunt</a:t>
            </a:r>
            <a:r>
              <a:rPr lang="cs-CZ" dirty="0">
                <a:solidFill>
                  <a:schemeClr val="bg1"/>
                </a:solidFill>
              </a:rPr>
              <a:t>, </a:t>
            </a:r>
            <a:r>
              <a:rPr lang="cs-CZ" dirty="0" err="1">
                <a:solidFill>
                  <a:schemeClr val="bg1"/>
                </a:solidFill>
              </a:rPr>
              <a:t>paterno</a:t>
            </a:r>
            <a:r>
              <a:rPr lang="cs-CZ" dirty="0">
                <a:solidFill>
                  <a:schemeClr val="bg1"/>
                </a:solidFill>
              </a:rPr>
              <a:t> </a:t>
            </a:r>
            <a:r>
              <a:rPr lang="cs-CZ" dirty="0" err="1">
                <a:solidFill>
                  <a:schemeClr val="bg1"/>
                </a:solidFill>
              </a:rPr>
              <a:t>cupientes</a:t>
            </a:r>
            <a:r>
              <a:rPr lang="cs-CZ" dirty="0">
                <a:solidFill>
                  <a:schemeClr val="bg1"/>
                </a:solidFill>
              </a:rPr>
              <a:t> </a:t>
            </a:r>
            <a:r>
              <a:rPr lang="cs-CZ" dirty="0" err="1">
                <a:solidFill>
                  <a:schemeClr val="bg1"/>
                </a:solidFill>
              </a:rPr>
              <a:t>affectu</a:t>
            </a:r>
            <a:r>
              <a:rPr lang="cs-CZ" dirty="0">
                <a:solidFill>
                  <a:schemeClr val="bg1"/>
                </a:solidFill>
              </a:rPr>
              <a:t>, </a:t>
            </a:r>
            <a:r>
              <a:rPr lang="cs-CZ" dirty="0" err="1">
                <a:solidFill>
                  <a:schemeClr val="bg1"/>
                </a:solidFill>
              </a:rPr>
              <a:t>quantum</a:t>
            </a:r>
            <a:r>
              <a:rPr lang="cs-CZ" dirty="0">
                <a:solidFill>
                  <a:schemeClr val="bg1"/>
                </a:solidFill>
              </a:rPr>
              <a:t> </a:t>
            </a:r>
            <a:r>
              <a:rPr lang="cs-CZ" dirty="0" err="1">
                <a:solidFill>
                  <a:schemeClr val="bg1"/>
                </a:solidFill>
              </a:rPr>
              <a:t>cum</a:t>
            </a:r>
            <a:r>
              <a:rPr lang="cs-CZ" dirty="0">
                <a:solidFill>
                  <a:schemeClr val="bg1"/>
                </a:solidFill>
              </a:rPr>
              <a:t> </a:t>
            </a:r>
            <a:r>
              <a:rPr lang="cs-CZ" dirty="0" err="1">
                <a:solidFill>
                  <a:schemeClr val="bg1"/>
                </a:solidFill>
              </a:rPr>
              <a:t>Deo</a:t>
            </a:r>
            <a:r>
              <a:rPr lang="cs-CZ" dirty="0">
                <a:solidFill>
                  <a:schemeClr val="bg1"/>
                </a:solidFill>
              </a:rPr>
              <a:t> </a:t>
            </a:r>
            <a:r>
              <a:rPr lang="cs-CZ" dirty="0" err="1">
                <a:solidFill>
                  <a:schemeClr val="bg1"/>
                </a:solidFill>
              </a:rPr>
              <a:t>possumus</a:t>
            </a:r>
            <a:r>
              <a:rPr lang="cs-CZ" dirty="0">
                <a:solidFill>
                  <a:schemeClr val="bg1"/>
                </a:solidFill>
              </a:rPr>
              <a:t>, de divina misericordia </a:t>
            </a:r>
            <a:r>
              <a:rPr lang="cs-CZ" dirty="0" err="1">
                <a:solidFill>
                  <a:schemeClr val="bg1"/>
                </a:solidFill>
              </a:rPr>
              <a:t>confisi</a:t>
            </a:r>
            <a:r>
              <a:rPr lang="cs-CZ" dirty="0">
                <a:solidFill>
                  <a:schemeClr val="bg1"/>
                </a:solidFill>
              </a:rPr>
              <a:t> </a:t>
            </a:r>
            <a:r>
              <a:rPr lang="cs-CZ" dirty="0" err="1">
                <a:solidFill>
                  <a:schemeClr val="bg1"/>
                </a:solidFill>
              </a:rPr>
              <a:t>ac</a:t>
            </a:r>
            <a:r>
              <a:rPr lang="cs-CZ" dirty="0">
                <a:solidFill>
                  <a:schemeClr val="bg1"/>
                </a:solidFill>
              </a:rPr>
              <a:t> de </a:t>
            </a:r>
            <a:r>
              <a:rPr lang="cs-CZ" dirty="0" err="1">
                <a:solidFill>
                  <a:schemeClr val="bg1"/>
                </a:solidFill>
              </a:rPr>
              <a:t>plenitudine</a:t>
            </a:r>
            <a:r>
              <a:rPr lang="cs-CZ" dirty="0">
                <a:solidFill>
                  <a:schemeClr val="bg1"/>
                </a:solidFill>
              </a:rPr>
              <a:t> </a:t>
            </a:r>
            <a:r>
              <a:rPr lang="cs-CZ" dirty="0" err="1">
                <a:solidFill>
                  <a:schemeClr val="bg1"/>
                </a:solidFill>
              </a:rPr>
              <a:t>potestatis</a:t>
            </a:r>
            <a:r>
              <a:rPr lang="cs-CZ" dirty="0">
                <a:solidFill>
                  <a:schemeClr val="bg1"/>
                </a:solidFill>
              </a:rPr>
              <a:t> </a:t>
            </a:r>
            <a:r>
              <a:rPr lang="cs-CZ" dirty="0" err="1">
                <a:solidFill>
                  <a:schemeClr val="bg1"/>
                </a:solidFill>
              </a:rPr>
              <a:t>concedimus</a:t>
            </a:r>
            <a:r>
              <a:rPr lang="cs-CZ" dirty="0">
                <a:solidFill>
                  <a:schemeClr val="bg1"/>
                </a:solidFill>
              </a:rPr>
              <a:t> </a:t>
            </a:r>
            <a:r>
              <a:rPr lang="cs-CZ" dirty="0" err="1">
                <a:solidFill>
                  <a:schemeClr val="bg1"/>
                </a:solidFill>
              </a:rPr>
              <a:t>pariter</a:t>
            </a:r>
            <a:r>
              <a:rPr lang="cs-CZ" dirty="0">
                <a:solidFill>
                  <a:schemeClr val="bg1"/>
                </a:solidFill>
              </a:rPr>
              <a:t> </a:t>
            </a:r>
            <a:r>
              <a:rPr lang="cs-CZ" dirty="0" err="1">
                <a:solidFill>
                  <a:schemeClr val="bg1"/>
                </a:solidFill>
              </a:rPr>
              <a:t>ac</a:t>
            </a:r>
            <a:r>
              <a:rPr lang="cs-CZ" dirty="0">
                <a:solidFill>
                  <a:schemeClr val="bg1"/>
                </a:solidFill>
              </a:rPr>
              <a:t> </a:t>
            </a:r>
            <a:r>
              <a:rPr lang="cs-CZ" dirty="0" err="1">
                <a:solidFill>
                  <a:schemeClr val="bg1"/>
                </a:solidFill>
              </a:rPr>
              <a:t>indulgemus</a:t>
            </a:r>
            <a:r>
              <a:rPr lang="cs-CZ" dirty="0">
                <a:solidFill>
                  <a:schemeClr val="bg1"/>
                </a:solidFill>
              </a:rPr>
              <a:t>, </a:t>
            </a:r>
            <a:r>
              <a:rPr lang="cs-CZ" dirty="0" err="1">
                <a:solidFill>
                  <a:schemeClr val="bg1"/>
                </a:solidFill>
              </a:rPr>
              <a:t>ut</a:t>
            </a:r>
            <a:r>
              <a:rPr lang="cs-CZ" dirty="0">
                <a:solidFill>
                  <a:schemeClr val="bg1"/>
                </a:solidFill>
              </a:rPr>
              <a:t> si qui </a:t>
            </a:r>
            <a:r>
              <a:rPr lang="cs-CZ" dirty="0" err="1">
                <a:solidFill>
                  <a:schemeClr val="bg1"/>
                </a:solidFill>
              </a:rPr>
              <a:t>parentes</a:t>
            </a:r>
            <a:r>
              <a:rPr lang="cs-CZ" dirty="0">
                <a:solidFill>
                  <a:schemeClr val="bg1"/>
                </a:solidFill>
              </a:rPr>
              <a:t>, </a:t>
            </a:r>
            <a:r>
              <a:rPr lang="cs-CZ" dirty="0" err="1">
                <a:solidFill>
                  <a:schemeClr val="bg1"/>
                </a:solidFill>
              </a:rPr>
              <a:t>amici</a:t>
            </a:r>
            <a:r>
              <a:rPr lang="cs-CZ" dirty="0">
                <a:solidFill>
                  <a:schemeClr val="bg1"/>
                </a:solidFill>
              </a:rPr>
              <a:t> aut </a:t>
            </a:r>
            <a:r>
              <a:rPr lang="cs-CZ" dirty="0" err="1">
                <a:solidFill>
                  <a:schemeClr val="bg1"/>
                </a:solidFill>
              </a:rPr>
              <a:t>ceteri</a:t>
            </a:r>
            <a:r>
              <a:rPr lang="cs-CZ" dirty="0">
                <a:solidFill>
                  <a:schemeClr val="bg1"/>
                </a:solidFill>
              </a:rPr>
              <a:t> Christi </a:t>
            </a:r>
            <a:r>
              <a:rPr lang="cs-CZ" dirty="0" err="1">
                <a:solidFill>
                  <a:schemeClr val="bg1"/>
                </a:solidFill>
              </a:rPr>
              <a:t>fideles</a:t>
            </a:r>
            <a:r>
              <a:rPr lang="cs-CZ" dirty="0">
                <a:solidFill>
                  <a:schemeClr val="bg1"/>
                </a:solidFill>
              </a:rPr>
              <a:t> </a:t>
            </a:r>
            <a:r>
              <a:rPr lang="cs-CZ" dirty="0" err="1">
                <a:solidFill>
                  <a:schemeClr val="bg1"/>
                </a:solidFill>
              </a:rPr>
              <a:t>pietate</a:t>
            </a:r>
            <a:r>
              <a:rPr lang="cs-CZ" dirty="0">
                <a:solidFill>
                  <a:schemeClr val="bg1"/>
                </a:solidFill>
              </a:rPr>
              <a:t> </a:t>
            </a:r>
            <a:r>
              <a:rPr lang="cs-CZ" dirty="0" err="1">
                <a:solidFill>
                  <a:schemeClr val="bg1"/>
                </a:solidFill>
              </a:rPr>
              <a:t>commoti</a:t>
            </a:r>
            <a:r>
              <a:rPr lang="cs-CZ" dirty="0">
                <a:solidFill>
                  <a:schemeClr val="bg1"/>
                </a:solidFill>
              </a:rPr>
              <a:t> pro </a:t>
            </a:r>
            <a:r>
              <a:rPr lang="cs-CZ" dirty="0" err="1">
                <a:solidFill>
                  <a:schemeClr val="bg1"/>
                </a:solidFill>
              </a:rPr>
              <a:t>ipsis</a:t>
            </a:r>
            <a:r>
              <a:rPr lang="cs-CZ" dirty="0">
                <a:solidFill>
                  <a:schemeClr val="bg1"/>
                </a:solidFill>
              </a:rPr>
              <a:t> </a:t>
            </a:r>
            <a:r>
              <a:rPr lang="cs-CZ" dirty="0" err="1">
                <a:solidFill>
                  <a:schemeClr val="bg1"/>
                </a:solidFill>
              </a:rPr>
              <a:t>animabus</a:t>
            </a:r>
            <a:r>
              <a:rPr lang="cs-CZ" dirty="0">
                <a:solidFill>
                  <a:schemeClr val="bg1"/>
                </a:solidFill>
              </a:rPr>
              <a:t> </a:t>
            </a:r>
            <a:r>
              <a:rPr lang="cs-CZ" dirty="0" err="1">
                <a:solidFill>
                  <a:schemeClr val="bg1"/>
                </a:solidFill>
              </a:rPr>
              <a:t>purgatorio</a:t>
            </a:r>
            <a:r>
              <a:rPr lang="cs-CZ" dirty="0">
                <a:solidFill>
                  <a:schemeClr val="bg1"/>
                </a:solidFill>
              </a:rPr>
              <a:t> </a:t>
            </a:r>
            <a:r>
              <a:rPr lang="cs-CZ" dirty="0" err="1">
                <a:solidFill>
                  <a:schemeClr val="bg1"/>
                </a:solidFill>
              </a:rPr>
              <a:t>igni</a:t>
            </a:r>
            <a:r>
              <a:rPr lang="cs-CZ" dirty="0">
                <a:solidFill>
                  <a:schemeClr val="bg1"/>
                </a:solidFill>
              </a:rPr>
              <a:t> pro </a:t>
            </a:r>
            <a:r>
              <a:rPr lang="cs-CZ" dirty="0" err="1">
                <a:solidFill>
                  <a:schemeClr val="bg1"/>
                </a:solidFill>
              </a:rPr>
              <a:t>expiatione</a:t>
            </a:r>
            <a:r>
              <a:rPr lang="cs-CZ" dirty="0">
                <a:solidFill>
                  <a:schemeClr val="bg1"/>
                </a:solidFill>
              </a:rPr>
              <a:t> </a:t>
            </a:r>
            <a:r>
              <a:rPr lang="cs-CZ" dirty="0" err="1">
                <a:solidFill>
                  <a:schemeClr val="bg1"/>
                </a:solidFill>
              </a:rPr>
              <a:t>poenarum</a:t>
            </a:r>
            <a:r>
              <a:rPr lang="cs-CZ" dirty="0">
                <a:solidFill>
                  <a:schemeClr val="bg1"/>
                </a:solidFill>
              </a:rPr>
              <a:t> </a:t>
            </a:r>
            <a:r>
              <a:rPr lang="cs-CZ" dirty="0" err="1">
                <a:solidFill>
                  <a:schemeClr val="bg1"/>
                </a:solidFill>
              </a:rPr>
              <a:t>eisdem</a:t>
            </a:r>
            <a:r>
              <a:rPr lang="cs-CZ" dirty="0">
                <a:solidFill>
                  <a:schemeClr val="bg1"/>
                </a:solidFill>
              </a:rPr>
              <a:t> </a:t>
            </a:r>
            <a:r>
              <a:rPr lang="cs-CZ" dirty="0" err="1">
                <a:solidFill>
                  <a:schemeClr val="bg1"/>
                </a:solidFill>
              </a:rPr>
              <a:t>secundum</a:t>
            </a:r>
            <a:r>
              <a:rPr lang="cs-CZ" dirty="0">
                <a:solidFill>
                  <a:schemeClr val="bg1"/>
                </a:solidFill>
              </a:rPr>
              <a:t> </a:t>
            </a:r>
            <a:r>
              <a:rPr lang="cs-CZ" dirty="0" err="1">
                <a:solidFill>
                  <a:schemeClr val="bg1"/>
                </a:solidFill>
              </a:rPr>
              <a:t>divinam</a:t>
            </a:r>
            <a:r>
              <a:rPr lang="cs-CZ" dirty="0">
                <a:solidFill>
                  <a:schemeClr val="bg1"/>
                </a:solidFill>
              </a:rPr>
              <a:t> </a:t>
            </a:r>
            <a:r>
              <a:rPr lang="cs-CZ" dirty="0" err="1">
                <a:solidFill>
                  <a:schemeClr val="bg1"/>
                </a:solidFill>
              </a:rPr>
              <a:t>iustitiam</a:t>
            </a:r>
            <a:r>
              <a:rPr lang="cs-CZ" dirty="0">
                <a:solidFill>
                  <a:schemeClr val="bg1"/>
                </a:solidFill>
              </a:rPr>
              <a:t> </a:t>
            </a:r>
            <a:r>
              <a:rPr lang="cs-CZ" dirty="0" err="1">
                <a:solidFill>
                  <a:schemeClr val="bg1"/>
                </a:solidFill>
              </a:rPr>
              <a:t>debitarum</a:t>
            </a:r>
            <a:r>
              <a:rPr lang="cs-CZ" dirty="0">
                <a:solidFill>
                  <a:schemeClr val="bg1"/>
                </a:solidFill>
              </a:rPr>
              <a:t> </a:t>
            </a:r>
            <a:r>
              <a:rPr lang="cs-CZ" dirty="0" err="1">
                <a:solidFill>
                  <a:schemeClr val="bg1"/>
                </a:solidFill>
              </a:rPr>
              <a:t>expositis</a:t>
            </a:r>
            <a:r>
              <a:rPr lang="cs-CZ" dirty="0">
                <a:solidFill>
                  <a:schemeClr val="bg1"/>
                </a:solidFill>
              </a:rPr>
              <a:t>, </a:t>
            </a:r>
            <a:r>
              <a:rPr lang="cs-CZ" dirty="0" err="1">
                <a:solidFill>
                  <a:schemeClr val="bg1"/>
                </a:solidFill>
              </a:rPr>
              <a:t>durante</a:t>
            </a:r>
            <a:r>
              <a:rPr lang="cs-CZ" dirty="0">
                <a:solidFill>
                  <a:schemeClr val="bg1"/>
                </a:solidFill>
              </a:rPr>
              <a:t> </a:t>
            </a:r>
            <a:r>
              <a:rPr lang="cs-CZ" dirty="0" err="1">
                <a:solidFill>
                  <a:schemeClr val="bg1"/>
                </a:solidFill>
              </a:rPr>
              <a:t>dicto</a:t>
            </a:r>
            <a:r>
              <a:rPr lang="cs-CZ" dirty="0">
                <a:solidFill>
                  <a:schemeClr val="bg1"/>
                </a:solidFill>
              </a:rPr>
              <a:t> </a:t>
            </a:r>
            <a:r>
              <a:rPr lang="cs-CZ" dirty="0" err="1">
                <a:solidFill>
                  <a:schemeClr val="bg1"/>
                </a:solidFill>
              </a:rPr>
              <a:t>decennio</a:t>
            </a:r>
            <a:r>
              <a:rPr lang="cs-CZ" dirty="0">
                <a:solidFill>
                  <a:schemeClr val="bg1"/>
                </a:solidFill>
              </a:rPr>
              <a:t> pro </a:t>
            </a:r>
            <a:r>
              <a:rPr lang="cs-CZ" dirty="0" err="1">
                <a:solidFill>
                  <a:schemeClr val="bg1"/>
                </a:solidFill>
              </a:rPr>
              <a:t>reparatione</a:t>
            </a:r>
            <a:r>
              <a:rPr lang="cs-CZ" dirty="0">
                <a:solidFill>
                  <a:schemeClr val="bg1"/>
                </a:solidFill>
              </a:rPr>
              <a:t> </a:t>
            </a:r>
            <a:r>
              <a:rPr lang="cs-CZ" dirty="0" err="1">
                <a:solidFill>
                  <a:schemeClr val="bg1"/>
                </a:solidFill>
              </a:rPr>
              <a:t>ecclesiae</a:t>
            </a:r>
            <a:r>
              <a:rPr lang="cs-CZ" dirty="0">
                <a:solidFill>
                  <a:schemeClr val="bg1"/>
                </a:solidFill>
              </a:rPr>
              <a:t> </a:t>
            </a:r>
            <a:r>
              <a:rPr lang="cs-CZ" dirty="0" err="1">
                <a:solidFill>
                  <a:schemeClr val="bg1"/>
                </a:solidFill>
              </a:rPr>
              <a:t>Xanctonensi</a:t>
            </a:r>
            <a:r>
              <a:rPr lang="cs-CZ" dirty="0">
                <a:solidFill>
                  <a:schemeClr val="bg1"/>
                </a:solidFill>
              </a:rPr>
              <a:t>[s] </a:t>
            </a:r>
            <a:r>
              <a:rPr lang="cs-CZ" dirty="0" err="1">
                <a:solidFill>
                  <a:schemeClr val="bg1"/>
                </a:solidFill>
              </a:rPr>
              <a:t>certam</a:t>
            </a:r>
            <a:r>
              <a:rPr lang="cs-CZ" dirty="0">
                <a:solidFill>
                  <a:schemeClr val="bg1"/>
                </a:solidFill>
              </a:rPr>
              <a:t> </a:t>
            </a:r>
            <a:r>
              <a:rPr lang="cs-CZ" dirty="0" err="1">
                <a:solidFill>
                  <a:schemeClr val="bg1"/>
                </a:solidFill>
              </a:rPr>
              <a:t>pecuniarum</a:t>
            </a:r>
            <a:r>
              <a:rPr lang="cs-CZ" dirty="0">
                <a:solidFill>
                  <a:schemeClr val="bg1"/>
                </a:solidFill>
              </a:rPr>
              <a:t> </a:t>
            </a:r>
            <a:r>
              <a:rPr lang="cs-CZ" dirty="0" err="1">
                <a:solidFill>
                  <a:schemeClr val="bg1"/>
                </a:solidFill>
              </a:rPr>
              <a:t>quotam</a:t>
            </a:r>
            <a:r>
              <a:rPr lang="cs-CZ" dirty="0">
                <a:solidFill>
                  <a:schemeClr val="bg1"/>
                </a:solidFill>
              </a:rPr>
              <a:t> aut </a:t>
            </a:r>
            <a:r>
              <a:rPr lang="cs-CZ" dirty="0" err="1">
                <a:solidFill>
                  <a:schemeClr val="bg1"/>
                </a:solidFill>
              </a:rPr>
              <a:t>valorem</a:t>
            </a:r>
            <a:r>
              <a:rPr lang="cs-CZ" dirty="0">
                <a:solidFill>
                  <a:schemeClr val="bg1"/>
                </a:solidFill>
              </a:rPr>
              <a:t> </a:t>
            </a:r>
            <a:r>
              <a:rPr lang="cs-CZ" dirty="0" err="1">
                <a:solidFill>
                  <a:schemeClr val="bg1"/>
                </a:solidFill>
              </a:rPr>
              <a:t>iuxta</a:t>
            </a:r>
            <a:r>
              <a:rPr lang="cs-CZ" dirty="0">
                <a:solidFill>
                  <a:schemeClr val="bg1"/>
                </a:solidFill>
              </a:rPr>
              <a:t> </a:t>
            </a:r>
            <a:r>
              <a:rPr lang="cs-CZ" dirty="0" err="1">
                <a:solidFill>
                  <a:schemeClr val="bg1"/>
                </a:solidFill>
              </a:rPr>
              <a:t>decani</a:t>
            </a:r>
            <a:r>
              <a:rPr lang="cs-CZ" dirty="0">
                <a:solidFill>
                  <a:schemeClr val="bg1"/>
                </a:solidFill>
              </a:rPr>
              <a:t> et </a:t>
            </a:r>
            <a:r>
              <a:rPr lang="cs-CZ" dirty="0" err="1">
                <a:solidFill>
                  <a:schemeClr val="bg1"/>
                </a:solidFill>
              </a:rPr>
              <a:t>capituli</a:t>
            </a:r>
            <a:r>
              <a:rPr lang="cs-CZ" dirty="0">
                <a:solidFill>
                  <a:schemeClr val="bg1"/>
                </a:solidFill>
              </a:rPr>
              <a:t> </a:t>
            </a:r>
            <a:r>
              <a:rPr lang="cs-CZ" dirty="0" err="1">
                <a:solidFill>
                  <a:schemeClr val="bg1"/>
                </a:solidFill>
              </a:rPr>
              <a:t>dictae</a:t>
            </a:r>
            <a:r>
              <a:rPr lang="cs-CZ" dirty="0">
                <a:solidFill>
                  <a:schemeClr val="bg1"/>
                </a:solidFill>
              </a:rPr>
              <a:t> </a:t>
            </a:r>
            <a:r>
              <a:rPr lang="cs-CZ" dirty="0" err="1">
                <a:solidFill>
                  <a:schemeClr val="bg1"/>
                </a:solidFill>
              </a:rPr>
              <a:t>ecclesiae</a:t>
            </a:r>
            <a:r>
              <a:rPr lang="cs-CZ" dirty="0">
                <a:solidFill>
                  <a:schemeClr val="bg1"/>
                </a:solidFill>
              </a:rPr>
              <a:t> aut </a:t>
            </a:r>
            <a:r>
              <a:rPr lang="cs-CZ" dirty="0" err="1">
                <a:solidFill>
                  <a:schemeClr val="bg1"/>
                </a:solidFill>
              </a:rPr>
              <a:t>nostri</a:t>
            </a:r>
            <a:r>
              <a:rPr lang="cs-CZ" dirty="0">
                <a:solidFill>
                  <a:schemeClr val="bg1"/>
                </a:solidFill>
              </a:rPr>
              <a:t> </a:t>
            </a:r>
            <a:r>
              <a:rPr lang="cs-CZ" dirty="0" err="1">
                <a:solidFill>
                  <a:schemeClr val="bg1"/>
                </a:solidFill>
              </a:rPr>
              <a:t>collectoris</a:t>
            </a:r>
            <a:r>
              <a:rPr lang="cs-CZ" dirty="0">
                <a:solidFill>
                  <a:schemeClr val="bg1"/>
                </a:solidFill>
              </a:rPr>
              <a:t> </a:t>
            </a:r>
            <a:r>
              <a:rPr lang="cs-CZ" dirty="0" err="1">
                <a:solidFill>
                  <a:schemeClr val="bg1"/>
                </a:solidFill>
              </a:rPr>
              <a:t>ordinationem</a:t>
            </a:r>
            <a:r>
              <a:rPr lang="cs-CZ" dirty="0">
                <a:solidFill>
                  <a:schemeClr val="bg1"/>
                </a:solidFill>
              </a:rPr>
              <a:t> </a:t>
            </a:r>
            <a:r>
              <a:rPr lang="cs-CZ" dirty="0" err="1">
                <a:solidFill>
                  <a:schemeClr val="bg1"/>
                </a:solidFill>
              </a:rPr>
              <a:t>dictam</a:t>
            </a:r>
            <a:r>
              <a:rPr lang="cs-CZ" dirty="0">
                <a:solidFill>
                  <a:schemeClr val="bg1"/>
                </a:solidFill>
              </a:rPr>
              <a:t> </a:t>
            </a:r>
            <a:r>
              <a:rPr lang="cs-CZ" dirty="0" err="1">
                <a:solidFill>
                  <a:schemeClr val="bg1"/>
                </a:solidFill>
              </a:rPr>
              <a:t>ecclesiam</a:t>
            </a:r>
            <a:r>
              <a:rPr lang="cs-CZ" dirty="0">
                <a:solidFill>
                  <a:schemeClr val="bg1"/>
                </a:solidFill>
              </a:rPr>
              <a:t> </a:t>
            </a:r>
            <a:r>
              <a:rPr lang="cs-CZ" dirty="0" err="1">
                <a:solidFill>
                  <a:schemeClr val="bg1"/>
                </a:solidFill>
              </a:rPr>
              <a:t>visitando</a:t>
            </a:r>
            <a:r>
              <a:rPr lang="cs-CZ" dirty="0">
                <a:solidFill>
                  <a:schemeClr val="bg1"/>
                </a:solidFill>
              </a:rPr>
              <a:t> </a:t>
            </a:r>
            <a:r>
              <a:rPr lang="cs-CZ" dirty="0" err="1">
                <a:solidFill>
                  <a:schemeClr val="bg1"/>
                </a:solidFill>
              </a:rPr>
              <a:t>dederint</a:t>
            </a:r>
            <a:r>
              <a:rPr lang="cs-CZ" dirty="0">
                <a:solidFill>
                  <a:schemeClr val="bg1"/>
                </a:solidFill>
              </a:rPr>
              <a:t> aut per </a:t>
            </a:r>
            <a:r>
              <a:rPr lang="cs-CZ" dirty="0" err="1">
                <a:solidFill>
                  <a:schemeClr val="bg1"/>
                </a:solidFill>
              </a:rPr>
              <a:t>nuntios</a:t>
            </a:r>
            <a:r>
              <a:rPr lang="cs-CZ" dirty="0">
                <a:solidFill>
                  <a:schemeClr val="bg1"/>
                </a:solidFill>
              </a:rPr>
              <a:t> ab </a:t>
            </a:r>
            <a:r>
              <a:rPr lang="cs-CZ" dirty="0" err="1">
                <a:solidFill>
                  <a:schemeClr val="bg1"/>
                </a:solidFill>
              </a:rPr>
              <a:t>eisdem</a:t>
            </a:r>
            <a:r>
              <a:rPr lang="cs-CZ" dirty="0">
                <a:solidFill>
                  <a:schemeClr val="bg1"/>
                </a:solidFill>
              </a:rPr>
              <a:t> </a:t>
            </a:r>
            <a:r>
              <a:rPr lang="cs-CZ" dirty="0" err="1">
                <a:solidFill>
                  <a:schemeClr val="bg1"/>
                </a:solidFill>
              </a:rPr>
              <a:t>deputandos</a:t>
            </a:r>
            <a:r>
              <a:rPr lang="cs-CZ" dirty="0">
                <a:solidFill>
                  <a:schemeClr val="bg1"/>
                </a:solidFill>
              </a:rPr>
              <a:t> </a:t>
            </a:r>
            <a:r>
              <a:rPr lang="cs-CZ" dirty="0" err="1">
                <a:solidFill>
                  <a:schemeClr val="bg1"/>
                </a:solidFill>
              </a:rPr>
              <a:t>durante</a:t>
            </a:r>
            <a:r>
              <a:rPr lang="cs-CZ" dirty="0">
                <a:solidFill>
                  <a:schemeClr val="bg1"/>
                </a:solidFill>
              </a:rPr>
              <a:t> </a:t>
            </a:r>
            <a:r>
              <a:rPr lang="cs-CZ" dirty="0" err="1">
                <a:solidFill>
                  <a:schemeClr val="bg1"/>
                </a:solidFill>
              </a:rPr>
              <a:t>dicto</a:t>
            </a:r>
            <a:r>
              <a:rPr lang="cs-CZ" dirty="0">
                <a:solidFill>
                  <a:schemeClr val="bg1"/>
                </a:solidFill>
              </a:rPr>
              <a:t> </a:t>
            </a:r>
            <a:r>
              <a:rPr lang="cs-CZ" dirty="0" err="1">
                <a:solidFill>
                  <a:schemeClr val="bg1"/>
                </a:solidFill>
              </a:rPr>
              <a:t>decennio</a:t>
            </a:r>
            <a:r>
              <a:rPr lang="cs-CZ" dirty="0">
                <a:solidFill>
                  <a:schemeClr val="bg1"/>
                </a:solidFill>
              </a:rPr>
              <a:t> </a:t>
            </a:r>
            <a:r>
              <a:rPr lang="cs-CZ" dirty="0" err="1">
                <a:solidFill>
                  <a:schemeClr val="bg1"/>
                </a:solidFill>
              </a:rPr>
              <a:t>miserint</a:t>
            </a:r>
            <a:r>
              <a:rPr lang="cs-CZ" dirty="0">
                <a:solidFill>
                  <a:schemeClr val="bg1"/>
                </a:solidFill>
              </a:rPr>
              <a:t>, </a:t>
            </a:r>
            <a:r>
              <a:rPr lang="cs-CZ" dirty="0" err="1">
                <a:solidFill>
                  <a:schemeClr val="bg1"/>
                </a:solidFill>
              </a:rPr>
              <a:t>volumus</a:t>
            </a:r>
            <a:r>
              <a:rPr lang="cs-CZ" dirty="0">
                <a:solidFill>
                  <a:schemeClr val="bg1"/>
                </a:solidFill>
              </a:rPr>
              <a:t> </a:t>
            </a:r>
            <a:r>
              <a:rPr lang="cs-CZ" dirty="0" err="1">
                <a:solidFill>
                  <a:schemeClr val="bg1"/>
                </a:solidFill>
              </a:rPr>
              <a:t>ipsam</a:t>
            </a:r>
            <a:r>
              <a:rPr lang="cs-CZ" dirty="0">
                <a:solidFill>
                  <a:schemeClr val="bg1"/>
                </a:solidFill>
              </a:rPr>
              <a:t> </a:t>
            </a:r>
            <a:r>
              <a:rPr lang="cs-CZ" dirty="0" err="1">
                <a:solidFill>
                  <a:schemeClr val="bg1"/>
                </a:solidFill>
              </a:rPr>
              <a:t>plenariam</a:t>
            </a:r>
            <a:r>
              <a:rPr lang="cs-CZ" dirty="0">
                <a:solidFill>
                  <a:schemeClr val="bg1"/>
                </a:solidFill>
              </a:rPr>
              <a:t> </a:t>
            </a:r>
            <a:r>
              <a:rPr lang="cs-CZ" dirty="0" err="1">
                <a:solidFill>
                  <a:schemeClr val="bg1"/>
                </a:solidFill>
              </a:rPr>
              <a:t>remissionem</a:t>
            </a:r>
            <a:r>
              <a:rPr lang="cs-CZ" dirty="0">
                <a:solidFill>
                  <a:schemeClr val="bg1"/>
                </a:solidFill>
              </a:rPr>
              <a:t> </a:t>
            </a:r>
            <a:r>
              <a:rPr lang="cs-CZ" dirty="0">
                <a:solidFill>
                  <a:schemeClr val="bg1"/>
                </a:solidFill>
                <a:highlight>
                  <a:srgbClr val="FF0000"/>
                </a:highlight>
              </a:rPr>
              <a:t>per </a:t>
            </a:r>
            <a:r>
              <a:rPr lang="cs-CZ" dirty="0" err="1">
                <a:solidFill>
                  <a:schemeClr val="bg1"/>
                </a:solidFill>
                <a:highlight>
                  <a:srgbClr val="FF0000"/>
                </a:highlight>
              </a:rPr>
              <a:t>modum</a:t>
            </a:r>
            <a:r>
              <a:rPr lang="cs-CZ" dirty="0">
                <a:solidFill>
                  <a:schemeClr val="bg1"/>
                </a:solidFill>
                <a:highlight>
                  <a:srgbClr val="FF0000"/>
                </a:highlight>
              </a:rPr>
              <a:t> </a:t>
            </a:r>
            <a:r>
              <a:rPr lang="cs-CZ" dirty="0" err="1">
                <a:solidFill>
                  <a:schemeClr val="bg1"/>
                </a:solidFill>
                <a:highlight>
                  <a:srgbClr val="FF0000"/>
                </a:highlight>
              </a:rPr>
              <a:t>suffragii</a:t>
            </a:r>
            <a:r>
              <a:rPr lang="cs-CZ" dirty="0">
                <a:solidFill>
                  <a:schemeClr val="bg1"/>
                </a:solidFill>
              </a:rPr>
              <a:t> </a:t>
            </a:r>
            <a:r>
              <a:rPr lang="cs-CZ" dirty="0" err="1">
                <a:solidFill>
                  <a:schemeClr val="bg1"/>
                </a:solidFill>
              </a:rPr>
              <a:t>ipsis</a:t>
            </a:r>
            <a:r>
              <a:rPr lang="cs-CZ" dirty="0">
                <a:solidFill>
                  <a:schemeClr val="bg1"/>
                </a:solidFill>
              </a:rPr>
              <a:t> </a:t>
            </a:r>
            <a:r>
              <a:rPr lang="cs-CZ" dirty="0" err="1">
                <a:solidFill>
                  <a:schemeClr val="bg1"/>
                </a:solidFill>
              </a:rPr>
              <a:t>animabus</a:t>
            </a:r>
            <a:r>
              <a:rPr lang="cs-CZ" dirty="0">
                <a:solidFill>
                  <a:schemeClr val="bg1"/>
                </a:solidFill>
              </a:rPr>
              <a:t> </a:t>
            </a:r>
            <a:r>
              <a:rPr lang="cs-CZ" dirty="0" err="1">
                <a:solidFill>
                  <a:schemeClr val="bg1"/>
                </a:solidFill>
              </a:rPr>
              <a:t>purgatorii</a:t>
            </a:r>
            <a:r>
              <a:rPr lang="cs-CZ" dirty="0">
                <a:solidFill>
                  <a:schemeClr val="bg1"/>
                </a:solidFill>
              </a:rPr>
              <a:t>, pro </a:t>
            </a:r>
            <a:r>
              <a:rPr lang="cs-CZ" dirty="0" err="1">
                <a:solidFill>
                  <a:schemeClr val="bg1"/>
                </a:solidFill>
              </a:rPr>
              <a:t>quibus</a:t>
            </a:r>
            <a:r>
              <a:rPr lang="cs-CZ" dirty="0">
                <a:solidFill>
                  <a:schemeClr val="bg1"/>
                </a:solidFill>
              </a:rPr>
              <a:t> </a:t>
            </a:r>
            <a:r>
              <a:rPr lang="cs-CZ" dirty="0" err="1">
                <a:solidFill>
                  <a:schemeClr val="bg1"/>
                </a:solidFill>
              </a:rPr>
              <a:t>dictam</a:t>
            </a:r>
            <a:r>
              <a:rPr lang="cs-CZ" dirty="0">
                <a:solidFill>
                  <a:schemeClr val="bg1"/>
                </a:solidFill>
              </a:rPr>
              <a:t> </a:t>
            </a:r>
            <a:r>
              <a:rPr lang="cs-CZ" dirty="0" err="1">
                <a:solidFill>
                  <a:schemeClr val="bg1"/>
                </a:solidFill>
              </a:rPr>
              <a:t>quotam</a:t>
            </a:r>
            <a:r>
              <a:rPr lang="cs-CZ" dirty="0">
                <a:solidFill>
                  <a:schemeClr val="bg1"/>
                </a:solidFill>
              </a:rPr>
              <a:t> </a:t>
            </a:r>
            <a:r>
              <a:rPr lang="cs-CZ" dirty="0" err="1">
                <a:solidFill>
                  <a:schemeClr val="bg1"/>
                </a:solidFill>
              </a:rPr>
              <a:t>pecuniarum</a:t>
            </a:r>
            <a:r>
              <a:rPr lang="cs-CZ" dirty="0">
                <a:solidFill>
                  <a:schemeClr val="bg1"/>
                </a:solidFill>
              </a:rPr>
              <a:t> aut </a:t>
            </a:r>
            <a:r>
              <a:rPr lang="cs-CZ" dirty="0" err="1">
                <a:solidFill>
                  <a:schemeClr val="bg1"/>
                </a:solidFill>
              </a:rPr>
              <a:t>valorem</a:t>
            </a:r>
            <a:r>
              <a:rPr lang="cs-CZ" dirty="0">
                <a:solidFill>
                  <a:schemeClr val="bg1"/>
                </a:solidFill>
              </a:rPr>
              <a:t> </a:t>
            </a:r>
            <a:r>
              <a:rPr lang="cs-CZ" dirty="0" err="1">
                <a:solidFill>
                  <a:schemeClr val="bg1"/>
                </a:solidFill>
              </a:rPr>
              <a:t>persolverint</a:t>
            </a:r>
            <a:r>
              <a:rPr lang="cs-CZ" dirty="0">
                <a:solidFill>
                  <a:schemeClr val="bg1"/>
                </a:solidFill>
              </a:rPr>
              <a:t>, </a:t>
            </a:r>
            <a:r>
              <a:rPr lang="cs-CZ" dirty="0" err="1">
                <a:solidFill>
                  <a:schemeClr val="bg1"/>
                </a:solidFill>
              </a:rPr>
              <a:t>ut</a:t>
            </a:r>
            <a:r>
              <a:rPr lang="cs-CZ" dirty="0">
                <a:solidFill>
                  <a:schemeClr val="bg1"/>
                </a:solidFill>
              </a:rPr>
              <a:t> </a:t>
            </a:r>
            <a:r>
              <a:rPr lang="cs-CZ" dirty="0" err="1">
                <a:solidFill>
                  <a:schemeClr val="bg1"/>
                </a:solidFill>
              </a:rPr>
              <a:t>praefertur</a:t>
            </a:r>
            <a:r>
              <a:rPr lang="cs-CZ" dirty="0">
                <a:solidFill>
                  <a:schemeClr val="bg1"/>
                </a:solidFill>
              </a:rPr>
              <a:t>, pro </a:t>
            </a:r>
            <a:r>
              <a:rPr lang="cs-CZ" dirty="0" err="1">
                <a:solidFill>
                  <a:schemeClr val="bg1"/>
                </a:solidFill>
              </a:rPr>
              <a:t>relaxatione</a:t>
            </a:r>
            <a:r>
              <a:rPr lang="cs-CZ" dirty="0">
                <a:solidFill>
                  <a:schemeClr val="bg1"/>
                </a:solidFill>
              </a:rPr>
              <a:t> </a:t>
            </a:r>
            <a:r>
              <a:rPr lang="cs-CZ" dirty="0" err="1">
                <a:solidFill>
                  <a:schemeClr val="bg1"/>
                </a:solidFill>
              </a:rPr>
              <a:t>poenarum</a:t>
            </a:r>
            <a:r>
              <a:rPr lang="cs-CZ" dirty="0">
                <a:solidFill>
                  <a:schemeClr val="bg1"/>
                </a:solidFill>
              </a:rPr>
              <a:t> </a:t>
            </a:r>
            <a:r>
              <a:rPr lang="cs-CZ" dirty="0" err="1">
                <a:solidFill>
                  <a:schemeClr val="bg1"/>
                </a:solidFill>
              </a:rPr>
              <a:t>valere</a:t>
            </a:r>
            <a:r>
              <a:rPr lang="cs-CZ" dirty="0">
                <a:solidFill>
                  <a:schemeClr val="bg1"/>
                </a:solidFill>
              </a:rPr>
              <a:t> </a:t>
            </a:r>
            <a:r>
              <a:rPr lang="cs-CZ" dirty="0" err="1">
                <a:solidFill>
                  <a:schemeClr val="bg1"/>
                </a:solidFill>
              </a:rPr>
              <a:t>ac</a:t>
            </a:r>
            <a:r>
              <a:rPr lang="cs-CZ" dirty="0">
                <a:solidFill>
                  <a:schemeClr val="bg1"/>
                </a:solidFill>
              </a:rPr>
              <a:t> </a:t>
            </a:r>
            <a:r>
              <a:rPr lang="cs-CZ" dirty="0" err="1">
                <a:solidFill>
                  <a:schemeClr val="bg1"/>
                </a:solidFill>
              </a:rPr>
              <a:t>suffragari</a:t>
            </a:r>
            <a:r>
              <a:rPr lang="cs-CZ" dirty="0">
                <a:solidFill>
                  <a:schemeClr val="bg1"/>
                </a:solidFill>
              </a:rPr>
              <a:t>. </a:t>
            </a:r>
          </a:p>
          <a:p>
            <a:pPr marL="0" indent="0" algn="just">
              <a:buNone/>
            </a:pPr>
            <a:endParaRPr lang="cs-CZ" dirty="0">
              <a:solidFill>
                <a:schemeClr val="bg1"/>
              </a:solidFill>
            </a:endParaRPr>
          </a:p>
        </p:txBody>
      </p:sp>
      <p:sp>
        <p:nvSpPr>
          <p:cNvPr id="3" name="TextovéPole 2">
            <a:extLst>
              <a:ext uri="{FF2B5EF4-FFF2-40B4-BE49-F238E27FC236}">
                <a16:creationId xmlns:a16="http://schemas.microsoft.com/office/drawing/2014/main" id="{612C8F3B-7978-2B55-8C80-2968FC7C5CA3}"/>
              </a:ext>
            </a:extLst>
          </p:cNvPr>
          <p:cNvSpPr txBox="1"/>
          <p:nvPr/>
        </p:nvSpPr>
        <p:spPr>
          <a:xfrm>
            <a:off x="5187636" y="325925"/>
            <a:ext cx="6437014" cy="523220"/>
          </a:xfrm>
          <a:prstGeom prst="rect">
            <a:avLst/>
          </a:prstGeom>
          <a:noFill/>
        </p:spPr>
        <p:txBody>
          <a:bodyPr wrap="square" rtlCol="0">
            <a:spAutoFit/>
          </a:bodyPr>
          <a:lstStyle/>
          <a:p>
            <a:pPr algn="ctr"/>
            <a:r>
              <a:rPr lang="cs-CZ" sz="2800" b="1" dirty="0">
                <a:solidFill>
                  <a:schemeClr val="bg1"/>
                </a:solidFill>
              </a:rPr>
              <a:t>Odpustky i pro mrtvé</a:t>
            </a:r>
          </a:p>
        </p:txBody>
      </p:sp>
    </p:spTree>
    <p:extLst>
      <p:ext uri="{BB962C8B-B14F-4D97-AF65-F5344CB8AC3E}">
        <p14:creationId xmlns:p14="http://schemas.microsoft.com/office/powerpoint/2010/main" val="19145142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97BF4-3C18-8396-5E9E-328364657C3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77B652C-2B41-33A6-F49C-EEA442A7F24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8B20DBB-530B-D009-6EEB-7786AA641D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8C3333E-85A5-9B69-BF7F-0DE839DBB5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E09697-4A09-DB09-756D-40C72149E2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2" name="Nadpis 1">
            <a:extLst>
              <a:ext uri="{FF2B5EF4-FFF2-40B4-BE49-F238E27FC236}">
                <a16:creationId xmlns:a16="http://schemas.microsoft.com/office/drawing/2014/main" id="{7E268492-60FB-DD3B-0283-4A4D0DCF758F}"/>
              </a:ext>
            </a:extLst>
          </p:cNvPr>
          <p:cNvSpPr>
            <a:spLocks noGrp="1"/>
          </p:cNvSpPr>
          <p:nvPr>
            <p:ph type="title"/>
          </p:nvPr>
        </p:nvSpPr>
        <p:spPr>
          <a:xfrm>
            <a:off x="952108" y="954756"/>
            <a:ext cx="2730414" cy="4946003"/>
          </a:xfrm>
        </p:spPr>
        <p:txBody>
          <a:bodyPr>
            <a:normAutofit/>
          </a:bodyPr>
          <a:lstStyle/>
          <a:p>
            <a:r>
              <a:rPr lang="sk-SK" sz="4000" dirty="0">
                <a:solidFill>
                  <a:srgbClr val="FFFFFF"/>
                </a:solidFill>
              </a:rPr>
              <a:t>Bula „</a:t>
            </a:r>
            <a:r>
              <a:rPr lang="sk-SK" sz="4000" dirty="0" err="1">
                <a:solidFill>
                  <a:srgbClr val="FFFFFF"/>
                </a:solidFill>
              </a:rPr>
              <a:t>Salvatore</a:t>
            </a:r>
            <a:r>
              <a:rPr lang="sk-SK" sz="4000" dirty="0">
                <a:solidFill>
                  <a:srgbClr val="FFFFFF"/>
                </a:solidFill>
              </a:rPr>
              <a:t> </a:t>
            </a:r>
            <a:r>
              <a:rPr lang="sk-SK" sz="4000" dirty="0" err="1">
                <a:solidFill>
                  <a:srgbClr val="FFFFFF"/>
                </a:solidFill>
              </a:rPr>
              <a:t>noster</a:t>
            </a:r>
            <a:r>
              <a:rPr lang="sk-SK" sz="4000" dirty="0">
                <a:solidFill>
                  <a:srgbClr val="FFFFFF"/>
                </a:solidFill>
              </a:rPr>
              <a:t>“</a:t>
            </a:r>
            <a:br>
              <a:rPr lang="sk-SK" sz="4000" dirty="0">
                <a:solidFill>
                  <a:srgbClr val="FFFFFF"/>
                </a:solidFill>
              </a:rPr>
            </a:br>
            <a:br>
              <a:rPr lang="sk-SK" sz="4000" dirty="0">
                <a:solidFill>
                  <a:srgbClr val="FFFFFF"/>
                </a:solidFill>
              </a:rPr>
            </a:br>
            <a:r>
              <a:rPr lang="sk-SK" sz="4000" dirty="0" err="1">
                <a:solidFill>
                  <a:srgbClr val="FFFFFF"/>
                </a:solidFill>
              </a:rPr>
              <a:t>Sixtus</a:t>
            </a:r>
            <a:r>
              <a:rPr lang="sk-SK" sz="4000" dirty="0">
                <a:solidFill>
                  <a:srgbClr val="FFFFFF"/>
                </a:solidFill>
              </a:rPr>
              <a:t> IV.</a:t>
            </a:r>
            <a:br>
              <a:rPr lang="sk-SK" sz="4000" dirty="0">
                <a:solidFill>
                  <a:srgbClr val="FFFFFF"/>
                </a:solidFill>
              </a:rPr>
            </a:br>
            <a:r>
              <a:rPr lang="sk-SK" sz="4000" dirty="0">
                <a:solidFill>
                  <a:srgbClr val="FFFFFF"/>
                </a:solidFill>
              </a:rPr>
              <a:t>1476</a:t>
            </a:r>
            <a:endParaRPr lang="cs-CZ" sz="4000" dirty="0">
              <a:solidFill>
                <a:srgbClr val="FFFFFF"/>
              </a:solidFill>
            </a:endParaRPr>
          </a:p>
        </p:txBody>
      </p:sp>
      <p:sp>
        <p:nvSpPr>
          <p:cNvPr id="4" name="Zástupný objekt pre text 3">
            <a:extLst>
              <a:ext uri="{FF2B5EF4-FFF2-40B4-BE49-F238E27FC236}">
                <a16:creationId xmlns:a16="http://schemas.microsoft.com/office/drawing/2014/main" id="{EDD0B1EC-EF61-F36D-85D7-4DF535FF6EAF}"/>
              </a:ext>
            </a:extLst>
          </p:cNvPr>
          <p:cNvSpPr>
            <a:spLocks noGrp="1"/>
          </p:cNvSpPr>
          <p:nvPr>
            <p:ph idx="1"/>
          </p:nvPr>
        </p:nvSpPr>
        <p:spPr>
          <a:xfrm>
            <a:off x="5150360" y="469900"/>
            <a:ext cx="6909118" cy="5405968"/>
          </a:xfrm>
        </p:spPr>
        <p:txBody>
          <a:bodyPr anchor="ctr">
            <a:normAutofit fontScale="77500" lnSpcReduction="20000"/>
          </a:bodyPr>
          <a:lstStyle/>
          <a:p>
            <a:pPr algn="just"/>
            <a:r>
              <a:rPr lang="cs-CZ" dirty="0">
                <a:solidFill>
                  <a:schemeClr val="bg1"/>
                </a:solidFill>
              </a:rPr>
              <a:t>Aby bylo postaráno o spásu duší právě v době, kdy nejvíce potřebují pomoc druhých a samy sobě už nemohou nijak prospět, rozhodli jsme se na základě apoštolské moci pomoci duším, které se nacházejí v očistci, a to z </a:t>
            </a:r>
            <a:r>
              <a:rPr lang="cs-CZ" dirty="0">
                <a:solidFill>
                  <a:schemeClr val="bg1"/>
                </a:solidFill>
                <a:highlight>
                  <a:srgbClr val="FF0000"/>
                </a:highlight>
              </a:rPr>
              <a:t>pokladu zásluh, který církev uchovává</a:t>
            </a:r>
            <a:r>
              <a:rPr lang="cs-CZ" dirty="0">
                <a:solidFill>
                  <a:schemeClr val="bg1"/>
                </a:solidFill>
              </a:rPr>
              <a:t>.</a:t>
            </a:r>
          </a:p>
          <a:p>
            <a:pPr algn="just"/>
            <a:r>
              <a:rPr lang="cs-CZ" dirty="0">
                <a:solidFill>
                  <a:schemeClr val="bg1"/>
                </a:solidFill>
              </a:rPr>
              <a:t>Týká se to těch, kdo odešli z tohoto světa spojeni s Kristem v lásce a kteří si během svého života zasloužili, aby se jim taková odpustková přímluva mohla vztahovat k dobru.</a:t>
            </a:r>
          </a:p>
          <a:p>
            <a:pPr algn="just"/>
            <a:r>
              <a:rPr lang="cs-CZ" dirty="0">
                <a:solidFill>
                  <a:schemeClr val="bg1"/>
                </a:solidFill>
              </a:rPr>
              <a:t>Z otcovské péče a důvěry v Boží milosrdenství, s vědomím plnosti naší papežské moci, proto udělujeme a promíjíme:</a:t>
            </a:r>
          </a:p>
          <a:p>
            <a:pPr algn="just"/>
            <a:r>
              <a:rPr lang="cs-CZ" dirty="0">
                <a:solidFill>
                  <a:schemeClr val="bg1"/>
                </a:solidFill>
              </a:rPr>
              <a:t>Kdokoli z rodičů, přátel nebo jiných křesťanů, pohnut vírou a zbožností, rozhodne se pomoci duším trpícím v očistci za odpuštění trestů, které jim podle Boží spravedlnosti náleží, může tak učinit tím, že během následujících deseti let přispěje určitou částkou na opravu chrámu v </a:t>
            </a:r>
            <a:r>
              <a:rPr lang="cs-CZ" dirty="0" err="1">
                <a:solidFill>
                  <a:schemeClr val="bg1"/>
                </a:solidFill>
              </a:rPr>
              <a:t>Xantenu</a:t>
            </a:r>
            <a:r>
              <a:rPr lang="cs-CZ" dirty="0">
                <a:solidFill>
                  <a:schemeClr val="bg1"/>
                </a:solidFill>
              </a:rPr>
              <a:t> — buď osobně při návštěvě kostela, nebo prostřednictvím pověřeného posla, podle pokynů tamního děkana, kapituly či našeho pověřence.</a:t>
            </a:r>
          </a:p>
          <a:p>
            <a:pPr algn="just"/>
            <a:r>
              <a:rPr lang="cs-CZ" dirty="0">
                <a:solidFill>
                  <a:schemeClr val="bg1"/>
                </a:solidFill>
              </a:rPr>
              <a:t>Stanovujeme a chceme, aby takto získaný </a:t>
            </a:r>
            <a:r>
              <a:rPr lang="cs-CZ" b="1" dirty="0">
                <a:solidFill>
                  <a:schemeClr val="bg1"/>
                </a:solidFill>
              </a:rPr>
              <a:t>plnomocný odpustek</a:t>
            </a:r>
            <a:r>
              <a:rPr lang="cs-CZ" dirty="0">
                <a:solidFill>
                  <a:schemeClr val="bg1"/>
                </a:solidFill>
              </a:rPr>
              <a:t> platil </a:t>
            </a:r>
            <a:r>
              <a:rPr lang="cs-CZ" dirty="0">
                <a:solidFill>
                  <a:schemeClr val="bg1"/>
                </a:solidFill>
                <a:highlight>
                  <a:srgbClr val="FF0000"/>
                </a:highlight>
              </a:rPr>
              <a:t>ve formě přímluvy </a:t>
            </a:r>
            <a:r>
              <a:rPr lang="cs-CZ" dirty="0">
                <a:solidFill>
                  <a:schemeClr val="bg1"/>
                </a:solidFill>
              </a:rPr>
              <a:t>pro tyto duše v očistci, za které byl onen dar poskytnut. A aby tento odpustek skutečně působil k jejich osvobození od trestů, které ještě podstupují.</a:t>
            </a:r>
          </a:p>
          <a:p>
            <a:pPr marL="0" indent="0" algn="just">
              <a:buNone/>
            </a:pPr>
            <a:endParaRPr lang="cs-CZ" dirty="0">
              <a:solidFill>
                <a:schemeClr val="bg1"/>
              </a:solidFill>
            </a:endParaRPr>
          </a:p>
        </p:txBody>
      </p:sp>
    </p:spTree>
    <p:extLst>
      <p:ext uri="{BB962C8B-B14F-4D97-AF65-F5344CB8AC3E}">
        <p14:creationId xmlns:p14="http://schemas.microsoft.com/office/powerpoint/2010/main" val="16532366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D6AAB9-AF3B-BEFB-E0B2-CF60513AB74C}"/>
              </a:ext>
            </a:extLst>
          </p:cNvPr>
          <p:cNvSpPr>
            <a:spLocks noGrp="1"/>
          </p:cNvSpPr>
          <p:nvPr>
            <p:ph type="title"/>
          </p:nvPr>
        </p:nvSpPr>
        <p:spPr/>
        <p:txBody>
          <a:bodyPr/>
          <a:lstStyle/>
          <a:p>
            <a:r>
              <a:rPr lang="cs-CZ" dirty="0"/>
              <a:t>Jurisdikce papeže nad dušemi po smrti?</a:t>
            </a:r>
          </a:p>
        </p:txBody>
      </p:sp>
      <p:sp>
        <p:nvSpPr>
          <p:cNvPr id="3" name="Zástupný obsah 2">
            <a:extLst>
              <a:ext uri="{FF2B5EF4-FFF2-40B4-BE49-F238E27FC236}">
                <a16:creationId xmlns:a16="http://schemas.microsoft.com/office/drawing/2014/main" id="{EA164E57-2042-0C20-3F83-52227A1A2F0A}"/>
              </a:ext>
            </a:extLst>
          </p:cNvPr>
          <p:cNvSpPr>
            <a:spLocks noGrp="1"/>
          </p:cNvSpPr>
          <p:nvPr>
            <p:ph idx="1"/>
          </p:nvPr>
        </p:nvSpPr>
        <p:spPr/>
        <p:txBody>
          <a:bodyPr>
            <a:normAutofit/>
          </a:bodyPr>
          <a:lstStyle/>
          <a:p>
            <a:pPr marL="0" indent="0" algn="ctr">
              <a:buNone/>
            </a:pPr>
            <a:r>
              <a:rPr lang="cs-CZ" dirty="0"/>
              <a:t>může církevní moc </a:t>
            </a:r>
            <a:r>
              <a:rPr lang="cs-CZ" i="1" dirty="0"/>
              <a:t>klíčů</a:t>
            </a:r>
            <a:r>
              <a:rPr lang="cs-CZ" dirty="0"/>
              <a:t> (</a:t>
            </a:r>
            <a:r>
              <a:rPr lang="cs-CZ" i="1" dirty="0" err="1"/>
              <a:t>potestas</a:t>
            </a:r>
            <a:r>
              <a:rPr lang="cs-CZ" i="1" dirty="0"/>
              <a:t> </a:t>
            </a:r>
            <a:r>
              <a:rPr lang="cs-CZ" i="1" dirty="0" err="1"/>
              <a:t>clavium</a:t>
            </a:r>
            <a:r>
              <a:rPr lang="cs-CZ" dirty="0"/>
              <a:t>) působit i za hranicí smrti?</a:t>
            </a:r>
          </a:p>
          <a:p>
            <a:r>
              <a:rPr lang="cs-CZ" sz="1800" dirty="0" err="1"/>
              <a:t>Sixtus</a:t>
            </a:r>
            <a:r>
              <a:rPr lang="cs-CZ" sz="1800" dirty="0"/>
              <a:t> IV. </a:t>
            </a:r>
            <a:r>
              <a:rPr lang="cs-CZ" sz="1800" b="1" dirty="0"/>
              <a:t>uznal</a:t>
            </a:r>
            <a:r>
              <a:rPr lang="cs-CZ" sz="1800" dirty="0"/>
              <a:t>, že církev má moc odpouštět časné tresty za hříchy živým —</a:t>
            </a:r>
            <a:br>
              <a:rPr lang="cs-CZ" sz="1800" dirty="0"/>
            </a:br>
            <a:r>
              <a:rPr lang="cs-CZ" sz="1800" dirty="0"/>
              <a:t>ale zároveň </a:t>
            </a:r>
            <a:r>
              <a:rPr lang="cs-CZ" sz="1800" b="1" dirty="0"/>
              <a:t>nechtěl tvrdit</a:t>
            </a:r>
            <a:r>
              <a:rPr lang="cs-CZ" sz="1800" dirty="0"/>
              <a:t>, že má </a:t>
            </a:r>
            <a:r>
              <a:rPr lang="cs-CZ" sz="1800" b="1" dirty="0"/>
              <a:t>přímou jurisdikční moc</a:t>
            </a:r>
            <a:r>
              <a:rPr lang="cs-CZ" sz="1800" dirty="0"/>
              <a:t> nad dušemi v očistci.</a:t>
            </a:r>
            <a:br>
              <a:rPr lang="cs-CZ" sz="1800" dirty="0"/>
            </a:br>
            <a:r>
              <a:rPr lang="cs-CZ" sz="1800" dirty="0"/>
              <a:t>Proto použil obrat </a:t>
            </a:r>
            <a:r>
              <a:rPr lang="cs-CZ" sz="1800" b="1" dirty="0"/>
              <a:t>„per </a:t>
            </a:r>
            <a:r>
              <a:rPr lang="cs-CZ" sz="1800" b="1" dirty="0" err="1"/>
              <a:t>modum</a:t>
            </a:r>
            <a:r>
              <a:rPr lang="cs-CZ" sz="1800" b="1" dirty="0"/>
              <a:t> </a:t>
            </a:r>
            <a:r>
              <a:rPr lang="cs-CZ" sz="1800" b="1" dirty="0" err="1"/>
              <a:t>suffragii</a:t>
            </a:r>
            <a:r>
              <a:rPr lang="cs-CZ" sz="1800" b="1" dirty="0"/>
              <a:t>“ (na způsob přímluvy)</a:t>
            </a:r>
            <a:r>
              <a:rPr lang="cs-CZ" sz="1800" dirty="0"/>
              <a:t>, aby rozlišil:</a:t>
            </a:r>
          </a:p>
          <a:p>
            <a:r>
              <a:rPr lang="cs-CZ" sz="1800" b="1" dirty="0"/>
              <a:t>odpustky pro živé</a:t>
            </a:r>
            <a:r>
              <a:rPr lang="cs-CZ" sz="1800" dirty="0"/>
              <a:t> → účinkují jako právní akt </a:t>
            </a:r>
            <a:r>
              <a:rPr lang="cs-CZ" sz="1800" i="1" dirty="0"/>
              <a:t>per </a:t>
            </a:r>
            <a:r>
              <a:rPr lang="cs-CZ" sz="1800" i="1" dirty="0" err="1"/>
              <a:t>modum</a:t>
            </a:r>
            <a:r>
              <a:rPr lang="cs-CZ" sz="1800" i="1" dirty="0"/>
              <a:t> </a:t>
            </a:r>
            <a:r>
              <a:rPr lang="cs-CZ" sz="1800" i="1" dirty="0" err="1"/>
              <a:t>absolutionis</a:t>
            </a:r>
            <a:r>
              <a:rPr lang="cs-CZ" sz="1800" dirty="0"/>
              <a:t> („způsobem rozhřešení“)</a:t>
            </a:r>
          </a:p>
          <a:p>
            <a:r>
              <a:rPr lang="cs-CZ" sz="1800" b="1" dirty="0"/>
              <a:t>odpustky pro zemřelé</a:t>
            </a:r>
            <a:r>
              <a:rPr lang="cs-CZ" sz="1800" dirty="0"/>
              <a:t> → účinkují jako vyslyšená modlitba </a:t>
            </a:r>
            <a:r>
              <a:rPr lang="cs-CZ" sz="1800" i="1" dirty="0"/>
              <a:t>per </a:t>
            </a:r>
            <a:r>
              <a:rPr lang="cs-CZ" sz="1800" i="1" dirty="0" err="1"/>
              <a:t>modum</a:t>
            </a:r>
            <a:r>
              <a:rPr lang="cs-CZ" sz="1800" i="1" dirty="0"/>
              <a:t> </a:t>
            </a:r>
            <a:r>
              <a:rPr lang="cs-CZ" sz="1800" i="1" dirty="0" err="1"/>
              <a:t>suffragii</a:t>
            </a:r>
            <a:r>
              <a:rPr lang="cs-CZ" sz="1800" dirty="0"/>
              <a:t> („způsobem přímluvy“)</a:t>
            </a:r>
          </a:p>
          <a:p>
            <a:endParaRPr lang="cs-CZ" dirty="0"/>
          </a:p>
        </p:txBody>
      </p:sp>
      <p:sp>
        <p:nvSpPr>
          <p:cNvPr id="4" name="Zástupný text 3">
            <a:extLst>
              <a:ext uri="{FF2B5EF4-FFF2-40B4-BE49-F238E27FC236}">
                <a16:creationId xmlns:a16="http://schemas.microsoft.com/office/drawing/2014/main" id="{D4D14358-4A1C-CED8-5676-398175BDC57E}"/>
              </a:ext>
            </a:extLst>
          </p:cNvPr>
          <p:cNvSpPr>
            <a:spLocks noGrp="1"/>
          </p:cNvSpPr>
          <p:nvPr>
            <p:ph type="body" sz="half" idx="2"/>
          </p:nvPr>
        </p:nvSpPr>
        <p:spPr/>
        <p:txBody>
          <a:bodyPr>
            <a:normAutofit fontScale="92500" lnSpcReduction="20000"/>
          </a:bodyPr>
          <a:lstStyle/>
          <a:p>
            <a:pPr algn="just"/>
            <a:r>
              <a:rPr lang="cs-CZ" dirty="0"/>
              <a:t>Církev nemůže </a:t>
            </a:r>
            <a:r>
              <a:rPr lang="cs-CZ" b="1" dirty="0"/>
              <a:t>přímo rozhřešit</a:t>
            </a:r>
            <a:r>
              <a:rPr lang="cs-CZ" dirty="0"/>
              <a:t> duše v očistci (protože ty už nepatří do oblasti církevní jurisdikce ve světě živých), ale může se za ně </a:t>
            </a:r>
            <a:r>
              <a:rPr lang="cs-CZ" b="1" dirty="0"/>
              <a:t>přimlouvat před Bohem</a:t>
            </a:r>
            <a:r>
              <a:rPr lang="cs-CZ" dirty="0"/>
              <a:t> a </a:t>
            </a:r>
            <a:r>
              <a:rPr lang="cs-CZ" b="1" dirty="0"/>
              <a:t>předkládat mu zásluhy Krista a svatých</a:t>
            </a:r>
            <a:r>
              <a:rPr lang="cs-CZ" dirty="0"/>
              <a:t>, které má „v pokladnici církve“.</a:t>
            </a:r>
          </a:p>
          <a:p>
            <a:pPr algn="just"/>
            <a:r>
              <a:rPr lang="cs-CZ" dirty="0"/>
              <a:t>Tedy:</a:t>
            </a:r>
          </a:p>
          <a:p>
            <a:pPr algn="just"/>
            <a:r>
              <a:rPr lang="cs-CZ" dirty="0"/>
              <a:t>Církev </a:t>
            </a:r>
            <a:r>
              <a:rPr lang="cs-CZ" b="1" dirty="0"/>
              <a:t>nepůsobí právním aktem (</a:t>
            </a:r>
            <a:r>
              <a:rPr lang="cs-CZ" b="1" dirty="0" err="1"/>
              <a:t>absolutio</a:t>
            </a:r>
            <a:r>
              <a:rPr lang="cs-CZ" b="1" dirty="0"/>
              <a:t>)</a:t>
            </a:r>
            <a:r>
              <a:rPr lang="cs-CZ" dirty="0"/>
              <a:t>,</a:t>
            </a:r>
          </a:p>
          <a:p>
            <a:pPr algn="just"/>
            <a:r>
              <a:rPr lang="cs-CZ" dirty="0"/>
              <a:t>nýbrž </a:t>
            </a:r>
            <a:r>
              <a:rPr lang="cs-CZ" b="1" dirty="0"/>
              <a:t>modlitebním a přímluvným aktem (</a:t>
            </a:r>
            <a:r>
              <a:rPr lang="cs-CZ" b="1" dirty="0" err="1"/>
              <a:t>suffragium</a:t>
            </a:r>
            <a:r>
              <a:rPr lang="cs-CZ" b="1" dirty="0"/>
              <a:t>)</a:t>
            </a:r>
            <a:endParaRPr lang="cs-CZ" dirty="0"/>
          </a:p>
          <a:p>
            <a:endParaRPr lang="cs-CZ" dirty="0"/>
          </a:p>
        </p:txBody>
      </p:sp>
    </p:spTree>
    <p:extLst>
      <p:ext uri="{BB962C8B-B14F-4D97-AF65-F5344CB8AC3E}">
        <p14:creationId xmlns:p14="http://schemas.microsoft.com/office/powerpoint/2010/main" val="22962566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A3B002D5-B37C-0293-3CFA-7C90F6A5ABB9}"/>
              </a:ext>
            </a:extLst>
          </p:cNvPr>
          <p:cNvSpPr>
            <a:spLocks noGrp="1"/>
          </p:cNvSpPr>
          <p:nvPr>
            <p:ph type="title"/>
          </p:nvPr>
        </p:nvSpPr>
        <p:spPr>
          <a:xfrm>
            <a:off x="577913" y="764849"/>
            <a:ext cx="11036174" cy="1303867"/>
          </a:xfrm>
        </p:spPr>
        <p:txBody>
          <a:bodyPr>
            <a:normAutofit fontScale="90000"/>
          </a:bodyPr>
          <a:lstStyle/>
          <a:p>
            <a:r>
              <a:rPr lang="cs-CZ" dirty="0"/>
              <a:t>„Papež dává odpustek – Bůh uděluje milost.“</a:t>
            </a:r>
            <a:br>
              <a:rPr lang="cs-CZ" dirty="0"/>
            </a:br>
            <a:r>
              <a:rPr lang="cs-CZ" dirty="0"/>
              <a:t>(</a:t>
            </a:r>
            <a:r>
              <a:rPr lang="cs-CZ" i="1" dirty="0" err="1"/>
              <a:t>Ecclesia</a:t>
            </a:r>
            <a:r>
              <a:rPr lang="cs-CZ" i="1" dirty="0"/>
              <a:t> dat </a:t>
            </a:r>
            <a:r>
              <a:rPr lang="cs-CZ" i="1" dirty="0" err="1"/>
              <a:t>indulgentiam</a:t>
            </a:r>
            <a:r>
              <a:rPr lang="cs-CZ" i="1" dirty="0"/>
              <a:t> – Deus dat </a:t>
            </a:r>
            <a:r>
              <a:rPr lang="cs-CZ" i="1" dirty="0" err="1"/>
              <a:t>gratiam</a:t>
            </a:r>
            <a:r>
              <a:rPr lang="cs-CZ" i="1" dirty="0"/>
              <a:t>.</a:t>
            </a:r>
            <a:r>
              <a:rPr lang="cs-CZ" dirty="0"/>
              <a:t>) </a:t>
            </a:r>
            <a:br>
              <a:rPr lang="cs-CZ" dirty="0"/>
            </a:br>
            <a:r>
              <a:rPr lang="cs-CZ" sz="2700" dirty="0"/>
              <a:t>papež koná v důvěře, že Bůh jeho přímluvu vyslyší, ale výsledek zůstává </a:t>
            </a:r>
            <a:r>
              <a:rPr lang="cs-CZ" sz="2700" b="1" dirty="0"/>
              <a:t>v Božích rukou</a:t>
            </a:r>
            <a:r>
              <a:rPr lang="cs-CZ" dirty="0"/>
              <a:t>.</a:t>
            </a:r>
          </a:p>
        </p:txBody>
      </p:sp>
      <p:graphicFrame>
        <p:nvGraphicFramePr>
          <p:cNvPr id="8" name="Tabulka 7">
            <a:extLst>
              <a:ext uri="{FF2B5EF4-FFF2-40B4-BE49-F238E27FC236}">
                <a16:creationId xmlns:a16="http://schemas.microsoft.com/office/drawing/2014/main" id="{06D2CF10-41EF-E575-A187-DF11FDF8A8EF}"/>
              </a:ext>
            </a:extLst>
          </p:cNvPr>
          <p:cNvGraphicFramePr>
            <a:graphicFrameLocks noGrp="1"/>
          </p:cNvGraphicFramePr>
          <p:nvPr>
            <p:extLst>
              <p:ext uri="{D42A27DB-BD31-4B8C-83A1-F6EECF244321}">
                <p14:modId xmlns:p14="http://schemas.microsoft.com/office/powerpoint/2010/main" val="3655263229"/>
              </p:ext>
            </p:extLst>
          </p:nvPr>
        </p:nvGraphicFramePr>
        <p:xfrm>
          <a:off x="1295400" y="3210560"/>
          <a:ext cx="9601200" cy="2011680"/>
        </p:xfrm>
        <a:graphic>
          <a:graphicData uri="http://schemas.openxmlformats.org/drawingml/2006/table">
            <a:tbl>
              <a:tblPr/>
              <a:tblGrid>
                <a:gridCol w="3200400">
                  <a:extLst>
                    <a:ext uri="{9D8B030D-6E8A-4147-A177-3AD203B41FA5}">
                      <a16:colId xmlns:a16="http://schemas.microsoft.com/office/drawing/2014/main" val="1895902938"/>
                    </a:ext>
                  </a:extLst>
                </a:gridCol>
                <a:gridCol w="3200400">
                  <a:extLst>
                    <a:ext uri="{9D8B030D-6E8A-4147-A177-3AD203B41FA5}">
                      <a16:colId xmlns:a16="http://schemas.microsoft.com/office/drawing/2014/main" val="2213580586"/>
                    </a:ext>
                  </a:extLst>
                </a:gridCol>
                <a:gridCol w="3200400">
                  <a:extLst>
                    <a:ext uri="{9D8B030D-6E8A-4147-A177-3AD203B41FA5}">
                      <a16:colId xmlns:a16="http://schemas.microsoft.com/office/drawing/2014/main" val="2744538437"/>
                    </a:ext>
                  </a:extLst>
                </a:gridCol>
              </a:tblGrid>
              <a:tr h="0">
                <a:tc>
                  <a:txBody>
                    <a:bodyPr/>
                    <a:lstStyle/>
                    <a:p>
                      <a:pPr>
                        <a:buNone/>
                      </a:pPr>
                      <a:endParaRPr lang="cs-CZ"/>
                    </a:p>
                  </a:txBody>
                  <a:tcPr anchor="ctr">
                    <a:lnL>
                      <a:noFill/>
                    </a:lnL>
                    <a:lnR>
                      <a:noFill/>
                    </a:lnR>
                    <a:lnT>
                      <a:noFill/>
                    </a:lnT>
                    <a:lnB>
                      <a:noFill/>
                    </a:lnB>
                    <a:noFill/>
                  </a:tcPr>
                </a:tc>
                <a:tc>
                  <a:txBody>
                    <a:bodyPr/>
                    <a:lstStyle/>
                    <a:p>
                      <a:pPr>
                        <a:buNone/>
                      </a:pPr>
                      <a:r>
                        <a:rPr lang="cs-CZ" b="1"/>
                        <a:t>Odpustky pro živé</a:t>
                      </a:r>
                      <a:endParaRPr lang="cs-CZ"/>
                    </a:p>
                  </a:txBody>
                  <a:tcPr anchor="ctr">
                    <a:lnL>
                      <a:noFill/>
                    </a:lnL>
                    <a:lnR>
                      <a:noFill/>
                    </a:lnR>
                    <a:lnT>
                      <a:noFill/>
                    </a:lnT>
                    <a:lnB>
                      <a:noFill/>
                    </a:lnB>
                    <a:noFill/>
                  </a:tcPr>
                </a:tc>
                <a:tc>
                  <a:txBody>
                    <a:bodyPr/>
                    <a:lstStyle/>
                    <a:p>
                      <a:pPr>
                        <a:buNone/>
                      </a:pPr>
                      <a:r>
                        <a:rPr lang="cs-CZ" b="1"/>
                        <a:t>Odpustky pro zemřelé</a:t>
                      </a:r>
                      <a:endParaRPr lang="cs-CZ"/>
                    </a:p>
                  </a:txBody>
                  <a:tcPr anchor="ctr">
                    <a:lnL>
                      <a:noFill/>
                    </a:lnL>
                    <a:lnR>
                      <a:noFill/>
                    </a:lnR>
                    <a:lnT>
                      <a:noFill/>
                    </a:lnT>
                    <a:lnB>
                      <a:noFill/>
                    </a:lnB>
                    <a:noFill/>
                  </a:tcPr>
                </a:tc>
                <a:extLst>
                  <a:ext uri="{0D108BD9-81ED-4DB2-BD59-A6C34878D82A}">
                    <a16:rowId xmlns:a16="http://schemas.microsoft.com/office/drawing/2014/main" val="3032442417"/>
                  </a:ext>
                </a:extLst>
              </a:tr>
              <a:tr h="0">
                <a:tc>
                  <a:txBody>
                    <a:bodyPr/>
                    <a:lstStyle/>
                    <a:p>
                      <a:pPr>
                        <a:buNone/>
                      </a:pPr>
                      <a:r>
                        <a:rPr lang="cs-CZ"/>
                        <a:t>Způsob působení</a:t>
                      </a:r>
                    </a:p>
                  </a:txBody>
                  <a:tcPr anchor="ctr">
                    <a:lnL>
                      <a:noFill/>
                    </a:lnL>
                    <a:lnR>
                      <a:noFill/>
                    </a:lnR>
                    <a:lnT>
                      <a:noFill/>
                    </a:lnT>
                    <a:lnB>
                      <a:noFill/>
                    </a:lnB>
                    <a:noFill/>
                  </a:tcPr>
                </a:tc>
                <a:tc>
                  <a:txBody>
                    <a:bodyPr/>
                    <a:lstStyle/>
                    <a:p>
                      <a:pPr>
                        <a:buNone/>
                      </a:pPr>
                      <a:r>
                        <a:rPr lang="cs-CZ" i="1"/>
                        <a:t>per modum absolutionis</a:t>
                      </a:r>
                      <a:r>
                        <a:rPr lang="cs-CZ"/>
                        <a:t> (mocí klíčů)</a:t>
                      </a:r>
                    </a:p>
                  </a:txBody>
                  <a:tcPr anchor="ctr">
                    <a:lnL>
                      <a:noFill/>
                    </a:lnL>
                    <a:lnR>
                      <a:noFill/>
                    </a:lnR>
                    <a:lnT>
                      <a:noFill/>
                    </a:lnT>
                    <a:lnB>
                      <a:noFill/>
                    </a:lnB>
                    <a:noFill/>
                  </a:tcPr>
                </a:tc>
                <a:tc>
                  <a:txBody>
                    <a:bodyPr/>
                    <a:lstStyle/>
                    <a:p>
                      <a:pPr>
                        <a:buNone/>
                      </a:pPr>
                      <a:r>
                        <a:rPr lang="cs-CZ" i="1"/>
                        <a:t>per modum suffragii</a:t>
                      </a:r>
                      <a:r>
                        <a:rPr lang="cs-CZ"/>
                        <a:t> (přímluvou)</a:t>
                      </a:r>
                    </a:p>
                  </a:txBody>
                  <a:tcPr anchor="ctr">
                    <a:lnL>
                      <a:noFill/>
                    </a:lnL>
                    <a:lnR>
                      <a:noFill/>
                    </a:lnR>
                    <a:lnT>
                      <a:noFill/>
                    </a:lnT>
                    <a:lnB>
                      <a:noFill/>
                    </a:lnB>
                    <a:noFill/>
                  </a:tcPr>
                </a:tc>
                <a:extLst>
                  <a:ext uri="{0D108BD9-81ED-4DB2-BD59-A6C34878D82A}">
                    <a16:rowId xmlns:a16="http://schemas.microsoft.com/office/drawing/2014/main" val="4170821407"/>
                  </a:ext>
                </a:extLst>
              </a:tr>
              <a:tr h="0">
                <a:tc>
                  <a:txBody>
                    <a:bodyPr/>
                    <a:lstStyle/>
                    <a:p>
                      <a:pPr>
                        <a:buNone/>
                      </a:pPr>
                      <a:r>
                        <a:rPr lang="cs-CZ"/>
                        <a:t>Základ účinnosti</a:t>
                      </a:r>
                    </a:p>
                  </a:txBody>
                  <a:tcPr anchor="ctr">
                    <a:lnL>
                      <a:noFill/>
                    </a:lnL>
                    <a:lnR>
                      <a:noFill/>
                    </a:lnR>
                    <a:lnT>
                      <a:noFill/>
                    </a:lnT>
                    <a:lnB>
                      <a:noFill/>
                    </a:lnB>
                    <a:noFill/>
                  </a:tcPr>
                </a:tc>
                <a:tc>
                  <a:txBody>
                    <a:bodyPr/>
                    <a:lstStyle/>
                    <a:p>
                      <a:pPr>
                        <a:buNone/>
                      </a:pPr>
                      <a:r>
                        <a:rPr lang="pl-PL"/>
                        <a:t>jistý účinek skrze moc církve („co rozvážete na zemi...“)</a:t>
                      </a:r>
                    </a:p>
                  </a:txBody>
                  <a:tcPr anchor="ctr">
                    <a:lnL>
                      <a:noFill/>
                    </a:lnL>
                    <a:lnR>
                      <a:noFill/>
                    </a:lnR>
                    <a:lnT>
                      <a:noFill/>
                    </a:lnT>
                    <a:lnB>
                      <a:noFill/>
                    </a:lnB>
                    <a:noFill/>
                  </a:tcPr>
                </a:tc>
                <a:tc>
                  <a:txBody>
                    <a:bodyPr/>
                    <a:lstStyle/>
                    <a:p>
                      <a:pPr>
                        <a:buNone/>
                      </a:pPr>
                      <a:r>
                        <a:rPr lang="cs-CZ"/>
                        <a:t>účinek závislý na Boží vůli</a:t>
                      </a:r>
                    </a:p>
                  </a:txBody>
                  <a:tcPr anchor="ctr">
                    <a:lnL>
                      <a:noFill/>
                    </a:lnL>
                    <a:lnR>
                      <a:noFill/>
                    </a:lnR>
                    <a:lnT>
                      <a:noFill/>
                    </a:lnT>
                    <a:lnB>
                      <a:noFill/>
                    </a:lnB>
                    <a:noFill/>
                  </a:tcPr>
                </a:tc>
                <a:extLst>
                  <a:ext uri="{0D108BD9-81ED-4DB2-BD59-A6C34878D82A}">
                    <a16:rowId xmlns:a16="http://schemas.microsoft.com/office/drawing/2014/main" val="3210594247"/>
                  </a:ext>
                </a:extLst>
              </a:tr>
              <a:tr h="0">
                <a:tc>
                  <a:txBody>
                    <a:bodyPr/>
                    <a:lstStyle/>
                    <a:p>
                      <a:pPr>
                        <a:buNone/>
                      </a:pPr>
                      <a:r>
                        <a:rPr lang="cs-CZ"/>
                        <a:t>Míra jistoty</a:t>
                      </a:r>
                    </a:p>
                  </a:txBody>
                  <a:tcPr anchor="ctr">
                    <a:lnL>
                      <a:noFill/>
                    </a:lnL>
                    <a:lnR>
                      <a:noFill/>
                    </a:lnR>
                    <a:lnT>
                      <a:noFill/>
                    </a:lnT>
                    <a:lnB>
                      <a:noFill/>
                    </a:lnB>
                    <a:noFill/>
                  </a:tcPr>
                </a:tc>
                <a:tc>
                  <a:txBody>
                    <a:bodyPr/>
                    <a:lstStyle/>
                    <a:p>
                      <a:pPr>
                        <a:buNone/>
                      </a:pPr>
                      <a:r>
                        <a:rPr lang="cs-CZ" i="1" dirty="0"/>
                        <a:t>Právní jistota</a:t>
                      </a:r>
                      <a:endParaRPr lang="cs-CZ" dirty="0"/>
                    </a:p>
                  </a:txBody>
                  <a:tcPr anchor="ctr">
                    <a:lnL>
                      <a:noFill/>
                    </a:lnL>
                    <a:lnR>
                      <a:noFill/>
                    </a:lnR>
                    <a:lnT>
                      <a:noFill/>
                    </a:lnT>
                    <a:lnB>
                      <a:noFill/>
                    </a:lnB>
                    <a:noFill/>
                  </a:tcPr>
                </a:tc>
                <a:tc>
                  <a:txBody>
                    <a:bodyPr/>
                    <a:lstStyle/>
                    <a:p>
                      <a:pPr>
                        <a:buNone/>
                      </a:pPr>
                      <a:r>
                        <a:rPr lang="cs-CZ" dirty="0"/>
                        <a:t>pouze </a:t>
                      </a:r>
                      <a:r>
                        <a:rPr lang="cs-CZ" i="1" dirty="0"/>
                        <a:t>naděje</a:t>
                      </a:r>
                      <a:r>
                        <a:rPr lang="cs-CZ" dirty="0"/>
                        <a:t> (</a:t>
                      </a:r>
                      <a:r>
                        <a:rPr lang="cs-CZ" i="1" dirty="0" err="1"/>
                        <a:t>spes</a:t>
                      </a:r>
                      <a:r>
                        <a:rPr lang="cs-CZ" dirty="0"/>
                        <a:t>), nikoli jistota (</a:t>
                      </a:r>
                      <a:r>
                        <a:rPr lang="cs-CZ" i="1" dirty="0" err="1"/>
                        <a:t>certitudo</a:t>
                      </a:r>
                      <a:r>
                        <a:rPr lang="cs-CZ" dirty="0"/>
                        <a:t>)</a:t>
                      </a:r>
                    </a:p>
                  </a:txBody>
                  <a:tcPr anchor="ctr">
                    <a:lnL>
                      <a:noFill/>
                    </a:lnL>
                    <a:lnR>
                      <a:noFill/>
                    </a:lnR>
                    <a:lnT>
                      <a:noFill/>
                    </a:lnT>
                    <a:lnB>
                      <a:noFill/>
                    </a:lnB>
                    <a:noFill/>
                  </a:tcPr>
                </a:tc>
                <a:extLst>
                  <a:ext uri="{0D108BD9-81ED-4DB2-BD59-A6C34878D82A}">
                    <a16:rowId xmlns:a16="http://schemas.microsoft.com/office/drawing/2014/main" val="2948882034"/>
                  </a:ext>
                </a:extLst>
              </a:tr>
            </a:tbl>
          </a:graphicData>
        </a:graphic>
      </p:graphicFrame>
      <p:sp>
        <p:nvSpPr>
          <p:cNvPr id="9" name="TextovéPole 8">
            <a:extLst>
              <a:ext uri="{FF2B5EF4-FFF2-40B4-BE49-F238E27FC236}">
                <a16:creationId xmlns:a16="http://schemas.microsoft.com/office/drawing/2014/main" id="{869DEB2F-B246-57A9-6A6E-F47F156C2C87}"/>
              </a:ext>
            </a:extLst>
          </p:cNvPr>
          <p:cNvSpPr txBox="1"/>
          <p:nvPr/>
        </p:nvSpPr>
        <p:spPr>
          <a:xfrm>
            <a:off x="1430448" y="5613149"/>
            <a:ext cx="10058400" cy="646331"/>
          </a:xfrm>
          <a:prstGeom prst="rect">
            <a:avLst/>
          </a:prstGeom>
          <a:noFill/>
        </p:spPr>
        <p:txBody>
          <a:bodyPr wrap="square" rtlCol="0">
            <a:spAutoFit/>
          </a:bodyPr>
          <a:lstStyle/>
          <a:p>
            <a:r>
              <a:rPr lang="cs-CZ" dirty="0"/>
              <a:t>Lidé i kazatelé však přeháněli tvrzení, že přímluva papeže a svatých a předložení jejich zásluh má okamžitý účinek pro duši – tedy že Bůh je automaticky vždy vyslyší. </a:t>
            </a:r>
          </a:p>
        </p:txBody>
      </p:sp>
    </p:spTree>
    <p:extLst>
      <p:ext uri="{BB962C8B-B14F-4D97-AF65-F5344CB8AC3E}">
        <p14:creationId xmlns:p14="http://schemas.microsoft.com/office/powerpoint/2010/main" val="373123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38" name="Group 37"/>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9" name="Picture 38"/>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0" name="Rectangle 39"/>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1" name="Picture 40"/>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2" name="Picture 41"/>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44" name="Straight Connector 4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46" name="Rectangle 4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49" name="Picture 48"/>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0" name="Rectangle 49"/>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1" name="Picture 50"/>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2" name="Picture 51"/>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54" name="Straight Connector 5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56" name="Rectangle 5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Zástupný objekt pre obsah 7"/>
          <p:cNvPicPr>
            <a:picLocks noGrp="1" noChangeAspect="1"/>
          </p:cNvPicPr>
          <p:nvPr>
            <p:ph idx="1"/>
          </p:nvPr>
        </p:nvPicPr>
        <p:blipFill rotWithShape="1">
          <a:blip r:embed="rId5"/>
          <a:srcRect l="21389" r="18695" b="3"/>
          <a:stretch/>
        </p:blipFill>
        <p:spPr>
          <a:xfrm>
            <a:off x="1412683" y="1410208"/>
            <a:ext cx="2433793" cy="3858780"/>
          </a:xfrm>
          <a:prstGeom prst="rect">
            <a:avLst/>
          </a:prstGeom>
        </p:spPr>
      </p:pic>
      <p:sp>
        <p:nvSpPr>
          <p:cNvPr id="4" name="Nadpis 3"/>
          <p:cNvSpPr>
            <a:spLocks noGrp="1"/>
          </p:cNvSpPr>
          <p:nvPr>
            <p:ph type="title"/>
          </p:nvPr>
        </p:nvSpPr>
        <p:spPr>
          <a:xfrm>
            <a:off x="4626508" y="982132"/>
            <a:ext cx="6270090" cy="1303867"/>
          </a:xfrm>
        </p:spPr>
        <p:txBody>
          <a:bodyPr vert="horz" lIns="91440" tIns="45720" rIns="91440" bIns="45720" rtlCol="0" anchor="ctr">
            <a:normAutofit fontScale="90000"/>
          </a:bodyPr>
          <a:lstStyle/>
          <a:p>
            <a:pPr>
              <a:lnSpc>
                <a:spcPct val="90000"/>
              </a:lnSpc>
            </a:pPr>
            <a:r>
              <a:rPr lang="en-US" sz="4400" dirty="0" err="1"/>
              <a:t>Pontifikát</a:t>
            </a:r>
            <a:r>
              <a:rPr lang="en-US" sz="4400" dirty="0"/>
              <a:t> Lea X. de Medici </a:t>
            </a:r>
            <a:br>
              <a:rPr lang="en-US" sz="4400" dirty="0"/>
            </a:br>
            <a:r>
              <a:rPr lang="sk-SK" sz="4400" dirty="0"/>
              <a:t>o</a:t>
            </a:r>
            <a:r>
              <a:rPr lang="en-US" sz="4400" dirty="0"/>
              <a:t>d 11. </a:t>
            </a:r>
            <a:r>
              <a:rPr lang="en-US" sz="4400" dirty="0" err="1"/>
              <a:t>března</a:t>
            </a:r>
            <a:r>
              <a:rPr lang="en-US" sz="4400" dirty="0"/>
              <a:t> 1513</a:t>
            </a:r>
          </a:p>
        </p:txBody>
      </p:sp>
      <p:sp>
        <p:nvSpPr>
          <p:cNvPr id="6" name="Zástupný objekt pre text 5"/>
          <p:cNvSpPr>
            <a:spLocks noGrp="1"/>
          </p:cNvSpPr>
          <p:nvPr>
            <p:ph type="body" sz="half" idx="2"/>
          </p:nvPr>
        </p:nvSpPr>
        <p:spPr>
          <a:xfrm>
            <a:off x="4636482" y="2556932"/>
            <a:ext cx="6260114" cy="3318936"/>
          </a:xfrm>
        </p:spPr>
        <p:txBody>
          <a:bodyPr vert="horz" lIns="91440" tIns="45720" rIns="91440" bIns="45720" rtlCol="0" anchor="t">
            <a:normAutofit/>
          </a:bodyPr>
          <a:lstStyle/>
          <a:p>
            <a:pPr algn="just">
              <a:buFont typeface="Arial"/>
              <a:buChar char="•"/>
            </a:pPr>
            <a:r>
              <a:rPr lang="en-US" dirty="0"/>
              <a:t>1/7 </a:t>
            </a:r>
            <a:r>
              <a:rPr lang="en-US" dirty="0" err="1"/>
              <a:t>štátnej</a:t>
            </a:r>
            <a:r>
              <a:rPr lang="en-US" dirty="0"/>
              <a:t> </a:t>
            </a:r>
            <a:r>
              <a:rPr lang="en-US" dirty="0" err="1"/>
              <a:t>pokladnice</a:t>
            </a:r>
            <a:r>
              <a:rPr lang="en-US" dirty="0"/>
              <a:t> </a:t>
            </a:r>
            <a:r>
              <a:rPr lang="en-US" dirty="0" err="1"/>
              <a:t>minutá</a:t>
            </a:r>
            <a:r>
              <a:rPr lang="en-US" dirty="0"/>
              <a:t> </a:t>
            </a:r>
            <a:r>
              <a:rPr lang="en-US" dirty="0" err="1"/>
              <a:t>na</a:t>
            </a:r>
            <a:r>
              <a:rPr lang="en-US" dirty="0"/>
              <a:t> </a:t>
            </a:r>
            <a:r>
              <a:rPr lang="en-US" dirty="0" err="1"/>
              <a:t>oslavu</a:t>
            </a:r>
            <a:r>
              <a:rPr lang="en-US" dirty="0"/>
              <a:t> </a:t>
            </a:r>
            <a:r>
              <a:rPr lang="en-US" dirty="0" err="1"/>
              <a:t>pri</a:t>
            </a:r>
            <a:r>
              <a:rPr lang="en-US" dirty="0"/>
              <a:t> </a:t>
            </a:r>
            <a:r>
              <a:rPr lang="en-US" dirty="0" err="1"/>
              <a:t>inaugurácii</a:t>
            </a:r>
            <a:r>
              <a:rPr lang="en-US" dirty="0"/>
              <a:t>.</a:t>
            </a:r>
          </a:p>
          <a:p>
            <a:pPr algn="just">
              <a:buFont typeface="Arial"/>
              <a:buChar char="•"/>
            </a:pPr>
            <a:r>
              <a:rPr lang="en-US" dirty="0" err="1"/>
              <a:t>Výdavky</a:t>
            </a:r>
            <a:r>
              <a:rPr lang="en-US" dirty="0"/>
              <a:t> </a:t>
            </a:r>
            <a:r>
              <a:rPr lang="en-US" dirty="0" err="1"/>
              <a:t>boli</a:t>
            </a:r>
            <a:r>
              <a:rPr lang="en-US" dirty="0"/>
              <a:t> </a:t>
            </a:r>
            <a:r>
              <a:rPr lang="en-US" dirty="0" err="1"/>
              <a:t>tak</a:t>
            </a:r>
            <a:r>
              <a:rPr lang="en-US" dirty="0"/>
              <a:t> </a:t>
            </a:r>
            <a:r>
              <a:rPr lang="en-US" dirty="0" err="1"/>
              <a:t>vysoké</a:t>
            </a:r>
            <a:r>
              <a:rPr lang="en-US" dirty="0"/>
              <a:t>, </a:t>
            </a:r>
            <a:r>
              <a:rPr lang="en-US" dirty="0" err="1"/>
              <a:t>že</a:t>
            </a:r>
            <a:r>
              <a:rPr lang="en-US" dirty="0"/>
              <a:t> </a:t>
            </a:r>
            <a:r>
              <a:rPr lang="en-US" dirty="0" err="1"/>
              <a:t>si</a:t>
            </a:r>
            <a:r>
              <a:rPr lang="en-US" dirty="0"/>
              <a:t> </a:t>
            </a:r>
            <a:r>
              <a:rPr lang="en-US" dirty="0" err="1"/>
              <a:t>bol</a:t>
            </a:r>
            <a:r>
              <a:rPr lang="en-US" dirty="0"/>
              <a:t> </a:t>
            </a:r>
            <a:r>
              <a:rPr lang="en-US" dirty="0" err="1"/>
              <a:t>nútený</a:t>
            </a:r>
            <a:r>
              <a:rPr lang="en-US" dirty="0"/>
              <a:t> </a:t>
            </a:r>
            <a:r>
              <a:rPr lang="en-US" dirty="0" err="1"/>
              <a:t>požičať</a:t>
            </a:r>
            <a:r>
              <a:rPr lang="en-US" dirty="0"/>
              <a:t> </a:t>
            </a:r>
            <a:r>
              <a:rPr lang="en-US" dirty="0" err="1"/>
              <a:t>za</a:t>
            </a:r>
            <a:r>
              <a:rPr lang="en-US" dirty="0"/>
              <a:t> 40% </a:t>
            </a:r>
            <a:r>
              <a:rPr lang="en-US" dirty="0" err="1"/>
              <a:t>úrok</a:t>
            </a:r>
            <a:r>
              <a:rPr lang="en-US" dirty="0"/>
              <a:t>.</a:t>
            </a:r>
          </a:p>
          <a:p>
            <a:pPr algn="just">
              <a:buFont typeface="Arial"/>
              <a:buChar char="•"/>
            </a:pPr>
            <a:endParaRPr lang="en-US" dirty="0"/>
          </a:p>
          <a:p>
            <a:pPr>
              <a:buFont typeface="Arial"/>
              <a:buChar char="•"/>
            </a:pPr>
            <a:r>
              <a:rPr lang="en-US" b="1" dirty="0" err="1"/>
              <a:t>Dôvody</a:t>
            </a:r>
            <a:r>
              <a:rPr lang="en-US" b="1" dirty="0"/>
              <a:t> </a:t>
            </a:r>
            <a:r>
              <a:rPr lang="en-US" b="1" dirty="0" err="1"/>
              <a:t>zvolenia</a:t>
            </a:r>
            <a:r>
              <a:rPr lang="en-US" b="1" dirty="0"/>
              <a:t>: </a:t>
            </a:r>
          </a:p>
          <a:p>
            <a:pPr algn="just">
              <a:buFont typeface="Arial"/>
              <a:buChar char="•"/>
            </a:pPr>
            <a:r>
              <a:rPr lang="en-US" dirty="0"/>
              <a:t>1.podlomené </a:t>
            </a:r>
            <a:r>
              <a:rPr lang="en-US" dirty="0" err="1"/>
              <a:t>zdravie</a:t>
            </a:r>
            <a:endParaRPr lang="en-US" dirty="0"/>
          </a:p>
          <a:p>
            <a:pPr algn="just">
              <a:buFont typeface="Arial"/>
              <a:buChar char="•"/>
            </a:pPr>
            <a:r>
              <a:rPr lang="en-US" dirty="0"/>
              <a:t>2. </a:t>
            </a:r>
            <a:r>
              <a:rPr lang="en-US" dirty="0" err="1"/>
              <a:t>Schopný</a:t>
            </a:r>
            <a:r>
              <a:rPr lang="en-US" dirty="0"/>
              <a:t> </a:t>
            </a:r>
            <a:r>
              <a:rPr lang="en-US" dirty="0" err="1"/>
              <a:t>politik</a:t>
            </a:r>
            <a:r>
              <a:rPr lang="en-US" dirty="0"/>
              <a:t> a </a:t>
            </a:r>
            <a:r>
              <a:rPr lang="en-US" dirty="0" err="1"/>
              <a:t>snaha</a:t>
            </a:r>
            <a:r>
              <a:rPr lang="en-US" dirty="0"/>
              <a:t> </a:t>
            </a:r>
            <a:r>
              <a:rPr lang="en-US" dirty="0" err="1"/>
              <a:t>vyhnať</a:t>
            </a:r>
            <a:r>
              <a:rPr lang="en-US" dirty="0"/>
              <a:t> </a:t>
            </a:r>
            <a:r>
              <a:rPr lang="en-US" dirty="0" err="1"/>
              <a:t>Francúzov</a:t>
            </a:r>
            <a:r>
              <a:rPr lang="en-US" dirty="0"/>
              <a:t> a </a:t>
            </a:r>
            <a:r>
              <a:rPr lang="en-US" dirty="0" err="1"/>
              <a:t>Španielov</a:t>
            </a:r>
            <a:r>
              <a:rPr lang="en-US" dirty="0"/>
              <a:t> z </a:t>
            </a:r>
            <a:r>
              <a:rPr lang="en-US" dirty="0" err="1"/>
              <a:t>pápežských</a:t>
            </a:r>
            <a:r>
              <a:rPr lang="en-US" dirty="0"/>
              <a:t> </a:t>
            </a:r>
            <a:r>
              <a:rPr lang="en-US" dirty="0" err="1"/>
              <a:t>zemí</a:t>
            </a:r>
            <a:r>
              <a:rPr lang="en-US" dirty="0"/>
              <a:t> v </a:t>
            </a:r>
            <a:r>
              <a:rPr lang="en-US" dirty="0" err="1"/>
              <a:t>Neapole</a:t>
            </a:r>
            <a:r>
              <a:rPr lang="en-US" dirty="0"/>
              <a:t> a </a:t>
            </a:r>
            <a:r>
              <a:rPr lang="en-US" dirty="0" err="1"/>
              <a:t>Miláne</a:t>
            </a:r>
            <a:endParaRPr lang="en-US" dirty="0"/>
          </a:p>
          <a:p>
            <a:pPr algn="just">
              <a:buFont typeface="Arial"/>
              <a:buChar char="•"/>
            </a:pPr>
            <a:r>
              <a:rPr lang="en-US" dirty="0"/>
              <a:t>3. </a:t>
            </a:r>
            <a:r>
              <a:rPr lang="en-US" dirty="0" err="1"/>
              <a:t>Viesť</a:t>
            </a:r>
            <a:r>
              <a:rPr lang="en-US" dirty="0"/>
              <a:t> V. </a:t>
            </a:r>
            <a:r>
              <a:rPr lang="en-US" dirty="0" err="1"/>
              <a:t>lateránsky</a:t>
            </a:r>
            <a:r>
              <a:rPr lang="en-US" dirty="0"/>
              <a:t> </a:t>
            </a:r>
            <a:r>
              <a:rPr lang="en-US" dirty="0" err="1"/>
              <a:t>koncil</a:t>
            </a:r>
            <a:r>
              <a:rPr lang="en-US" dirty="0"/>
              <a:t> </a:t>
            </a:r>
            <a:r>
              <a:rPr lang="en-US" dirty="0" err="1"/>
              <a:t>učelne</a:t>
            </a:r>
            <a:r>
              <a:rPr lang="en-US" dirty="0"/>
              <a:t> (</a:t>
            </a:r>
            <a:r>
              <a:rPr lang="en-US" dirty="0" err="1"/>
              <a:t>ukončiť</a:t>
            </a:r>
            <a:r>
              <a:rPr lang="en-US" dirty="0"/>
              <a:t> </a:t>
            </a:r>
            <a:r>
              <a:rPr lang="en-US" dirty="0" err="1"/>
              <a:t>scizmu</a:t>
            </a:r>
            <a:r>
              <a:rPr lang="en-US" dirty="0"/>
              <a:t> 9 </a:t>
            </a:r>
            <a:r>
              <a:rPr lang="en-US" dirty="0" err="1"/>
              <a:t>kardinálov</a:t>
            </a:r>
            <a:r>
              <a:rPr lang="en-US" dirty="0"/>
              <a:t> v </a:t>
            </a:r>
            <a:r>
              <a:rPr lang="en-US" dirty="0" err="1"/>
              <a:t>Pise</a:t>
            </a:r>
            <a:r>
              <a:rPr lang="en-US" dirty="0"/>
              <a:t>, </a:t>
            </a:r>
            <a:r>
              <a:rPr lang="en-US" dirty="0" err="1"/>
              <a:t>vykynožiť</a:t>
            </a:r>
            <a:r>
              <a:rPr lang="en-US" dirty="0"/>
              <a:t> </a:t>
            </a:r>
            <a:r>
              <a:rPr lang="en-US" dirty="0" err="1"/>
              <a:t>herézy</a:t>
            </a:r>
            <a:r>
              <a:rPr lang="en-US" dirty="0"/>
              <a:t>, </a:t>
            </a:r>
            <a:r>
              <a:rPr lang="en-US" dirty="0" err="1"/>
              <a:t>pacifikácia</a:t>
            </a:r>
            <a:r>
              <a:rPr lang="en-US" dirty="0"/>
              <a:t> </a:t>
            </a:r>
            <a:r>
              <a:rPr lang="en-US" dirty="0" err="1"/>
              <a:t>kresťanských</a:t>
            </a:r>
            <a:r>
              <a:rPr lang="en-US" dirty="0"/>
              <a:t> </a:t>
            </a:r>
            <a:r>
              <a:rPr lang="en-US" dirty="0" err="1"/>
              <a:t>princov</a:t>
            </a:r>
            <a:r>
              <a:rPr lang="en-US" dirty="0"/>
              <a:t> </a:t>
            </a:r>
            <a:r>
              <a:rPr lang="en-US" dirty="0" err="1"/>
              <a:t>na</a:t>
            </a:r>
            <a:r>
              <a:rPr lang="en-US" dirty="0"/>
              <a:t> </a:t>
            </a:r>
            <a:r>
              <a:rPr lang="en-US" dirty="0" err="1"/>
              <a:t>nože</a:t>
            </a:r>
            <a:r>
              <a:rPr lang="en-US" dirty="0"/>
              <a:t> s </a:t>
            </a:r>
            <a:r>
              <a:rPr lang="en-US" dirty="0" err="1"/>
              <a:t>Rímom</a:t>
            </a:r>
            <a:r>
              <a:rPr lang="en-US" dirty="0"/>
              <a:t>, </a:t>
            </a:r>
            <a:r>
              <a:rPr lang="en-US" dirty="0" err="1"/>
              <a:t>príprava</a:t>
            </a:r>
            <a:r>
              <a:rPr lang="en-US" dirty="0"/>
              <a:t> </a:t>
            </a:r>
            <a:r>
              <a:rPr lang="en-US" dirty="0" err="1"/>
              <a:t>na</a:t>
            </a:r>
            <a:r>
              <a:rPr lang="en-US" dirty="0"/>
              <a:t> </a:t>
            </a:r>
            <a:r>
              <a:rPr lang="en-US" dirty="0" err="1"/>
              <a:t>krížiacku</a:t>
            </a:r>
            <a:r>
              <a:rPr lang="en-US" dirty="0"/>
              <a:t> </a:t>
            </a:r>
            <a:r>
              <a:rPr lang="en-US" dirty="0" err="1"/>
              <a:t>výpravu</a:t>
            </a:r>
            <a:r>
              <a:rPr lang="en-US" dirty="0"/>
              <a:t> </a:t>
            </a:r>
            <a:r>
              <a:rPr lang="en-US" dirty="0" err="1"/>
              <a:t>proti</a:t>
            </a:r>
            <a:r>
              <a:rPr lang="en-US" dirty="0"/>
              <a:t> </a:t>
            </a:r>
            <a:r>
              <a:rPr lang="en-US" dirty="0" err="1"/>
              <a:t>Turkom</a:t>
            </a:r>
            <a:r>
              <a:rPr lang="en-US" dirty="0"/>
              <a:t> a </a:t>
            </a:r>
            <a:r>
              <a:rPr lang="en-US" dirty="0" err="1"/>
              <a:t>previesť</a:t>
            </a:r>
            <a:r>
              <a:rPr lang="en-US" dirty="0"/>
              <a:t> </a:t>
            </a:r>
            <a:r>
              <a:rPr lang="en-US" dirty="0" err="1"/>
              <a:t>reformy</a:t>
            </a:r>
            <a:r>
              <a:rPr lang="en-US" dirty="0"/>
              <a:t> </a:t>
            </a:r>
            <a:r>
              <a:rPr lang="en-US" dirty="0" err="1"/>
              <a:t>kresťanstva</a:t>
            </a:r>
            <a:r>
              <a:rPr lang="en-US" dirty="0"/>
              <a:t>.</a:t>
            </a:r>
          </a:p>
        </p:txBody>
      </p:sp>
    </p:spTree>
    <p:extLst>
      <p:ext uri="{BB962C8B-B14F-4D97-AF65-F5344CB8AC3E}">
        <p14:creationId xmlns:p14="http://schemas.microsoft.com/office/powerpoint/2010/main" val="17327814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Rok 1517</a:t>
            </a:r>
            <a:endParaRPr lang="cs-CZ" dirty="0"/>
          </a:p>
        </p:txBody>
      </p:sp>
      <p:sp>
        <p:nvSpPr>
          <p:cNvPr id="5" name="Zástupný objekt pre text 4"/>
          <p:cNvSpPr>
            <a:spLocks noGrp="1"/>
          </p:cNvSpPr>
          <p:nvPr>
            <p:ph type="body" idx="1"/>
          </p:nvPr>
        </p:nvSpPr>
        <p:spPr/>
        <p:txBody>
          <a:bodyPr>
            <a:normAutofit lnSpcReduction="10000"/>
          </a:bodyPr>
          <a:lstStyle/>
          <a:p>
            <a:r>
              <a:rPr lang="sk-SK" dirty="0"/>
              <a:t>Od Albrechta k Rímu</a:t>
            </a:r>
          </a:p>
          <a:p>
            <a:r>
              <a:rPr lang="sk-SK" dirty="0"/>
              <a:t>Od súkromnej debaty k šíreniu téz</a:t>
            </a:r>
            <a:endParaRPr lang="cs-CZ" dirty="0"/>
          </a:p>
        </p:txBody>
      </p:sp>
    </p:spTree>
    <p:extLst>
      <p:ext uri="{BB962C8B-B14F-4D97-AF65-F5344CB8AC3E}">
        <p14:creationId xmlns:p14="http://schemas.microsoft.com/office/powerpoint/2010/main" val="19395998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6" name="Picture 15"/>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 name="Rectangle 16"/>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8" name="Picture 17"/>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9" name="Picture 18"/>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1" name="Straight Connector 2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Rectangle 2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Zástupný objekt pre obsah 4"/>
          <p:cNvPicPr>
            <a:picLocks noChangeAspect="1"/>
          </p:cNvPicPr>
          <p:nvPr/>
        </p:nvPicPr>
        <p:blipFill rotWithShape="1">
          <a:blip r:embed="rId4"/>
          <a:srcRect r="16603" b="-4"/>
          <a:stretch/>
        </p:blipFill>
        <p:spPr>
          <a:xfrm>
            <a:off x="1412683" y="1410208"/>
            <a:ext cx="5278777" cy="3858780"/>
          </a:xfrm>
          <a:prstGeom prst="rect">
            <a:avLst/>
          </a:prstGeom>
        </p:spPr>
      </p:pic>
      <p:sp>
        <p:nvSpPr>
          <p:cNvPr id="2" name="Nadpis 1"/>
          <p:cNvSpPr>
            <a:spLocks noGrp="1"/>
          </p:cNvSpPr>
          <p:nvPr>
            <p:ph type="title"/>
          </p:nvPr>
        </p:nvSpPr>
        <p:spPr>
          <a:xfrm>
            <a:off x="7535825" y="982132"/>
            <a:ext cx="3360772" cy="1303867"/>
          </a:xfrm>
        </p:spPr>
        <p:txBody>
          <a:bodyPr>
            <a:normAutofit/>
          </a:bodyPr>
          <a:lstStyle/>
          <a:p>
            <a:pPr>
              <a:lnSpc>
                <a:spcPct val="90000"/>
              </a:lnSpc>
            </a:pPr>
            <a:r>
              <a:rPr lang="sk-SK" sz="3700" dirty="0"/>
              <a:t>Prípad Albrechta </a:t>
            </a:r>
            <a:r>
              <a:rPr lang="sk-SK" sz="3700" dirty="0" err="1"/>
              <a:t>Brandenbuského</a:t>
            </a:r>
            <a:endParaRPr lang="cs-CZ" sz="3700" dirty="0"/>
          </a:p>
        </p:txBody>
      </p:sp>
      <p:pic>
        <p:nvPicPr>
          <p:cNvPr id="6" name="Zástupný objekt pre obsah 5"/>
          <p:cNvPicPr>
            <a:picLocks noGrp="1" noChangeAspect="1"/>
          </p:cNvPicPr>
          <p:nvPr>
            <p:ph idx="1"/>
          </p:nvPr>
        </p:nvPicPr>
        <p:blipFill>
          <a:blip r:embed="rId5"/>
          <a:stretch>
            <a:fillRect/>
          </a:stretch>
        </p:blipFill>
        <p:spPr>
          <a:xfrm>
            <a:off x="7916730" y="2557463"/>
            <a:ext cx="2599002" cy="3317875"/>
          </a:xfrm>
        </p:spPr>
      </p:pic>
    </p:spTree>
    <p:extLst>
      <p:ext uri="{BB962C8B-B14F-4D97-AF65-F5344CB8AC3E}">
        <p14:creationId xmlns:p14="http://schemas.microsoft.com/office/powerpoint/2010/main" val="20967906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639668" y="954756"/>
            <a:ext cx="3422682" cy="4946003"/>
          </a:xfrm>
        </p:spPr>
        <p:txBody>
          <a:bodyPr>
            <a:normAutofit/>
          </a:bodyPr>
          <a:lstStyle/>
          <a:p>
            <a:r>
              <a:rPr lang="sk-SK" sz="4000" dirty="0" err="1">
                <a:solidFill>
                  <a:srgbClr val="FFFFFF"/>
                </a:solidFill>
              </a:rPr>
              <a:t>Primas</a:t>
            </a:r>
            <a:r>
              <a:rPr lang="sk-SK" sz="4000" dirty="0">
                <a:solidFill>
                  <a:srgbClr val="FFFFFF"/>
                </a:solidFill>
              </a:rPr>
              <a:t> Nemecka a dva </a:t>
            </a:r>
            <a:r>
              <a:rPr lang="sk-SK" sz="4000" dirty="0" err="1">
                <a:solidFill>
                  <a:srgbClr val="FFFFFF"/>
                </a:solidFill>
              </a:rPr>
              <a:t>elektorálne</a:t>
            </a:r>
            <a:r>
              <a:rPr lang="sk-SK" sz="4000" dirty="0">
                <a:solidFill>
                  <a:srgbClr val="FFFFFF"/>
                </a:solidFill>
              </a:rPr>
              <a:t> hlasy pre</a:t>
            </a:r>
            <a:br>
              <a:rPr lang="sk-SK" sz="4000" dirty="0">
                <a:solidFill>
                  <a:srgbClr val="FFFFFF"/>
                </a:solidFill>
              </a:rPr>
            </a:br>
            <a:r>
              <a:rPr lang="sk-SK" sz="4000" dirty="0" err="1">
                <a:solidFill>
                  <a:srgbClr val="FFFFFF"/>
                </a:solidFill>
              </a:rPr>
              <a:t>Brandenburgov</a:t>
            </a:r>
            <a:endParaRPr lang="cs-CZ" sz="4000" dirty="0">
              <a:solidFill>
                <a:srgbClr val="FFFFFF"/>
              </a:solidFill>
            </a:endParaRPr>
          </a:p>
        </p:txBody>
      </p:sp>
      <p:sp>
        <p:nvSpPr>
          <p:cNvPr id="3" name="Zástupný objekt pre obsah 2"/>
          <p:cNvSpPr>
            <a:spLocks noGrp="1"/>
          </p:cNvSpPr>
          <p:nvPr>
            <p:ph idx="1"/>
          </p:nvPr>
        </p:nvSpPr>
        <p:spPr>
          <a:xfrm>
            <a:off x="5150360" y="469900"/>
            <a:ext cx="5953630" cy="5405968"/>
          </a:xfrm>
        </p:spPr>
        <p:txBody>
          <a:bodyPr anchor="ctr">
            <a:normAutofit/>
          </a:bodyPr>
          <a:lstStyle/>
          <a:p>
            <a:pPr marL="0" indent="0">
              <a:buNone/>
            </a:pPr>
            <a:r>
              <a:rPr lang="sk-SK" dirty="0">
                <a:solidFill>
                  <a:schemeClr val="bg1"/>
                </a:solidFill>
              </a:rPr>
              <a:t>Albrecht by získaním stolca a </a:t>
            </a:r>
            <a:r>
              <a:rPr lang="sk-SK" dirty="0" err="1">
                <a:solidFill>
                  <a:schemeClr val="bg1"/>
                </a:solidFill>
              </a:rPr>
              <a:t>pallia</a:t>
            </a:r>
            <a:r>
              <a:rPr lang="sk-SK" dirty="0">
                <a:solidFill>
                  <a:schemeClr val="bg1"/>
                </a:solidFill>
              </a:rPr>
              <a:t> Arcibiskupa z </a:t>
            </a:r>
            <a:r>
              <a:rPr lang="sk-SK" dirty="0" err="1">
                <a:solidFill>
                  <a:schemeClr val="bg1"/>
                </a:solidFill>
              </a:rPr>
              <a:t>Mainzu</a:t>
            </a:r>
            <a:r>
              <a:rPr lang="sk-SK" dirty="0">
                <a:solidFill>
                  <a:schemeClr val="bg1"/>
                </a:solidFill>
              </a:rPr>
              <a:t>. získal rodu  </a:t>
            </a:r>
            <a:r>
              <a:rPr lang="sk-SK" dirty="0" err="1">
                <a:solidFill>
                  <a:schemeClr val="bg1"/>
                </a:solidFill>
              </a:rPr>
              <a:t>Brandenburgov</a:t>
            </a:r>
            <a:r>
              <a:rPr lang="sk-SK" dirty="0">
                <a:solidFill>
                  <a:schemeClr val="bg1"/>
                </a:solidFill>
              </a:rPr>
              <a:t> 2 hlasy pri voľbe cisára zo 7:</a:t>
            </a:r>
          </a:p>
          <a:p>
            <a:pPr marL="0" indent="0">
              <a:buNone/>
            </a:pPr>
            <a:r>
              <a:rPr lang="sk-SK" dirty="0">
                <a:solidFill>
                  <a:schemeClr val="bg1"/>
                </a:solidFill>
              </a:rPr>
              <a:t>Arcibiskup z </a:t>
            </a:r>
            <a:r>
              <a:rPr lang="sk-SK" dirty="0" err="1">
                <a:solidFill>
                  <a:schemeClr val="bg1"/>
                </a:solidFill>
              </a:rPr>
              <a:t>Mainzu</a:t>
            </a:r>
            <a:endParaRPr lang="sk-SK" dirty="0">
              <a:solidFill>
                <a:schemeClr val="bg1"/>
              </a:solidFill>
            </a:endParaRPr>
          </a:p>
          <a:p>
            <a:pPr marL="0" indent="0">
              <a:buNone/>
            </a:pPr>
            <a:r>
              <a:rPr lang="sk-SK" dirty="0">
                <a:solidFill>
                  <a:schemeClr val="bg1"/>
                </a:solidFill>
              </a:rPr>
              <a:t>Arcibiskup z </a:t>
            </a:r>
            <a:r>
              <a:rPr lang="sk-SK" dirty="0" err="1">
                <a:solidFill>
                  <a:schemeClr val="bg1"/>
                </a:solidFill>
              </a:rPr>
              <a:t>Trieru</a:t>
            </a:r>
            <a:endParaRPr lang="sk-SK" dirty="0">
              <a:solidFill>
                <a:schemeClr val="bg1"/>
              </a:solidFill>
            </a:endParaRPr>
          </a:p>
          <a:p>
            <a:pPr marL="0" indent="0">
              <a:buNone/>
            </a:pPr>
            <a:r>
              <a:rPr lang="sk-SK" dirty="0">
                <a:solidFill>
                  <a:schemeClr val="bg1"/>
                </a:solidFill>
              </a:rPr>
              <a:t>Arcibiskup  Kolína</a:t>
            </a:r>
          </a:p>
          <a:p>
            <a:pPr marL="0" indent="0">
              <a:buNone/>
            </a:pPr>
            <a:r>
              <a:rPr lang="sk-SK" dirty="0">
                <a:solidFill>
                  <a:schemeClr val="bg1"/>
                </a:solidFill>
              </a:rPr>
              <a:t>Kráľ českej koruny</a:t>
            </a:r>
          </a:p>
          <a:p>
            <a:pPr marL="0" indent="0">
              <a:buNone/>
            </a:pPr>
            <a:r>
              <a:rPr lang="sk-SK" dirty="0">
                <a:solidFill>
                  <a:schemeClr val="bg1"/>
                </a:solidFill>
              </a:rPr>
              <a:t>Palatín </a:t>
            </a:r>
          </a:p>
          <a:p>
            <a:pPr marL="0" indent="0">
              <a:buNone/>
            </a:pPr>
            <a:r>
              <a:rPr lang="sk-SK" dirty="0">
                <a:solidFill>
                  <a:schemeClr val="bg1"/>
                </a:solidFill>
              </a:rPr>
              <a:t>Saský </a:t>
            </a:r>
            <a:r>
              <a:rPr lang="sk-SK" dirty="0" err="1">
                <a:solidFill>
                  <a:schemeClr val="bg1"/>
                </a:solidFill>
              </a:rPr>
              <a:t>elektor</a:t>
            </a:r>
            <a:endParaRPr lang="sk-SK" dirty="0">
              <a:solidFill>
                <a:schemeClr val="bg1"/>
              </a:solidFill>
            </a:endParaRPr>
          </a:p>
          <a:p>
            <a:pPr marL="0" indent="0">
              <a:buNone/>
            </a:pPr>
            <a:r>
              <a:rPr lang="sk-SK" dirty="0" err="1">
                <a:solidFill>
                  <a:schemeClr val="bg1"/>
                </a:solidFill>
              </a:rPr>
              <a:t>Brandenburský</a:t>
            </a:r>
            <a:r>
              <a:rPr lang="sk-SK" dirty="0">
                <a:solidFill>
                  <a:schemeClr val="bg1"/>
                </a:solidFill>
              </a:rPr>
              <a:t> </a:t>
            </a:r>
            <a:r>
              <a:rPr lang="sk-SK" dirty="0" err="1">
                <a:solidFill>
                  <a:schemeClr val="bg1"/>
                </a:solidFill>
              </a:rPr>
              <a:t>elektor</a:t>
            </a:r>
            <a:endParaRPr lang="cs-CZ" dirty="0">
              <a:solidFill>
                <a:schemeClr val="bg1"/>
              </a:solidFill>
            </a:endParaRPr>
          </a:p>
        </p:txBody>
      </p:sp>
    </p:spTree>
    <p:extLst>
      <p:ext uri="{BB962C8B-B14F-4D97-AF65-F5344CB8AC3E}">
        <p14:creationId xmlns:p14="http://schemas.microsoft.com/office/powerpoint/2010/main" val="17852091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Inštrukcie </a:t>
            </a:r>
            <a:r>
              <a:rPr lang="sk-SK" dirty="0" err="1"/>
              <a:t>Tetzelovi</a:t>
            </a:r>
            <a:r>
              <a:rPr lang="sk-SK" dirty="0"/>
              <a:t> a predavačom</a:t>
            </a:r>
            <a:endParaRPr lang="cs-CZ" dirty="0"/>
          </a:p>
        </p:txBody>
      </p:sp>
      <p:sp>
        <p:nvSpPr>
          <p:cNvPr id="3" name="Zástupný objekt pre obsah 2"/>
          <p:cNvSpPr>
            <a:spLocks noGrp="1"/>
          </p:cNvSpPr>
          <p:nvPr>
            <p:ph idx="1"/>
          </p:nvPr>
        </p:nvSpPr>
        <p:spPr/>
        <p:txBody>
          <a:bodyPr/>
          <a:lstStyle/>
          <a:p>
            <a:r>
              <a:rPr lang="cs-CZ" dirty="0">
                <a:hlinkClick r:id="rId2"/>
              </a:rPr>
              <a:t>http://biblelight.net/instruc.htm</a:t>
            </a:r>
            <a:r>
              <a:rPr lang="cs-CZ" dirty="0"/>
              <a:t> </a:t>
            </a:r>
          </a:p>
          <a:p>
            <a:r>
              <a:rPr lang="sk-SK" dirty="0"/>
              <a:t>M</a:t>
            </a:r>
            <a:r>
              <a:rPr lang="cs-CZ" dirty="0" err="1"/>
              <a:t>yslí</a:t>
            </a:r>
            <a:r>
              <a:rPr lang="cs-CZ" dirty="0"/>
              <a:t> </a:t>
            </a:r>
            <a:r>
              <a:rPr lang="cs-CZ" dirty="0" err="1"/>
              <a:t>sa</a:t>
            </a:r>
            <a:r>
              <a:rPr lang="cs-CZ" dirty="0"/>
              <a:t> na </a:t>
            </a:r>
            <a:r>
              <a:rPr lang="cs-CZ" dirty="0" err="1"/>
              <a:t>rôzne</a:t>
            </a:r>
            <a:r>
              <a:rPr lang="cs-CZ" dirty="0"/>
              <a:t> </a:t>
            </a:r>
            <a:r>
              <a:rPr lang="cs-CZ" dirty="0" err="1"/>
              <a:t>postavenie</a:t>
            </a:r>
            <a:r>
              <a:rPr lang="cs-CZ" dirty="0"/>
              <a:t> </a:t>
            </a:r>
            <a:r>
              <a:rPr lang="cs-CZ" dirty="0" err="1"/>
              <a:t>rôznych</a:t>
            </a:r>
            <a:r>
              <a:rPr lang="cs-CZ" dirty="0"/>
              <a:t> </a:t>
            </a:r>
            <a:r>
              <a:rPr lang="cs-CZ" dirty="0" err="1"/>
              <a:t>vrstiev</a:t>
            </a:r>
            <a:r>
              <a:rPr lang="cs-CZ" dirty="0"/>
              <a:t>. </a:t>
            </a:r>
          </a:p>
          <a:p>
            <a:r>
              <a:rPr lang="sk-SK" dirty="0"/>
              <a:t>N</a:t>
            </a:r>
            <a:r>
              <a:rPr lang="cs-CZ" dirty="0" err="1"/>
              <a:t>emajetní</a:t>
            </a:r>
            <a:r>
              <a:rPr lang="cs-CZ" dirty="0"/>
              <a:t> a </a:t>
            </a:r>
            <a:r>
              <a:rPr lang="cs-CZ" dirty="0" err="1"/>
              <a:t>žobráci</a:t>
            </a:r>
            <a:r>
              <a:rPr lang="cs-CZ" dirty="0"/>
              <a:t> </a:t>
            </a:r>
            <a:r>
              <a:rPr lang="cs-CZ" dirty="0" err="1"/>
              <a:t>môžu</a:t>
            </a:r>
            <a:r>
              <a:rPr lang="cs-CZ" dirty="0"/>
              <a:t> </a:t>
            </a:r>
            <a:r>
              <a:rPr lang="cs-CZ" dirty="0" err="1"/>
              <a:t>získať</a:t>
            </a:r>
            <a:r>
              <a:rPr lang="cs-CZ" dirty="0"/>
              <a:t> plné odpustky modlitbami</a:t>
            </a:r>
          </a:p>
          <a:p>
            <a:pPr algn="just"/>
            <a:r>
              <a:rPr lang="sk-SK" dirty="0"/>
              <a:t>N</a:t>
            </a:r>
            <a:r>
              <a:rPr lang="cs-CZ" dirty="0" err="1"/>
              <a:t>ie</a:t>
            </a:r>
            <a:r>
              <a:rPr lang="cs-CZ" dirty="0"/>
              <a:t> je nutné </a:t>
            </a:r>
            <a:r>
              <a:rPr lang="cs-CZ" dirty="0" err="1"/>
              <a:t>robiť</a:t>
            </a:r>
            <a:r>
              <a:rPr lang="cs-CZ" dirty="0"/>
              <a:t> </a:t>
            </a:r>
            <a:r>
              <a:rPr lang="cs-CZ" dirty="0" err="1"/>
              <a:t>ušnú</a:t>
            </a:r>
            <a:r>
              <a:rPr lang="cs-CZ" dirty="0"/>
              <a:t> </a:t>
            </a:r>
            <a:r>
              <a:rPr lang="cs-CZ" dirty="0" err="1"/>
              <a:t>spoveď</a:t>
            </a:r>
            <a:r>
              <a:rPr lang="cs-CZ" dirty="0"/>
              <a:t> k </a:t>
            </a:r>
            <a:r>
              <a:rPr lang="cs-CZ" dirty="0" err="1"/>
              <a:t>dosiahnutiu</a:t>
            </a:r>
            <a:r>
              <a:rPr lang="cs-CZ" dirty="0"/>
              <a:t> </a:t>
            </a:r>
            <a:r>
              <a:rPr lang="cs-CZ" dirty="0" err="1"/>
              <a:t>odpustenia</a:t>
            </a:r>
            <a:r>
              <a:rPr lang="cs-CZ" dirty="0"/>
              <a:t>. (Toto chápe Luther jako </a:t>
            </a:r>
            <a:r>
              <a:rPr lang="cs-CZ" dirty="0" err="1"/>
              <a:t>popretie</a:t>
            </a:r>
            <a:r>
              <a:rPr lang="cs-CZ" dirty="0"/>
              <a:t> </a:t>
            </a:r>
            <a:r>
              <a:rPr lang="cs-CZ" dirty="0" err="1"/>
              <a:t>potreby</a:t>
            </a:r>
            <a:r>
              <a:rPr lang="cs-CZ" dirty="0"/>
              <a:t> </a:t>
            </a:r>
            <a:r>
              <a:rPr lang="cs-CZ" dirty="0" err="1"/>
              <a:t>úprimnej</a:t>
            </a:r>
            <a:r>
              <a:rPr lang="cs-CZ" dirty="0"/>
              <a:t> </a:t>
            </a:r>
            <a:r>
              <a:rPr lang="cs-CZ" dirty="0" err="1"/>
              <a:t>ľútosti</a:t>
            </a:r>
            <a:r>
              <a:rPr lang="cs-CZ" dirty="0"/>
              <a:t>, </a:t>
            </a:r>
            <a:r>
              <a:rPr lang="cs-CZ" dirty="0" err="1"/>
              <a:t>hoci</a:t>
            </a:r>
            <a:r>
              <a:rPr lang="cs-CZ" dirty="0"/>
              <a:t> to tak </a:t>
            </a:r>
            <a:r>
              <a:rPr lang="cs-CZ" dirty="0" err="1"/>
              <a:t>skutočne</a:t>
            </a:r>
            <a:r>
              <a:rPr lang="cs-CZ" dirty="0"/>
              <a:t> </a:t>
            </a:r>
            <a:r>
              <a:rPr lang="cs-CZ" dirty="0" err="1"/>
              <a:t>nebolo</a:t>
            </a:r>
            <a:r>
              <a:rPr lang="cs-CZ" dirty="0"/>
              <a:t>, len </a:t>
            </a:r>
            <a:r>
              <a:rPr lang="cs-CZ" dirty="0" err="1"/>
              <a:t>sa</a:t>
            </a:r>
            <a:r>
              <a:rPr lang="cs-CZ" dirty="0"/>
              <a:t> </a:t>
            </a:r>
            <a:r>
              <a:rPr lang="cs-CZ" dirty="0" err="1"/>
              <a:t>neprízvukovala</a:t>
            </a:r>
            <a:r>
              <a:rPr lang="cs-CZ" dirty="0"/>
              <a:t> a nevyžadovala </a:t>
            </a:r>
            <a:r>
              <a:rPr lang="cs-CZ" dirty="0" err="1"/>
              <a:t>sa</a:t>
            </a:r>
            <a:r>
              <a:rPr lang="cs-CZ" dirty="0"/>
              <a:t> </a:t>
            </a:r>
            <a:r>
              <a:rPr lang="cs-CZ" dirty="0" err="1"/>
              <a:t>ušná</a:t>
            </a:r>
            <a:r>
              <a:rPr lang="cs-CZ" dirty="0"/>
              <a:t> </a:t>
            </a:r>
            <a:r>
              <a:rPr lang="cs-CZ" dirty="0" err="1"/>
              <a:t>spoveď</a:t>
            </a:r>
            <a:r>
              <a:rPr lang="cs-CZ" dirty="0"/>
              <a:t>)</a:t>
            </a:r>
          </a:p>
        </p:txBody>
      </p:sp>
      <p:pic>
        <p:nvPicPr>
          <p:cNvPr id="6" name="Obrázok 5"/>
          <p:cNvPicPr>
            <a:picLocks noChangeAspect="1"/>
          </p:cNvPicPr>
          <p:nvPr/>
        </p:nvPicPr>
        <p:blipFill>
          <a:blip r:embed="rId3"/>
          <a:stretch>
            <a:fillRect/>
          </a:stretch>
        </p:blipFill>
        <p:spPr>
          <a:xfrm>
            <a:off x="2014153" y="3031065"/>
            <a:ext cx="2277769" cy="2926080"/>
          </a:xfrm>
          <a:prstGeom prst="rect">
            <a:avLst/>
          </a:prstGeom>
        </p:spPr>
      </p:pic>
    </p:spTree>
    <p:extLst>
      <p:ext uri="{BB962C8B-B14F-4D97-AF65-F5344CB8AC3E}">
        <p14:creationId xmlns:p14="http://schemas.microsoft.com/office/powerpoint/2010/main" val="939584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952108" y="954756"/>
            <a:ext cx="2730414" cy="4946003"/>
          </a:xfrm>
        </p:spPr>
        <p:txBody>
          <a:bodyPr>
            <a:normAutofit/>
          </a:bodyPr>
          <a:lstStyle/>
          <a:p>
            <a:r>
              <a:rPr lang="sk-SK" dirty="0">
                <a:solidFill>
                  <a:srgbClr val="FFFFFF"/>
                </a:solidFill>
              </a:rPr>
              <a:t>Dobová predstava Krista</a:t>
            </a:r>
            <a:endParaRPr lang="cs-CZ" dirty="0">
              <a:solidFill>
                <a:srgbClr val="FFFFFF"/>
              </a:solidFill>
            </a:endParaRPr>
          </a:p>
        </p:txBody>
      </p:sp>
      <p:pic>
        <p:nvPicPr>
          <p:cNvPr id="5" name="Zástupný obsah 4">
            <a:extLst>
              <a:ext uri="{FF2B5EF4-FFF2-40B4-BE49-F238E27FC236}">
                <a16:creationId xmlns:a16="http://schemas.microsoft.com/office/drawing/2014/main" id="{DD74C08C-E592-8332-0EBE-FA8BC106E67F}"/>
              </a:ext>
            </a:extLst>
          </p:cNvPr>
          <p:cNvPicPr>
            <a:picLocks noGrp="1" noChangeAspect="1"/>
          </p:cNvPicPr>
          <p:nvPr>
            <p:ph idx="1"/>
          </p:nvPr>
        </p:nvPicPr>
        <p:blipFill>
          <a:blip r:embed="rId2"/>
          <a:stretch>
            <a:fillRect/>
          </a:stretch>
        </p:blipFill>
        <p:spPr>
          <a:xfrm rot="16200000">
            <a:off x="5149850" y="938148"/>
            <a:ext cx="5954713" cy="4468942"/>
          </a:xfrm>
        </p:spPr>
      </p:pic>
    </p:spTree>
    <p:extLst>
      <p:ext uri="{BB962C8B-B14F-4D97-AF65-F5344CB8AC3E}">
        <p14:creationId xmlns:p14="http://schemas.microsoft.com/office/powerpoint/2010/main" val="15069091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Friedrich Saský zakazuje vstup </a:t>
            </a:r>
            <a:r>
              <a:rPr lang="sk-SK" dirty="0" err="1"/>
              <a:t>Tetzelovi</a:t>
            </a:r>
            <a:endParaRPr lang="cs-CZ" dirty="0"/>
          </a:p>
        </p:txBody>
      </p:sp>
      <p:pic>
        <p:nvPicPr>
          <p:cNvPr id="6" name="Zástupný objekt pre obsah 5"/>
          <p:cNvPicPr>
            <a:picLocks noGrp="1" noChangeAspect="1"/>
          </p:cNvPicPr>
          <p:nvPr>
            <p:ph idx="1"/>
          </p:nvPr>
        </p:nvPicPr>
        <p:blipFill>
          <a:blip r:embed="rId2"/>
          <a:stretch>
            <a:fillRect/>
          </a:stretch>
        </p:blipFill>
        <p:spPr>
          <a:xfrm>
            <a:off x="5418138" y="1589953"/>
            <a:ext cx="5470525" cy="3678095"/>
          </a:xfrm>
        </p:spPr>
      </p:pic>
      <p:sp>
        <p:nvSpPr>
          <p:cNvPr id="4" name="Zástupný objekt pre text 3"/>
          <p:cNvSpPr>
            <a:spLocks noGrp="1"/>
          </p:cNvSpPr>
          <p:nvPr>
            <p:ph type="body" sz="half" idx="2"/>
          </p:nvPr>
        </p:nvSpPr>
        <p:spPr/>
        <p:txBody>
          <a:bodyPr/>
          <a:lstStyle/>
          <a:p>
            <a:r>
              <a:rPr lang="sk-SK" dirty="0"/>
              <a:t>Friedrich nechcel, aby tieto odpustky boli v konflikte s jeho odpustkami ku sviatku </a:t>
            </a:r>
            <a:r>
              <a:rPr lang="sk-SK" dirty="0" err="1"/>
              <a:t>Vš</a:t>
            </a:r>
            <a:r>
              <a:rPr lang="sk-SK" dirty="0"/>
              <a:t>. Svätých. </a:t>
            </a:r>
          </a:p>
          <a:p>
            <a:r>
              <a:rPr lang="sk-SK" dirty="0" err="1"/>
              <a:t>Tetzel</a:t>
            </a:r>
            <a:r>
              <a:rPr lang="sk-SK" dirty="0"/>
              <a:t> predával tak v </a:t>
            </a:r>
            <a:r>
              <a:rPr lang="sk-SK" dirty="0" err="1"/>
              <a:t>Jottenburgu</a:t>
            </a:r>
            <a:r>
              <a:rPr lang="sk-SK" dirty="0"/>
              <a:t> tesne za hranicami </a:t>
            </a:r>
            <a:r>
              <a:rPr lang="sk-SK" dirty="0" err="1"/>
              <a:t>elektoriálneho</a:t>
            </a:r>
            <a:r>
              <a:rPr lang="sk-SK" dirty="0"/>
              <a:t> Saska</a:t>
            </a:r>
            <a:endParaRPr lang="cs-CZ" dirty="0"/>
          </a:p>
        </p:txBody>
      </p:sp>
    </p:spTree>
    <p:extLst>
      <p:ext uri="{BB962C8B-B14F-4D97-AF65-F5344CB8AC3E}">
        <p14:creationId xmlns:p14="http://schemas.microsoft.com/office/powerpoint/2010/main" val="19416006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38" name="Group 37"/>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9" name="Picture 38"/>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0" name="Rectangle 39"/>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1" name="Picture 40"/>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2" name="Picture 41"/>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44" name="Straight Connector 4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pic>
        <p:nvPicPr>
          <p:cNvPr id="6" name="Zástupný objekt pre obsah 5"/>
          <p:cNvPicPr>
            <a:picLocks noGrp="1" noChangeAspect="1"/>
          </p:cNvPicPr>
          <p:nvPr>
            <p:ph idx="1"/>
          </p:nvPr>
        </p:nvPicPr>
        <p:blipFill rotWithShape="1">
          <a:blip r:embed="rId5"/>
          <a:srcRect/>
          <a:stretch/>
        </p:blipFill>
        <p:spPr>
          <a:xfrm>
            <a:off x="8085026" y="3370650"/>
            <a:ext cx="2739728" cy="1513699"/>
          </a:xfrm>
          <a:prstGeom prst="rect">
            <a:avLst/>
          </a:prstGeom>
          <a:ln w="57150" cmpd="thickThin">
            <a:solidFill>
              <a:srgbClr val="7F7F7F"/>
            </a:solidFill>
            <a:miter lim="800000"/>
          </a:ln>
        </p:spPr>
      </p:pic>
      <p:sp>
        <p:nvSpPr>
          <p:cNvPr id="2" name="Nadpis 1"/>
          <p:cNvSpPr>
            <a:spLocks noGrp="1"/>
          </p:cNvSpPr>
          <p:nvPr>
            <p:ph type="title"/>
          </p:nvPr>
        </p:nvSpPr>
        <p:spPr>
          <a:xfrm>
            <a:off x="1295402" y="982132"/>
            <a:ext cx="9601196" cy="1303867"/>
          </a:xfrm>
        </p:spPr>
        <p:txBody>
          <a:bodyPr vert="horz" lIns="91440" tIns="45720" rIns="91440" bIns="45720" rtlCol="0" anchor="ctr">
            <a:normAutofit/>
          </a:bodyPr>
          <a:lstStyle/>
          <a:p>
            <a:r>
              <a:rPr lang="en-US" sz="4400">
                <a:solidFill>
                  <a:srgbClr val="262626"/>
                </a:solidFill>
              </a:rPr>
              <a:t>Luther chce učenú diskusiu</a:t>
            </a:r>
          </a:p>
        </p:txBody>
      </p:sp>
      <p:sp>
        <p:nvSpPr>
          <p:cNvPr id="4" name="Zástupný objekt pre text 3"/>
          <p:cNvSpPr>
            <a:spLocks noGrp="1"/>
          </p:cNvSpPr>
          <p:nvPr>
            <p:ph type="body" sz="half" idx="2"/>
          </p:nvPr>
        </p:nvSpPr>
        <p:spPr>
          <a:xfrm>
            <a:off x="1295402" y="2556932"/>
            <a:ext cx="6256866" cy="3318936"/>
          </a:xfrm>
        </p:spPr>
        <p:txBody>
          <a:bodyPr vert="horz" lIns="91440" tIns="45720" rIns="91440" bIns="45720" rtlCol="0" anchor="t">
            <a:normAutofit/>
          </a:bodyPr>
          <a:lstStyle/>
          <a:p>
            <a:pPr marL="342900" indent="-342900" algn="l">
              <a:lnSpc>
                <a:spcPct val="80000"/>
              </a:lnSpc>
              <a:buFont typeface="Arial"/>
              <a:buChar char="•"/>
            </a:pPr>
            <a:r>
              <a:rPr lang="en-US" sz="1200">
                <a:solidFill>
                  <a:srgbClr val="262626"/>
                </a:solidFill>
              </a:rPr>
              <a:t>Proti účelu minutia financií nemeckého ľudu</a:t>
            </a:r>
          </a:p>
          <a:p>
            <a:pPr marL="342900" indent="-342900" algn="l">
              <a:lnSpc>
                <a:spcPct val="80000"/>
              </a:lnSpc>
              <a:buFont typeface="Arial"/>
              <a:buChar char="•"/>
            </a:pPr>
            <a:r>
              <a:rPr lang="en-US" sz="1200">
                <a:solidFill>
                  <a:srgbClr val="262626"/>
                </a:solidFill>
              </a:rPr>
              <a:t>Odmieta pápežskú jurisdikčnú moc nad očistcom odpustiť hriech alebo jeho vinu a vyslobodiť dušu z očistca</a:t>
            </a:r>
          </a:p>
          <a:p>
            <a:pPr marL="342900" indent="-342900" algn="l">
              <a:lnSpc>
                <a:spcPct val="80000"/>
              </a:lnSpc>
              <a:buFont typeface="Arial"/>
              <a:buChar char="•"/>
            </a:pPr>
            <a:r>
              <a:rPr lang="en-US" sz="1200">
                <a:solidFill>
                  <a:srgbClr val="262626"/>
                </a:solidFill>
              </a:rPr>
              <a:t>A zvažuje najlepšie blaho pre hriešnika – pravé vnútorné pokánie.</a:t>
            </a:r>
          </a:p>
          <a:p>
            <a:pPr marL="342900" indent="-342900" algn="l">
              <a:lnSpc>
                <a:spcPct val="80000"/>
              </a:lnSpc>
              <a:buFont typeface="Arial"/>
              <a:buChar char="•"/>
            </a:pPr>
            <a:r>
              <a:rPr lang="en-US" sz="1200">
                <a:solidFill>
                  <a:srgbClr val="262626"/>
                </a:solidFill>
              </a:rPr>
              <a:t>Pápež má moc odpustkami udeliť len odpustenie satisfakcie za cirkevné tresty, ktoré sám udelil. Jeho moc na druhý svet nesiaha.</a:t>
            </a:r>
          </a:p>
          <a:p>
            <a:pPr marL="342900" indent="-342900" algn="l">
              <a:lnSpc>
                <a:spcPct val="80000"/>
              </a:lnSpc>
              <a:buFont typeface="Arial"/>
              <a:buChar char="•"/>
            </a:pPr>
            <a:r>
              <a:rPr lang="en-US" sz="1200">
                <a:solidFill>
                  <a:srgbClr val="262626"/>
                </a:solidFill>
              </a:rPr>
              <a:t>Opakuje presne bulu Sixta VI.: „Jediná moc, ktorú pápež má nad očistcom, je robiť prímluvy za duše. Túto moc má však každý kńaz“.  </a:t>
            </a:r>
          </a:p>
          <a:p>
            <a:pPr marL="342900" indent="-342900" algn="l">
              <a:lnSpc>
                <a:spcPct val="80000"/>
              </a:lnSpc>
              <a:buFont typeface="Arial"/>
              <a:buChar char="•"/>
            </a:pPr>
            <a:r>
              <a:rPr lang="en-US" sz="1200">
                <a:solidFill>
                  <a:srgbClr val="262626"/>
                </a:solidFill>
              </a:rPr>
              <a:t>Ten, kto má úprimnú ľútosť, má plné odpustenie hriechov aj bez odpustkov.</a:t>
            </a:r>
          </a:p>
          <a:p>
            <a:pPr marL="342900" indent="-342900" algn="l">
              <a:lnSpc>
                <a:spcPct val="80000"/>
              </a:lnSpc>
              <a:buFont typeface="Arial"/>
              <a:buChar char="•"/>
            </a:pPr>
            <a:r>
              <a:rPr lang="en-US" sz="1200">
                <a:solidFill>
                  <a:srgbClr val="262626"/>
                </a:solidFill>
              </a:rPr>
              <a:t>Pretože moc kľúčov nemá moc premeniť atritio v contritio.</a:t>
            </a:r>
          </a:p>
          <a:p>
            <a:pPr marL="342900" indent="-342900" algn="l">
              <a:lnSpc>
                <a:spcPct val="80000"/>
              </a:lnSpc>
              <a:buFont typeface="Arial"/>
              <a:buChar char="•"/>
            </a:pPr>
            <a:r>
              <a:rPr lang="en-US" sz="1200">
                <a:solidFill>
                  <a:srgbClr val="262626"/>
                </a:solidFill>
              </a:rPr>
              <a:t>Svätí nemajú žiadne extra zásluhy. Keby ich aj mali, DS by ich už dávno všetky minul.</a:t>
            </a:r>
          </a:p>
          <a:p>
            <a:pPr marL="342900" indent="-342900" algn="l">
              <a:lnSpc>
                <a:spcPct val="80000"/>
              </a:lnSpc>
              <a:buFont typeface="Arial"/>
              <a:buChar char="•"/>
            </a:pPr>
            <a:r>
              <a:rPr lang="en-US" sz="1200">
                <a:solidFill>
                  <a:srgbClr val="262626"/>
                </a:solidFill>
              </a:rPr>
              <a:t>Ten kto dá mincu žobrákovi, je šľachetnejší ako ten kto ju vhodí pre svoje domnelé blaho do kasy. </a:t>
            </a:r>
          </a:p>
        </p:txBody>
      </p:sp>
    </p:spTree>
    <p:extLst>
      <p:ext uri="{BB962C8B-B14F-4D97-AF65-F5344CB8AC3E}">
        <p14:creationId xmlns:p14="http://schemas.microsoft.com/office/powerpoint/2010/main" val="40538006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Zástupný objekt pre obsah 5"/>
          <p:cNvPicPr>
            <a:picLocks noGrp="1" noChangeAspect="1"/>
          </p:cNvPicPr>
          <p:nvPr>
            <p:ph idx="1"/>
          </p:nvPr>
        </p:nvPicPr>
        <p:blipFill rotWithShape="1">
          <a:blip r:embed="rId5"/>
          <a:srcRect t="1032" r="-3" b="13071"/>
          <a:stretch/>
        </p:blipFill>
        <p:spPr>
          <a:xfrm>
            <a:off x="5418668" y="982131"/>
            <a:ext cx="5469466" cy="4893735"/>
          </a:xfrm>
          <a:prstGeom prst="rect">
            <a:avLst/>
          </a:prstGeom>
          <a:ln w="57150" cmpd="thickThin">
            <a:solidFill>
              <a:schemeClr val="tx1">
                <a:lumMod val="50000"/>
                <a:lumOff val="50000"/>
              </a:schemeClr>
            </a:solidFill>
            <a:miter lim="800000"/>
          </a:ln>
        </p:spPr>
      </p:pic>
      <p:sp>
        <p:nvSpPr>
          <p:cNvPr id="2" name="Nadpis 1"/>
          <p:cNvSpPr>
            <a:spLocks noGrp="1"/>
          </p:cNvSpPr>
          <p:nvPr>
            <p:ph type="title"/>
          </p:nvPr>
        </p:nvSpPr>
        <p:spPr>
          <a:xfrm>
            <a:off x="1295402" y="982132"/>
            <a:ext cx="3660056" cy="1325373"/>
          </a:xfrm>
        </p:spPr>
        <p:txBody>
          <a:bodyPr vert="horz" lIns="91440" tIns="45720" rIns="91440" bIns="45720" rtlCol="0" anchor="b">
            <a:normAutofit/>
          </a:bodyPr>
          <a:lstStyle/>
          <a:p>
            <a:r>
              <a:rPr lang="en-US"/>
              <a:t>Kníhtlač a preloženie téz</a:t>
            </a:r>
          </a:p>
        </p:txBody>
      </p:sp>
      <p:sp>
        <p:nvSpPr>
          <p:cNvPr id="4" name="Zástupný objekt pre text 3"/>
          <p:cNvSpPr>
            <a:spLocks noGrp="1"/>
          </p:cNvSpPr>
          <p:nvPr>
            <p:ph type="body" sz="half" idx="2"/>
          </p:nvPr>
        </p:nvSpPr>
        <p:spPr>
          <a:xfrm>
            <a:off x="1295401" y="2493774"/>
            <a:ext cx="3660057" cy="3382094"/>
          </a:xfrm>
        </p:spPr>
        <p:txBody>
          <a:bodyPr vert="horz" lIns="91440" tIns="45720" rIns="91440" bIns="45720" rtlCol="0" anchor="t">
            <a:normAutofit/>
          </a:bodyPr>
          <a:lstStyle/>
          <a:p>
            <a:pPr algn="just">
              <a:buFont typeface="Arial"/>
              <a:buChar char="•"/>
            </a:pPr>
            <a:r>
              <a:rPr lang="sk-SK" dirty="0"/>
              <a:t>Luther</a:t>
            </a:r>
            <a:r>
              <a:rPr lang="en-US" dirty="0"/>
              <a:t> dal</a:t>
            </a:r>
            <a:r>
              <a:rPr lang="sk-SK" dirty="0"/>
              <a:t> tézy</a:t>
            </a:r>
            <a:r>
              <a:rPr lang="en-US" dirty="0"/>
              <a:t> do </a:t>
            </a:r>
            <a:r>
              <a:rPr lang="en-US" dirty="0" err="1"/>
              <a:t>tlačiarne</a:t>
            </a:r>
            <a:r>
              <a:rPr lang="sk-SK" dirty="0"/>
              <a:t>, čisto za účelom vytlačenia kópií pre učené hlavy. Tlačiari ich však ponúkli verejnosti.</a:t>
            </a:r>
            <a:endParaRPr lang="en-US" dirty="0"/>
          </a:p>
          <a:p>
            <a:pPr algn="just">
              <a:buFont typeface="Arial"/>
              <a:buChar char="•"/>
            </a:pPr>
            <a:r>
              <a:rPr lang="en-US" dirty="0" err="1"/>
              <a:t>Iní</a:t>
            </a:r>
            <a:r>
              <a:rPr lang="en-US" dirty="0"/>
              <a:t> </a:t>
            </a:r>
            <a:r>
              <a:rPr lang="en-US" dirty="0" err="1"/>
              <a:t>ich</a:t>
            </a:r>
            <a:r>
              <a:rPr lang="en-US" dirty="0"/>
              <a:t> </a:t>
            </a:r>
            <a:r>
              <a:rPr lang="en-US" dirty="0" err="1"/>
              <a:t>po</a:t>
            </a:r>
            <a:r>
              <a:rPr lang="en-US" dirty="0"/>
              <a:t> </a:t>
            </a:r>
            <a:r>
              <a:rPr lang="en-US" dirty="0" err="1"/>
              <a:t>pár</a:t>
            </a:r>
            <a:r>
              <a:rPr lang="en-US" dirty="0"/>
              <a:t> </a:t>
            </a:r>
            <a:r>
              <a:rPr lang="en-US" dirty="0" err="1"/>
              <a:t>mesiacoch</a:t>
            </a:r>
            <a:r>
              <a:rPr lang="en-US" dirty="0"/>
              <a:t> </a:t>
            </a:r>
            <a:r>
              <a:rPr lang="en-US" dirty="0" err="1"/>
              <a:t>preložili</a:t>
            </a:r>
            <a:r>
              <a:rPr lang="en-US" dirty="0"/>
              <a:t> do </a:t>
            </a:r>
            <a:r>
              <a:rPr lang="en-US" dirty="0" err="1"/>
              <a:t>Nemčiny</a:t>
            </a:r>
            <a:r>
              <a:rPr lang="en-US" dirty="0"/>
              <a:t> a </a:t>
            </a:r>
            <a:r>
              <a:rPr lang="en-US" dirty="0" err="1"/>
              <a:t>aj</a:t>
            </a:r>
            <a:r>
              <a:rPr lang="en-US" dirty="0"/>
              <a:t> </a:t>
            </a:r>
            <a:r>
              <a:rPr lang="en-US" dirty="0" err="1"/>
              <a:t>negramotný</a:t>
            </a:r>
            <a:r>
              <a:rPr lang="en-US" dirty="0"/>
              <a:t> </a:t>
            </a:r>
            <a:r>
              <a:rPr lang="en-US" dirty="0" err="1"/>
              <a:t>ľud</a:t>
            </a:r>
            <a:r>
              <a:rPr lang="en-US" dirty="0"/>
              <a:t> </a:t>
            </a:r>
            <a:r>
              <a:rPr lang="en-US" dirty="0" err="1"/>
              <a:t>mohol</a:t>
            </a:r>
            <a:r>
              <a:rPr lang="en-US" dirty="0"/>
              <a:t> </a:t>
            </a:r>
            <a:r>
              <a:rPr lang="en-US" dirty="0" err="1"/>
              <a:t>naslúchať</a:t>
            </a:r>
            <a:r>
              <a:rPr lang="en-US" dirty="0"/>
              <a:t> </a:t>
            </a:r>
            <a:r>
              <a:rPr lang="en-US" dirty="0" err="1"/>
              <a:t>Lutherovmu</a:t>
            </a:r>
            <a:r>
              <a:rPr lang="en-US" dirty="0"/>
              <a:t> </a:t>
            </a:r>
            <a:r>
              <a:rPr lang="en-US" dirty="0" err="1"/>
              <a:t>protestu</a:t>
            </a:r>
            <a:r>
              <a:rPr lang="en-US" dirty="0"/>
              <a:t>. </a:t>
            </a:r>
            <a:endParaRPr lang="sk-SK" dirty="0"/>
          </a:p>
          <a:p>
            <a:pPr algn="just">
              <a:buFont typeface="Arial"/>
              <a:buChar char="•"/>
            </a:pPr>
            <a:r>
              <a:rPr lang="sk-SK" dirty="0"/>
              <a:t>Luther chcel však v tichosti učenú debatu. Tlačiari a prekladatelia spôsobili, že tézy cirkev pochopila zakrátko ako útok na seba.</a:t>
            </a:r>
            <a:endParaRPr lang="en-US" dirty="0"/>
          </a:p>
        </p:txBody>
      </p:sp>
    </p:spTree>
    <p:extLst>
      <p:ext uri="{BB962C8B-B14F-4D97-AF65-F5344CB8AC3E}">
        <p14:creationId xmlns:p14="http://schemas.microsoft.com/office/powerpoint/2010/main" val="4067537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93811" y="1388534"/>
            <a:ext cx="3718455" cy="1371600"/>
          </a:xfrm>
        </p:spPr>
        <p:txBody>
          <a:bodyPr/>
          <a:lstStyle/>
          <a:p>
            <a:r>
              <a:rPr lang="sk-SK" dirty="0"/>
              <a:t>Mnohí by súhlasili s Lutherom</a:t>
            </a:r>
            <a:endParaRPr lang="cs-CZ" dirty="0"/>
          </a:p>
        </p:txBody>
      </p:sp>
      <p:sp>
        <p:nvSpPr>
          <p:cNvPr id="3" name="Zástupný objekt pre obsah 2"/>
          <p:cNvSpPr>
            <a:spLocks noGrp="1"/>
          </p:cNvSpPr>
          <p:nvPr>
            <p:ph idx="1"/>
          </p:nvPr>
        </p:nvSpPr>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a:r>
              <a:rPr lang="sk-SK" sz="7200" b="1" dirty="0">
                <a:ln/>
                <a:solidFill>
                  <a:schemeClr val="accent3"/>
                </a:solidFill>
              </a:rPr>
              <a:t>Ja </a:t>
            </a:r>
            <a:r>
              <a:rPr lang="sk-SK" sz="7200" b="1" dirty="0" err="1">
                <a:ln/>
                <a:solidFill>
                  <a:schemeClr val="accent3"/>
                </a:solidFill>
              </a:rPr>
              <a:t>wohl</a:t>
            </a:r>
            <a:r>
              <a:rPr lang="sk-SK" sz="7200" b="1" dirty="0">
                <a:ln/>
                <a:solidFill>
                  <a:schemeClr val="accent3"/>
                </a:solidFill>
              </a:rPr>
              <a:t>!</a:t>
            </a:r>
            <a:endParaRPr lang="cs-CZ" sz="7200" b="1" dirty="0">
              <a:ln/>
              <a:solidFill>
                <a:schemeClr val="accent3"/>
              </a:solidFill>
            </a:endParaRPr>
          </a:p>
        </p:txBody>
      </p:sp>
      <p:sp>
        <p:nvSpPr>
          <p:cNvPr id="4" name="Zástupný objekt pre text 3"/>
          <p:cNvSpPr>
            <a:spLocks noGrp="1"/>
          </p:cNvSpPr>
          <p:nvPr>
            <p:ph type="body" sz="half" idx="2"/>
          </p:nvPr>
        </p:nvSpPr>
        <p:spPr>
          <a:xfrm>
            <a:off x="1293811" y="3031065"/>
            <a:ext cx="3718455" cy="2438404"/>
          </a:xfrm>
        </p:spPr>
        <p:txBody>
          <a:bodyPr/>
          <a:lstStyle/>
          <a:p>
            <a:r>
              <a:rPr lang="sk-SK" dirty="0"/>
              <a:t>Cirkev v otázke odpustkov nepovedala definitívny neodvolateľný výrok a viacerých aspektoch náuk o tejto téme, ktoré boli predmetom debát. </a:t>
            </a:r>
            <a:endParaRPr lang="cs-CZ" dirty="0"/>
          </a:p>
        </p:txBody>
      </p:sp>
    </p:spTree>
    <p:extLst>
      <p:ext uri="{BB962C8B-B14F-4D97-AF65-F5344CB8AC3E}">
        <p14:creationId xmlns:p14="http://schemas.microsoft.com/office/powerpoint/2010/main" val="4424454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l="9397" r="7614" b="1"/>
          <a:stretch/>
        </p:blipFill>
        <p:spPr>
          <a:xfrm>
            <a:off x="1412683" y="1410208"/>
            <a:ext cx="2433793" cy="3858780"/>
          </a:xfrm>
          <a:prstGeom prst="rect">
            <a:avLst/>
          </a:prstGeom>
        </p:spPr>
      </p:pic>
      <p:sp>
        <p:nvSpPr>
          <p:cNvPr id="2" name="Nadpis 1"/>
          <p:cNvSpPr>
            <a:spLocks noGrp="1"/>
          </p:cNvSpPr>
          <p:nvPr>
            <p:ph type="title"/>
          </p:nvPr>
        </p:nvSpPr>
        <p:spPr>
          <a:xfrm>
            <a:off x="4626508" y="982132"/>
            <a:ext cx="6270090" cy="1303867"/>
          </a:xfrm>
        </p:spPr>
        <p:txBody>
          <a:bodyPr vert="horz" lIns="91440" tIns="45720" rIns="91440" bIns="45720" rtlCol="0" anchor="ctr">
            <a:normAutofit/>
          </a:bodyPr>
          <a:lstStyle/>
          <a:p>
            <a:pPr>
              <a:lnSpc>
                <a:spcPct val="90000"/>
              </a:lnSpc>
            </a:pPr>
            <a:r>
              <a:rPr lang="en-US" sz="3600" dirty="0"/>
              <a:t>List </a:t>
            </a:r>
            <a:r>
              <a:rPr lang="en-US" sz="3600" dirty="0" err="1"/>
              <a:t>Albrechtovi</a:t>
            </a:r>
            <a:r>
              <a:rPr lang="en-US" sz="3600" dirty="0"/>
              <a:t> </a:t>
            </a:r>
            <a:r>
              <a:rPr lang="sk-SK" sz="3600" dirty="0"/>
              <a:t>z </a:t>
            </a:r>
            <a:r>
              <a:rPr lang="sk-SK" sz="3600" dirty="0" err="1"/>
              <a:t>Mainzu</a:t>
            </a:r>
            <a:br>
              <a:rPr lang="en-US" sz="3600" dirty="0"/>
            </a:br>
            <a:r>
              <a:rPr lang="en-US" sz="3600" dirty="0"/>
              <a:t>+ 95 </a:t>
            </a:r>
            <a:r>
              <a:rPr lang="en-US" sz="3600" dirty="0" err="1"/>
              <a:t>téz</a:t>
            </a:r>
            <a:endParaRPr lang="en-US" sz="3600" dirty="0"/>
          </a:p>
        </p:txBody>
      </p:sp>
      <p:sp>
        <p:nvSpPr>
          <p:cNvPr id="4" name="Zástupný objekt pre text 3"/>
          <p:cNvSpPr>
            <a:spLocks noGrp="1"/>
          </p:cNvSpPr>
          <p:nvPr>
            <p:ph type="body" sz="half" idx="2"/>
          </p:nvPr>
        </p:nvSpPr>
        <p:spPr>
          <a:xfrm>
            <a:off x="4636482" y="2556932"/>
            <a:ext cx="6260114" cy="3318936"/>
          </a:xfrm>
        </p:spPr>
        <p:txBody>
          <a:bodyPr vert="horz" lIns="91440" tIns="45720" rIns="91440" bIns="45720" rtlCol="0" anchor="t">
            <a:normAutofit/>
          </a:bodyPr>
          <a:lstStyle/>
          <a:p>
            <a:pPr algn="just">
              <a:buFont typeface="Arial"/>
              <a:buChar char="•"/>
            </a:pPr>
            <a:r>
              <a:rPr lang="en-US" dirty="0"/>
              <a:t>Luther </a:t>
            </a:r>
            <a:r>
              <a:rPr lang="en-US" dirty="0" err="1"/>
              <a:t>referuje</a:t>
            </a:r>
            <a:r>
              <a:rPr lang="en-US" dirty="0"/>
              <a:t>, </a:t>
            </a:r>
            <a:r>
              <a:rPr lang="en-US" dirty="0" err="1"/>
              <a:t>čo</a:t>
            </a:r>
            <a:r>
              <a:rPr lang="en-US" dirty="0"/>
              <a:t> </a:t>
            </a:r>
            <a:r>
              <a:rPr lang="en-US" dirty="0" err="1"/>
              <a:t>počul</a:t>
            </a:r>
            <a:r>
              <a:rPr lang="en-US" dirty="0"/>
              <a:t> o </a:t>
            </a:r>
            <a:r>
              <a:rPr lang="en-US" dirty="0" err="1"/>
              <a:t>Tetzelovych</a:t>
            </a:r>
            <a:r>
              <a:rPr lang="en-US" dirty="0"/>
              <a:t> </a:t>
            </a:r>
            <a:r>
              <a:rPr lang="en-US" dirty="0" err="1"/>
              <a:t>kázňach</a:t>
            </a:r>
            <a:r>
              <a:rPr lang="en-US" dirty="0"/>
              <a:t>.</a:t>
            </a:r>
          </a:p>
          <a:p>
            <a:pPr algn="just">
              <a:buFont typeface="Arial"/>
              <a:buChar char="•"/>
            </a:pPr>
            <a:r>
              <a:rPr lang="en-US" dirty="0" err="1"/>
              <a:t>Dáva</a:t>
            </a:r>
            <a:r>
              <a:rPr lang="en-US" dirty="0"/>
              <a:t> </a:t>
            </a:r>
            <a:r>
              <a:rPr lang="en-US" dirty="0" err="1"/>
              <a:t>Albrechtovi</a:t>
            </a:r>
            <a:r>
              <a:rPr lang="en-US" dirty="0"/>
              <a:t> </a:t>
            </a:r>
            <a:r>
              <a:rPr lang="en-US" dirty="0" err="1"/>
              <a:t>ešte</a:t>
            </a:r>
            <a:r>
              <a:rPr lang="en-US" dirty="0"/>
              <a:t> </a:t>
            </a:r>
            <a:r>
              <a:rPr lang="en-US" dirty="0" err="1"/>
              <a:t>možnosť</a:t>
            </a:r>
            <a:r>
              <a:rPr lang="en-US" dirty="0"/>
              <a:t> </a:t>
            </a:r>
            <a:r>
              <a:rPr lang="en-US" dirty="0" err="1"/>
              <a:t>úniku</a:t>
            </a:r>
            <a:r>
              <a:rPr lang="en-US" dirty="0"/>
              <a:t>, </a:t>
            </a:r>
            <a:r>
              <a:rPr lang="en-US" dirty="0" err="1"/>
              <a:t>lebo</a:t>
            </a:r>
            <a:r>
              <a:rPr lang="en-US" dirty="0"/>
              <a:t> ho </a:t>
            </a:r>
            <a:r>
              <a:rPr lang="en-US" dirty="0" err="1"/>
              <a:t>varuje</a:t>
            </a:r>
            <a:r>
              <a:rPr lang="en-US" dirty="0"/>
              <a:t>, </a:t>
            </a:r>
            <a:r>
              <a:rPr lang="en-US" dirty="0" err="1"/>
              <a:t>že</a:t>
            </a:r>
            <a:r>
              <a:rPr lang="en-US" dirty="0"/>
              <a:t> pod </a:t>
            </a:r>
            <a:r>
              <a:rPr lang="en-US" dirty="0" err="1"/>
              <a:t>jeho</a:t>
            </a:r>
            <a:r>
              <a:rPr lang="en-US" dirty="0"/>
              <a:t> </a:t>
            </a:r>
            <a:r>
              <a:rPr lang="en-US" dirty="0" err="1"/>
              <a:t>menom</a:t>
            </a:r>
            <a:r>
              <a:rPr lang="en-US" dirty="0"/>
              <a:t> </a:t>
            </a:r>
            <a:r>
              <a:rPr lang="en-US" dirty="0" err="1"/>
              <a:t>kolujú</a:t>
            </a:r>
            <a:r>
              <a:rPr lang="en-US" dirty="0"/>
              <a:t> tie </a:t>
            </a:r>
            <a:r>
              <a:rPr lang="en-US" dirty="0" err="1"/>
              <a:t>divné</a:t>
            </a:r>
            <a:r>
              <a:rPr lang="en-US" dirty="0"/>
              <a:t> </a:t>
            </a:r>
            <a:r>
              <a:rPr lang="en-US" dirty="0" err="1"/>
              <a:t>inštrukcie</a:t>
            </a:r>
            <a:r>
              <a:rPr lang="en-US" dirty="0"/>
              <a:t> k </a:t>
            </a:r>
            <a:r>
              <a:rPr lang="en-US" dirty="0" err="1"/>
              <a:t>odpustkom</a:t>
            </a:r>
            <a:endParaRPr lang="en-US" dirty="0"/>
          </a:p>
          <a:p>
            <a:pPr algn="just">
              <a:buFont typeface="Arial"/>
              <a:buChar char="•"/>
            </a:pPr>
            <a:r>
              <a:rPr lang="en-US" dirty="0" err="1"/>
              <a:t>Napáda</a:t>
            </a:r>
            <a:r>
              <a:rPr lang="en-US" dirty="0"/>
              <a:t> </a:t>
            </a:r>
            <a:r>
              <a:rPr lang="en-US" dirty="0" err="1"/>
              <a:t>údajné</a:t>
            </a:r>
            <a:r>
              <a:rPr lang="en-US" dirty="0"/>
              <a:t>= </a:t>
            </a:r>
            <a:r>
              <a:rPr lang="en-US" dirty="0" err="1"/>
              <a:t>tvrdenie</a:t>
            </a:r>
            <a:r>
              <a:rPr lang="en-US" dirty="0"/>
              <a:t> </a:t>
            </a:r>
            <a:r>
              <a:rPr lang="en-US" dirty="0" err="1"/>
              <a:t>predavačov</a:t>
            </a:r>
            <a:r>
              <a:rPr lang="en-US" dirty="0"/>
              <a:t>, </a:t>
            </a:r>
            <a:r>
              <a:rPr lang="en-US" dirty="0" err="1"/>
              <a:t>že</a:t>
            </a:r>
            <a:r>
              <a:rPr lang="en-US" dirty="0"/>
              <a:t> </a:t>
            </a:r>
            <a:r>
              <a:rPr lang="en-US" dirty="0" err="1"/>
              <a:t>pri</a:t>
            </a:r>
            <a:r>
              <a:rPr lang="en-US" dirty="0"/>
              <a:t> </a:t>
            </a:r>
            <a:r>
              <a:rPr lang="en-US" dirty="0" err="1"/>
              <a:t>odpustkoch</a:t>
            </a:r>
            <a:r>
              <a:rPr lang="en-US" dirty="0"/>
              <a:t> </a:t>
            </a:r>
            <a:r>
              <a:rPr lang="en-US" dirty="0" err="1"/>
              <a:t>sa</a:t>
            </a:r>
            <a:r>
              <a:rPr lang="en-US" dirty="0"/>
              <a:t> </a:t>
            </a:r>
            <a:r>
              <a:rPr lang="en-US" dirty="0" err="1"/>
              <a:t>nevyžaduje</a:t>
            </a:r>
            <a:r>
              <a:rPr lang="en-US" dirty="0"/>
              <a:t> </a:t>
            </a:r>
            <a:r>
              <a:rPr lang="en-US" dirty="0" err="1"/>
              <a:t>contritio</a:t>
            </a:r>
            <a:r>
              <a:rPr lang="en-US" dirty="0"/>
              <a:t>. </a:t>
            </a:r>
          </a:p>
          <a:p>
            <a:pPr algn="just">
              <a:buFont typeface="Arial"/>
              <a:buChar char="•"/>
            </a:pPr>
            <a:r>
              <a:rPr lang="en-US" dirty="0"/>
              <a:t>Albrecht ale </a:t>
            </a:r>
            <a:r>
              <a:rPr lang="en-US" dirty="0" err="1"/>
              <a:t>nič</a:t>
            </a:r>
            <a:r>
              <a:rPr lang="en-US" dirty="0"/>
              <a:t> </a:t>
            </a:r>
            <a:r>
              <a:rPr lang="en-US" dirty="0" err="1"/>
              <a:t>také</a:t>
            </a:r>
            <a:r>
              <a:rPr lang="en-US" dirty="0"/>
              <a:t> v </a:t>
            </a:r>
            <a:r>
              <a:rPr lang="en-US" dirty="0" err="1"/>
              <a:t>Instructio</a:t>
            </a:r>
            <a:r>
              <a:rPr lang="en-US" dirty="0"/>
              <a:t> </a:t>
            </a:r>
            <a:r>
              <a:rPr lang="en-US" dirty="0" err="1"/>
              <a:t>netvrdí</a:t>
            </a:r>
            <a:r>
              <a:rPr lang="en-US" dirty="0"/>
              <a:t>, ale </a:t>
            </a:r>
            <a:r>
              <a:rPr lang="en-US" dirty="0" err="1"/>
              <a:t>tvrdí</a:t>
            </a:r>
            <a:r>
              <a:rPr lang="en-US" dirty="0"/>
              <a:t>, </a:t>
            </a:r>
            <a:r>
              <a:rPr lang="en-US" dirty="0" err="1"/>
              <a:t>že</a:t>
            </a:r>
            <a:r>
              <a:rPr lang="en-US" dirty="0"/>
              <a:t> </a:t>
            </a:r>
            <a:r>
              <a:rPr lang="en-US" dirty="0" err="1"/>
              <a:t>confessio</a:t>
            </a:r>
            <a:r>
              <a:rPr lang="en-US" dirty="0"/>
              <a:t> </a:t>
            </a:r>
            <a:r>
              <a:rPr lang="en-US" dirty="0" err="1"/>
              <a:t>sa</a:t>
            </a:r>
            <a:r>
              <a:rPr lang="en-US" dirty="0"/>
              <a:t> </a:t>
            </a:r>
            <a:r>
              <a:rPr lang="en-US" dirty="0" err="1"/>
              <a:t>nevyžaduje</a:t>
            </a:r>
            <a:endParaRPr lang="en-US" dirty="0"/>
          </a:p>
        </p:txBody>
      </p:sp>
    </p:spTree>
    <p:extLst>
      <p:ext uri="{BB962C8B-B14F-4D97-AF65-F5344CB8AC3E}">
        <p14:creationId xmlns:p14="http://schemas.microsoft.com/office/powerpoint/2010/main" val="16905130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r="5" b="2958"/>
          <a:stretch/>
        </p:blipFill>
        <p:spPr>
          <a:xfrm>
            <a:off x="1412683" y="1410208"/>
            <a:ext cx="3876801" cy="3858780"/>
          </a:xfrm>
          <a:prstGeom prst="rect">
            <a:avLst/>
          </a:prstGeom>
        </p:spPr>
      </p:pic>
      <p:sp>
        <p:nvSpPr>
          <p:cNvPr id="2" name="Nadpis 1"/>
          <p:cNvSpPr>
            <a:spLocks noGrp="1"/>
          </p:cNvSpPr>
          <p:nvPr>
            <p:ph type="title"/>
          </p:nvPr>
        </p:nvSpPr>
        <p:spPr>
          <a:xfrm>
            <a:off x="6094412" y="982132"/>
            <a:ext cx="4802185" cy="1303867"/>
          </a:xfrm>
        </p:spPr>
        <p:txBody>
          <a:bodyPr vert="horz" lIns="91440" tIns="45720" rIns="91440" bIns="45720" rtlCol="0" anchor="ctr">
            <a:normAutofit/>
          </a:bodyPr>
          <a:lstStyle/>
          <a:p>
            <a:pPr>
              <a:lnSpc>
                <a:spcPct val="80000"/>
              </a:lnSpc>
            </a:pPr>
            <a:r>
              <a:rPr lang="en-US" sz="3100"/>
              <a:t>Lutherove tézy u pápeža</a:t>
            </a:r>
            <a:br>
              <a:rPr lang="en-US" sz="3100"/>
            </a:br>
            <a:r>
              <a:rPr lang="en-US" sz="3100"/>
              <a:t>„Luther je len opitý Nemec“</a:t>
            </a:r>
          </a:p>
        </p:txBody>
      </p:sp>
      <p:sp>
        <p:nvSpPr>
          <p:cNvPr id="4" name="Zástupný objekt pre text 3"/>
          <p:cNvSpPr>
            <a:spLocks noGrp="1"/>
          </p:cNvSpPr>
          <p:nvPr>
            <p:ph type="body" sz="half" idx="2"/>
          </p:nvPr>
        </p:nvSpPr>
        <p:spPr>
          <a:xfrm>
            <a:off x="6094412" y="2556932"/>
            <a:ext cx="4802184" cy="3318936"/>
          </a:xfrm>
        </p:spPr>
        <p:txBody>
          <a:bodyPr vert="horz" lIns="91440" tIns="45720" rIns="91440" bIns="45720" rtlCol="0" anchor="t">
            <a:normAutofit/>
          </a:bodyPr>
          <a:lstStyle/>
          <a:p>
            <a:pPr algn="l">
              <a:buFont typeface="Arial"/>
              <a:buChar char="•"/>
            </a:pPr>
            <a:r>
              <a:rPr lang="en-US" dirty="0"/>
              <a:t>Albrecht </a:t>
            </a:r>
            <a:r>
              <a:rPr lang="en-US" dirty="0" err="1"/>
              <a:t>ich</a:t>
            </a:r>
            <a:r>
              <a:rPr lang="en-US" dirty="0"/>
              <a:t> </a:t>
            </a:r>
            <a:r>
              <a:rPr lang="en-US" dirty="0" err="1"/>
              <a:t>zaslal</a:t>
            </a:r>
            <a:r>
              <a:rPr lang="en-US" dirty="0"/>
              <a:t> do </a:t>
            </a:r>
            <a:r>
              <a:rPr lang="en-US" dirty="0" err="1"/>
              <a:t>Ríma</a:t>
            </a:r>
            <a:r>
              <a:rPr lang="en-US" dirty="0"/>
              <a:t>.</a:t>
            </a:r>
          </a:p>
          <a:p>
            <a:pPr algn="l">
              <a:buFont typeface="Arial"/>
              <a:buChar char="•"/>
            </a:pPr>
            <a:r>
              <a:rPr lang="en-US" dirty="0" err="1"/>
              <a:t>Reakcia</a:t>
            </a:r>
            <a:r>
              <a:rPr lang="en-US" dirty="0"/>
              <a:t> Lea X.: „Luther </a:t>
            </a:r>
            <a:r>
              <a:rPr lang="en-US" dirty="0" err="1"/>
              <a:t>je</a:t>
            </a:r>
            <a:r>
              <a:rPr lang="en-US" dirty="0"/>
              <a:t> </a:t>
            </a:r>
            <a:r>
              <a:rPr lang="en-US" dirty="0" err="1"/>
              <a:t>len</a:t>
            </a:r>
            <a:r>
              <a:rPr lang="en-US" dirty="0"/>
              <a:t> </a:t>
            </a:r>
            <a:r>
              <a:rPr lang="en-US" dirty="0" err="1"/>
              <a:t>opitý</a:t>
            </a:r>
            <a:r>
              <a:rPr lang="en-US" dirty="0"/>
              <a:t> </a:t>
            </a:r>
            <a:r>
              <a:rPr lang="en-US" dirty="0" err="1"/>
              <a:t>Nemec</a:t>
            </a:r>
            <a:r>
              <a:rPr lang="en-US" dirty="0"/>
              <a:t>, </a:t>
            </a:r>
            <a:r>
              <a:rPr lang="en-US" dirty="0" err="1"/>
              <a:t>bude</a:t>
            </a:r>
            <a:r>
              <a:rPr lang="en-US" dirty="0"/>
              <a:t> </a:t>
            </a:r>
            <a:r>
              <a:rPr lang="en-US" dirty="0" err="1"/>
              <a:t>sa</a:t>
            </a:r>
            <a:r>
              <a:rPr lang="en-US" dirty="0"/>
              <a:t> </a:t>
            </a:r>
            <a:r>
              <a:rPr lang="en-US" dirty="0" err="1"/>
              <a:t>cítiť</a:t>
            </a:r>
            <a:r>
              <a:rPr lang="en-US" dirty="0"/>
              <a:t> </a:t>
            </a:r>
            <a:r>
              <a:rPr lang="en-US" dirty="0" err="1"/>
              <a:t>ináč</a:t>
            </a:r>
            <a:r>
              <a:rPr lang="en-US" dirty="0"/>
              <a:t>, </a:t>
            </a:r>
            <a:r>
              <a:rPr lang="en-US" dirty="0" err="1"/>
              <a:t>keď</a:t>
            </a:r>
            <a:r>
              <a:rPr lang="en-US" dirty="0"/>
              <a:t> </a:t>
            </a:r>
            <a:r>
              <a:rPr lang="en-US" dirty="0" err="1"/>
              <a:t>vytriezvie</a:t>
            </a:r>
            <a:endParaRPr lang="en-US" dirty="0"/>
          </a:p>
          <a:p>
            <a:pPr algn="l">
              <a:buFont typeface="Arial"/>
              <a:buChar char="•"/>
            </a:pPr>
            <a:r>
              <a:rPr lang="en-US" dirty="0"/>
              <a:t>Leo to </a:t>
            </a:r>
            <a:r>
              <a:rPr lang="en-US" dirty="0" err="1"/>
              <a:t>považoval</a:t>
            </a:r>
            <a:r>
              <a:rPr lang="en-US" dirty="0"/>
              <a:t> </a:t>
            </a:r>
            <a:r>
              <a:rPr lang="en-US" dirty="0" err="1"/>
              <a:t>len</a:t>
            </a:r>
            <a:r>
              <a:rPr lang="en-US" dirty="0"/>
              <a:t> </a:t>
            </a:r>
            <a:r>
              <a:rPr lang="en-US" dirty="0" err="1"/>
              <a:t>za</a:t>
            </a:r>
            <a:r>
              <a:rPr lang="en-US" dirty="0"/>
              <a:t> </a:t>
            </a:r>
            <a:r>
              <a:rPr lang="en-US" dirty="0" err="1"/>
              <a:t>hádku</a:t>
            </a:r>
            <a:r>
              <a:rPr lang="en-US" dirty="0"/>
              <a:t> </a:t>
            </a:r>
            <a:r>
              <a:rPr lang="en-US" dirty="0" err="1"/>
              <a:t>mníchov</a:t>
            </a:r>
            <a:r>
              <a:rPr lang="en-US" dirty="0"/>
              <a:t> a </a:t>
            </a:r>
            <a:r>
              <a:rPr lang="en-US" dirty="0" err="1"/>
              <a:t>nepripisoval</a:t>
            </a:r>
            <a:r>
              <a:rPr lang="en-US" dirty="0"/>
              <a:t> </a:t>
            </a:r>
            <a:r>
              <a:rPr lang="en-US" dirty="0" err="1"/>
              <a:t>tomu</a:t>
            </a:r>
            <a:r>
              <a:rPr lang="en-US" dirty="0"/>
              <a:t> </a:t>
            </a:r>
            <a:r>
              <a:rPr lang="en-US" dirty="0" err="1"/>
              <a:t>pozornosť</a:t>
            </a:r>
            <a:r>
              <a:rPr lang="en-US" dirty="0"/>
              <a:t>.</a:t>
            </a:r>
          </a:p>
        </p:txBody>
      </p:sp>
    </p:spTree>
    <p:extLst>
      <p:ext uri="{BB962C8B-B14F-4D97-AF65-F5344CB8AC3E}">
        <p14:creationId xmlns:p14="http://schemas.microsoft.com/office/powerpoint/2010/main" val="15330020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sk-SK" dirty="0"/>
              <a:t>Rok 1518</a:t>
            </a:r>
            <a:endParaRPr lang="cs-CZ" dirty="0"/>
          </a:p>
        </p:txBody>
      </p:sp>
      <p:sp>
        <p:nvSpPr>
          <p:cNvPr id="6" name="Zástupný objekt pre text 5"/>
          <p:cNvSpPr>
            <a:spLocks noGrp="1"/>
          </p:cNvSpPr>
          <p:nvPr>
            <p:ph type="body" idx="1"/>
          </p:nvPr>
        </p:nvSpPr>
        <p:spPr/>
        <p:txBody>
          <a:bodyPr/>
          <a:lstStyle/>
          <a:p>
            <a:r>
              <a:rPr lang="sk-SK" dirty="0"/>
              <a:t>Heidelberská dišputa, Dominikánsky útok, </a:t>
            </a:r>
            <a:r>
              <a:rPr lang="sk-SK" dirty="0" err="1"/>
              <a:t>Andreas</a:t>
            </a:r>
            <a:r>
              <a:rPr lang="sk-SK" dirty="0"/>
              <a:t> </a:t>
            </a:r>
            <a:r>
              <a:rPr lang="sk-SK" dirty="0" err="1"/>
              <a:t>Miltitz</a:t>
            </a:r>
            <a:r>
              <a:rPr lang="sk-SK" dirty="0"/>
              <a:t>, </a:t>
            </a:r>
            <a:endParaRPr lang="cs-CZ" dirty="0"/>
          </a:p>
        </p:txBody>
      </p:sp>
    </p:spTree>
    <p:extLst>
      <p:ext uri="{BB962C8B-B14F-4D97-AF65-F5344CB8AC3E}">
        <p14:creationId xmlns:p14="http://schemas.microsoft.com/office/powerpoint/2010/main" val="6400240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l="13542" r="12110" b="-3"/>
          <a:stretch/>
        </p:blipFill>
        <p:spPr>
          <a:xfrm>
            <a:off x="1412683" y="1410208"/>
            <a:ext cx="3876801" cy="3858780"/>
          </a:xfrm>
          <a:prstGeom prst="rect">
            <a:avLst/>
          </a:prstGeom>
        </p:spPr>
      </p:pic>
      <p:sp>
        <p:nvSpPr>
          <p:cNvPr id="2" name="Nadpis 1"/>
          <p:cNvSpPr>
            <a:spLocks noGrp="1"/>
          </p:cNvSpPr>
          <p:nvPr>
            <p:ph type="title"/>
          </p:nvPr>
        </p:nvSpPr>
        <p:spPr>
          <a:xfrm>
            <a:off x="6094412" y="982132"/>
            <a:ext cx="4802185" cy="1303867"/>
          </a:xfrm>
        </p:spPr>
        <p:txBody>
          <a:bodyPr vert="horz" lIns="91440" tIns="45720" rIns="91440" bIns="45720" rtlCol="0" anchor="ctr">
            <a:normAutofit fontScale="90000"/>
          </a:bodyPr>
          <a:lstStyle/>
          <a:p>
            <a:r>
              <a:rPr lang="sk-SK" sz="4400" dirty="0" err="1"/>
              <a:t>Velikonoce</a:t>
            </a:r>
            <a:r>
              <a:rPr lang="sk-SK" sz="4400" dirty="0"/>
              <a:t> 1518</a:t>
            </a:r>
            <a:br>
              <a:rPr lang="sk-SK" sz="4400" dirty="0"/>
            </a:br>
            <a:r>
              <a:rPr lang="en-US" sz="4400" dirty="0" err="1"/>
              <a:t>Kázeň</a:t>
            </a:r>
            <a:r>
              <a:rPr lang="en-US" sz="4400" dirty="0"/>
              <a:t> o </a:t>
            </a:r>
            <a:r>
              <a:rPr lang="en-US" sz="4400" dirty="0" err="1"/>
              <a:t>kliatbe</a:t>
            </a:r>
            <a:endParaRPr lang="en-US" sz="4400" dirty="0"/>
          </a:p>
        </p:txBody>
      </p:sp>
      <p:sp>
        <p:nvSpPr>
          <p:cNvPr id="4" name="Zástupný objekt pre text 3"/>
          <p:cNvSpPr>
            <a:spLocks noGrp="1"/>
          </p:cNvSpPr>
          <p:nvPr>
            <p:ph type="body" sz="half" idx="2"/>
          </p:nvPr>
        </p:nvSpPr>
        <p:spPr>
          <a:xfrm>
            <a:off x="6094412" y="2556932"/>
            <a:ext cx="4802184" cy="3318936"/>
          </a:xfrm>
        </p:spPr>
        <p:txBody>
          <a:bodyPr vert="horz" lIns="91440" tIns="45720" rIns="91440" bIns="45720" rtlCol="0" anchor="t">
            <a:normAutofit/>
          </a:bodyPr>
          <a:lstStyle/>
          <a:p>
            <a:pPr algn="just">
              <a:buFont typeface="Arial"/>
              <a:buChar char="•"/>
            </a:pPr>
            <a:r>
              <a:rPr lang="en-US" dirty="0"/>
              <a:t>Luther </a:t>
            </a:r>
            <a:r>
              <a:rPr lang="en-US" dirty="0" err="1"/>
              <a:t>opäť</a:t>
            </a:r>
            <a:r>
              <a:rPr lang="en-US" dirty="0"/>
              <a:t> </a:t>
            </a:r>
            <a:r>
              <a:rPr lang="en-US" dirty="0" err="1"/>
              <a:t>tvrdí</a:t>
            </a:r>
            <a:r>
              <a:rPr lang="en-US" dirty="0"/>
              <a:t>, </a:t>
            </a:r>
            <a:r>
              <a:rPr lang="en-US" dirty="0" err="1"/>
              <a:t>že</a:t>
            </a:r>
            <a:r>
              <a:rPr lang="en-US" dirty="0"/>
              <a:t> </a:t>
            </a:r>
            <a:r>
              <a:rPr lang="en-US" dirty="0" err="1"/>
              <a:t>pápež</a:t>
            </a:r>
            <a:r>
              <a:rPr lang="en-US" dirty="0"/>
              <a:t> </a:t>
            </a:r>
            <a:r>
              <a:rPr lang="en-US" dirty="0" err="1"/>
              <a:t>nemá</a:t>
            </a:r>
            <a:r>
              <a:rPr lang="en-US" dirty="0"/>
              <a:t> </a:t>
            </a:r>
            <a:r>
              <a:rPr lang="en-US" dirty="0" err="1"/>
              <a:t>moc</a:t>
            </a:r>
            <a:r>
              <a:rPr lang="en-US" dirty="0"/>
              <a:t> </a:t>
            </a:r>
            <a:r>
              <a:rPr lang="en-US" dirty="0" err="1"/>
              <a:t>kliatbou</a:t>
            </a:r>
            <a:r>
              <a:rPr lang="en-US" dirty="0"/>
              <a:t> a </a:t>
            </a:r>
            <a:r>
              <a:rPr lang="en-US" dirty="0" err="1"/>
              <a:t>odlúčením</a:t>
            </a:r>
            <a:r>
              <a:rPr lang="en-US" dirty="0"/>
              <a:t> od </a:t>
            </a:r>
            <a:r>
              <a:rPr lang="en-US" dirty="0" err="1"/>
              <a:t>sviatostí</a:t>
            </a:r>
            <a:r>
              <a:rPr lang="en-US" dirty="0"/>
              <a:t> </a:t>
            </a:r>
            <a:r>
              <a:rPr lang="en-US" dirty="0" err="1"/>
              <a:t>poškodiť</a:t>
            </a:r>
            <a:r>
              <a:rPr lang="en-US" dirty="0"/>
              <a:t> </a:t>
            </a:r>
            <a:r>
              <a:rPr lang="en-US" dirty="0" err="1"/>
              <a:t>veriacemu</a:t>
            </a:r>
            <a:r>
              <a:rPr lang="en-US" dirty="0"/>
              <a:t> </a:t>
            </a:r>
            <a:r>
              <a:rPr lang="en-US" dirty="0" err="1"/>
              <a:t>pred</a:t>
            </a:r>
            <a:r>
              <a:rPr lang="en-US" dirty="0"/>
              <a:t> </a:t>
            </a:r>
            <a:r>
              <a:rPr lang="en-US" dirty="0" err="1"/>
              <a:t>Bohom</a:t>
            </a:r>
            <a:r>
              <a:rPr lang="en-US" dirty="0"/>
              <a:t>, </a:t>
            </a:r>
            <a:r>
              <a:rPr lang="en-US" dirty="0" err="1"/>
              <a:t>ak</a:t>
            </a:r>
            <a:r>
              <a:rPr lang="en-US" dirty="0"/>
              <a:t> </a:t>
            </a:r>
            <a:r>
              <a:rPr lang="en-US" dirty="0" err="1"/>
              <a:t>veriaci</a:t>
            </a:r>
            <a:r>
              <a:rPr lang="en-US" dirty="0"/>
              <a:t> </a:t>
            </a:r>
            <a:r>
              <a:rPr lang="en-US" dirty="0" err="1"/>
              <a:t>má</a:t>
            </a:r>
            <a:r>
              <a:rPr lang="en-US" dirty="0"/>
              <a:t> </a:t>
            </a:r>
            <a:r>
              <a:rPr lang="en-US" dirty="0" err="1"/>
              <a:t>čisté</a:t>
            </a:r>
            <a:r>
              <a:rPr lang="en-US" dirty="0"/>
              <a:t> </a:t>
            </a:r>
            <a:r>
              <a:rPr lang="en-US" dirty="0" err="1"/>
              <a:t>svedomie</a:t>
            </a:r>
            <a:r>
              <a:rPr lang="en-US" dirty="0"/>
              <a:t>, </a:t>
            </a:r>
            <a:r>
              <a:rPr lang="en-US" dirty="0" err="1"/>
              <a:t>koná</a:t>
            </a:r>
            <a:r>
              <a:rPr lang="en-US" dirty="0"/>
              <a:t> s </a:t>
            </a:r>
            <a:r>
              <a:rPr lang="en-US" dirty="0" err="1"/>
              <a:t>dobrým</a:t>
            </a:r>
            <a:r>
              <a:rPr lang="en-US" dirty="0"/>
              <a:t> </a:t>
            </a:r>
            <a:r>
              <a:rPr lang="en-US" dirty="0" err="1"/>
              <a:t>svedomím</a:t>
            </a:r>
            <a:r>
              <a:rPr lang="en-US" dirty="0"/>
              <a:t> a v </a:t>
            </a:r>
            <a:r>
              <a:rPr lang="en-US" dirty="0" err="1"/>
              <a:t>bratskej</a:t>
            </a:r>
            <a:r>
              <a:rPr lang="en-US" dirty="0"/>
              <a:t> </a:t>
            </a:r>
            <a:r>
              <a:rPr lang="en-US" dirty="0" err="1"/>
              <a:t>láske</a:t>
            </a:r>
            <a:r>
              <a:rPr lang="en-US" dirty="0"/>
              <a:t>. </a:t>
            </a:r>
            <a:r>
              <a:rPr lang="sk-SK" dirty="0"/>
              <a:t>A že táto moc nemá byť zneužívaná. </a:t>
            </a:r>
          </a:p>
          <a:p>
            <a:pPr algn="just">
              <a:buFont typeface="Arial"/>
              <a:buChar char="•"/>
            </a:pPr>
            <a:r>
              <a:rPr lang="sk-SK" dirty="0"/>
              <a:t>Dopočul sa totiž, že sám bol uvalený do kliatby a reflektoval to v kázni.</a:t>
            </a:r>
            <a:endParaRPr lang="en-US" dirty="0"/>
          </a:p>
          <a:p>
            <a:pPr algn="just">
              <a:buFont typeface="Arial"/>
              <a:buChar char="•"/>
            </a:pPr>
            <a:r>
              <a:rPr lang="en-US" dirty="0" err="1"/>
              <a:t>Pápežská</a:t>
            </a:r>
            <a:r>
              <a:rPr lang="en-US" dirty="0"/>
              <a:t> </a:t>
            </a:r>
            <a:r>
              <a:rPr lang="en-US" dirty="0" err="1"/>
              <a:t>moc</a:t>
            </a:r>
            <a:r>
              <a:rPr lang="en-US" dirty="0"/>
              <a:t> </a:t>
            </a:r>
            <a:r>
              <a:rPr lang="en-US" dirty="0" err="1"/>
              <a:t>kľúčov</a:t>
            </a:r>
            <a:r>
              <a:rPr lang="en-US" dirty="0"/>
              <a:t> </a:t>
            </a:r>
            <a:r>
              <a:rPr lang="en-US" dirty="0" err="1"/>
              <a:t>nijako</a:t>
            </a:r>
            <a:r>
              <a:rPr lang="en-US" dirty="0"/>
              <a:t> </a:t>
            </a:r>
            <a:r>
              <a:rPr lang="en-US" dirty="0" err="1"/>
              <a:t>nemení</a:t>
            </a:r>
            <a:r>
              <a:rPr lang="en-US" dirty="0"/>
              <a:t> </a:t>
            </a:r>
            <a:r>
              <a:rPr lang="en-US" dirty="0" err="1"/>
              <a:t>osud</a:t>
            </a:r>
            <a:r>
              <a:rPr lang="en-US" dirty="0"/>
              <a:t> </a:t>
            </a:r>
            <a:r>
              <a:rPr lang="en-US" dirty="0" err="1"/>
              <a:t>kajúceho</a:t>
            </a:r>
            <a:r>
              <a:rPr lang="en-US" dirty="0"/>
              <a:t> </a:t>
            </a:r>
            <a:r>
              <a:rPr lang="en-US" dirty="0" err="1"/>
              <a:t>človeka</a:t>
            </a:r>
            <a:r>
              <a:rPr lang="en-US" dirty="0"/>
              <a:t> </a:t>
            </a:r>
            <a:r>
              <a:rPr lang="en-US" dirty="0" err="1"/>
              <a:t>pred</a:t>
            </a:r>
            <a:r>
              <a:rPr lang="en-US" dirty="0"/>
              <a:t> </a:t>
            </a:r>
            <a:r>
              <a:rPr lang="en-US" dirty="0" err="1"/>
              <a:t>Bohom</a:t>
            </a:r>
            <a:endParaRPr lang="en-US" dirty="0"/>
          </a:p>
          <a:p>
            <a:pPr algn="l">
              <a:buFont typeface="Arial"/>
              <a:buChar char="•"/>
            </a:pPr>
            <a:endParaRPr lang="en-US" dirty="0"/>
          </a:p>
        </p:txBody>
      </p:sp>
    </p:spTree>
    <p:extLst>
      <p:ext uri="{BB962C8B-B14F-4D97-AF65-F5344CB8AC3E}">
        <p14:creationId xmlns:p14="http://schemas.microsoft.com/office/powerpoint/2010/main" val="35864352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l="11969" r="12683" b="3"/>
          <a:stretch/>
        </p:blipFill>
        <p:spPr>
          <a:xfrm>
            <a:off x="1412683" y="1410208"/>
            <a:ext cx="3876801" cy="3858780"/>
          </a:xfrm>
          <a:prstGeom prst="rect">
            <a:avLst/>
          </a:prstGeom>
        </p:spPr>
      </p:pic>
      <p:sp>
        <p:nvSpPr>
          <p:cNvPr id="2" name="Nadpis 1"/>
          <p:cNvSpPr>
            <a:spLocks noGrp="1"/>
          </p:cNvSpPr>
          <p:nvPr>
            <p:ph type="title"/>
          </p:nvPr>
        </p:nvSpPr>
        <p:spPr>
          <a:xfrm>
            <a:off x="6094412" y="982132"/>
            <a:ext cx="4802185" cy="1303867"/>
          </a:xfrm>
        </p:spPr>
        <p:txBody>
          <a:bodyPr vert="horz" lIns="91440" tIns="45720" rIns="91440" bIns="45720" rtlCol="0" anchor="ctr">
            <a:normAutofit/>
          </a:bodyPr>
          <a:lstStyle/>
          <a:p>
            <a:pPr>
              <a:lnSpc>
                <a:spcPct val="80000"/>
              </a:lnSpc>
            </a:pPr>
            <a:r>
              <a:rPr lang="en-US" dirty="0" err="1"/>
              <a:t>Heidelberská</a:t>
            </a:r>
            <a:r>
              <a:rPr lang="en-US" dirty="0"/>
              <a:t> </a:t>
            </a:r>
            <a:r>
              <a:rPr lang="en-US" dirty="0" err="1"/>
              <a:t>dišputa</a:t>
            </a:r>
            <a:r>
              <a:rPr lang="sk-SK" dirty="0"/>
              <a:t> 26. </a:t>
            </a:r>
            <a:r>
              <a:rPr lang="sk-SK" dirty="0" err="1"/>
              <a:t>dubna</a:t>
            </a:r>
            <a:r>
              <a:rPr lang="sk-SK" dirty="0"/>
              <a:t> 1518</a:t>
            </a:r>
            <a:br>
              <a:rPr lang="en-US" dirty="0"/>
            </a:br>
            <a:r>
              <a:rPr lang="en-US" dirty="0"/>
              <a:t>„</a:t>
            </a:r>
            <a:r>
              <a:rPr lang="en-US" dirty="0" err="1"/>
              <a:t>uhaste</a:t>
            </a:r>
            <a:r>
              <a:rPr lang="en-US" dirty="0"/>
              <a:t> </a:t>
            </a:r>
            <a:r>
              <a:rPr lang="en-US" dirty="0" err="1"/>
              <a:t>oheň</a:t>
            </a:r>
            <a:r>
              <a:rPr lang="en-US" dirty="0"/>
              <a:t>, </a:t>
            </a:r>
            <a:r>
              <a:rPr lang="en-US" dirty="0" err="1"/>
              <a:t>kým</a:t>
            </a:r>
            <a:r>
              <a:rPr lang="en-US" dirty="0"/>
              <a:t> </a:t>
            </a:r>
            <a:r>
              <a:rPr lang="en-US" dirty="0" err="1"/>
              <a:t>sa</a:t>
            </a:r>
            <a:r>
              <a:rPr lang="en-US" dirty="0"/>
              <a:t> </a:t>
            </a:r>
            <a:r>
              <a:rPr lang="en-US" dirty="0" err="1"/>
              <a:t>nestane</a:t>
            </a:r>
            <a:r>
              <a:rPr lang="en-US" dirty="0"/>
              <a:t> </a:t>
            </a:r>
            <a:r>
              <a:rPr lang="en-US" dirty="0" err="1"/>
              <a:t>požiarom</a:t>
            </a:r>
            <a:r>
              <a:rPr lang="en-US" dirty="0"/>
              <a:t>“</a:t>
            </a:r>
          </a:p>
        </p:txBody>
      </p:sp>
      <p:sp>
        <p:nvSpPr>
          <p:cNvPr id="4" name="Zástupný objekt pre text 3"/>
          <p:cNvSpPr>
            <a:spLocks noGrp="1"/>
          </p:cNvSpPr>
          <p:nvPr>
            <p:ph type="body" sz="half" idx="2"/>
          </p:nvPr>
        </p:nvSpPr>
        <p:spPr>
          <a:xfrm>
            <a:off x="6094412" y="2556932"/>
            <a:ext cx="4802184" cy="3318936"/>
          </a:xfrm>
        </p:spPr>
        <p:txBody>
          <a:bodyPr vert="horz" lIns="91440" tIns="45720" rIns="91440" bIns="45720" rtlCol="0" anchor="t">
            <a:normAutofit lnSpcReduction="10000"/>
          </a:bodyPr>
          <a:lstStyle/>
          <a:p>
            <a:pPr algn="just">
              <a:buFont typeface="Arial"/>
              <a:buChar char="•"/>
            </a:pPr>
            <a:r>
              <a:rPr lang="en-US" dirty="0" err="1"/>
              <a:t>Stretnutie</a:t>
            </a:r>
            <a:r>
              <a:rPr lang="en-US" dirty="0"/>
              <a:t> </a:t>
            </a:r>
            <a:r>
              <a:rPr lang="en-US" dirty="0" err="1"/>
              <a:t>Augustiniánskeho</a:t>
            </a:r>
            <a:r>
              <a:rPr lang="en-US" dirty="0"/>
              <a:t> </a:t>
            </a:r>
            <a:r>
              <a:rPr lang="en-US" dirty="0" err="1"/>
              <a:t>rádu</a:t>
            </a:r>
            <a:r>
              <a:rPr lang="en-US" dirty="0"/>
              <a:t>. </a:t>
            </a:r>
            <a:r>
              <a:rPr lang="en-US" dirty="0" err="1"/>
              <a:t>Staupitz</a:t>
            </a:r>
            <a:r>
              <a:rPr lang="en-US" dirty="0"/>
              <a:t> </a:t>
            </a:r>
            <a:r>
              <a:rPr lang="en-US" dirty="0" err="1"/>
              <a:t>chce</a:t>
            </a:r>
            <a:r>
              <a:rPr lang="en-US" dirty="0"/>
              <a:t> </a:t>
            </a:r>
            <a:r>
              <a:rPr lang="en-US" dirty="0" err="1"/>
              <a:t>reformovať</a:t>
            </a:r>
            <a:r>
              <a:rPr lang="en-US" dirty="0"/>
              <a:t> </a:t>
            </a:r>
            <a:r>
              <a:rPr lang="en-US" dirty="0" err="1"/>
              <a:t>regulu</a:t>
            </a:r>
            <a:r>
              <a:rPr lang="en-US" dirty="0"/>
              <a:t> </a:t>
            </a:r>
            <a:r>
              <a:rPr lang="en-US" dirty="0" err="1"/>
              <a:t>rádu</a:t>
            </a:r>
            <a:r>
              <a:rPr lang="en-US" dirty="0"/>
              <a:t> a </a:t>
            </a:r>
            <a:r>
              <a:rPr lang="en-US" dirty="0" err="1"/>
              <a:t>pri</a:t>
            </a:r>
            <a:r>
              <a:rPr lang="en-US" dirty="0"/>
              <a:t> </a:t>
            </a:r>
            <a:r>
              <a:rPr lang="en-US" dirty="0" err="1"/>
              <a:t>tejto</a:t>
            </a:r>
            <a:r>
              <a:rPr lang="en-US" dirty="0"/>
              <a:t> </a:t>
            </a:r>
            <a:r>
              <a:rPr lang="en-US" dirty="0" err="1"/>
              <a:t>príležitosti</a:t>
            </a:r>
            <a:r>
              <a:rPr lang="en-US" dirty="0"/>
              <a:t> </a:t>
            </a:r>
            <a:r>
              <a:rPr lang="en-US" dirty="0" err="1"/>
              <a:t>chce</a:t>
            </a:r>
            <a:r>
              <a:rPr lang="en-US" dirty="0"/>
              <a:t> </a:t>
            </a:r>
            <a:r>
              <a:rPr lang="en-US" dirty="0" err="1"/>
              <a:t>dať</a:t>
            </a:r>
            <a:r>
              <a:rPr lang="en-US" dirty="0"/>
              <a:t> </a:t>
            </a:r>
            <a:r>
              <a:rPr lang="en-US" dirty="0" err="1"/>
              <a:t>Lutherovi</a:t>
            </a:r>
            <a:r>
              <a:rPr lang="en-US" dirty="0"/>
              <a:t> </a:t>
            </a:r>
            <a:r>
              <a:rPr lang="en-US" dirty="0" err="1"/>
              <a:t>šancu</a:t>
            </a:r>
            <a:r>
              <a:rPr lang="en-US" dirty="0"/>
              <a:t> </a:t>
            </a:r>
            <a:r>
              <a:rPr lang="en-US" dirty="0" err="1"/>
              <a:t>debatovať</a:t>
            </a:r>
            <a:r>
              <a:rPr lang="en-US" dirty="0"/>
              <a:t> v </a:t>
            </a:r>
            <a:r>
              <a:rPr lang="en-US" dirty="0" err="1"/>
              <a:t>uzavretom</a:t>
            </a:r>
            <a:r>
              <a:rPr lang="en-US" dirty="0"/>
              <a:t> </a:t>
            </a:r>
            <a:r>
              <a:rPr lang="en-US" dirty="0" err="1"/>
              <a:t>kruhu</a:t>
            </a:r>
            <a:r>
              <a:rPr lang="en-US" dirty="0"/>
              <a:t> </a:t>
            </a:r>
            <a:r>
              <a:rPr lang="en-US" dirty="0" err="1"/>
              <a:t>učencov</a:t>
            </a:r>
            <a:r>
              <a:rPr lang="en-US" dirty="0"/>
              <a:t> o  </a:t>
            </a:r>
            <a:r>
              <a:rPr lang="en-US" dirty="0" err="1"/>
              <a:t>augustinánskom</a:t>
            </a:r>
            <a:r>
              <a:rPr lang="en-US" dirty="0"/>
              <a:t> </a:t>
            </a:r>
            <a:r>
              <a:rPr lang="en-US" dirty="0" err="1"/>
              <a:t>názore</a:t>
            </a:r>
            <a:r>
              <a:rPr lang="en-US" dirty="0"/>
              <a:t> </a:t>
            </a:r>
            <a:r>
              <a:rPr lang="en-US" dirty="0" err="1"/>
              <a:t>na</a:t>
            </a:r>
            <a:r>
              <a:rPr lang="en-US" dirty="0"/>
              <a:t> </a:t>
            </a:r>
            <a:r>
              <a:rPr lang="en-US" dirty="0" err="1"/>
              <a:t>ľudskú</a:t>
            </a:r>
            <a:r>
              <a:rPr lang="en-US" dirty="0"/>
              <a:t> </a:t>
            </a:r>
            <a:r>
              <a:rPr lang="en-US" dirty="0" err="1"/>
              <a:t>hriešnosť</a:t>
            </a:r>
            <a:r>
              <a:rPr lang="en-US" dirty="0"/>
              <a:t>. </a:t>
            </a:r>
            <a:r>
              <a:rPr lang="sk-SK" dirty="0"/>
              <a:t>Od pápeža ale dostáva príkaz umlčať Luthera. </a:t>
            </a:r>
            <a:endParaRPr lang="en-US" dirty="0"/>
          </a:p>
          <a:p>
            <a:pPr algn="just">
              <a:buFont typeface="Arial"/>
              <a:buChar char="•"/>
            </a:pPr>
            <a:r>
              <a:rPr lang="en-US" dirty="0"/>
              <a:t>Luther </a:t>
            </a:r>
            <a:r>
              <a:rPr lang="en-US" dirty="0" err="1"/>
              <a:t>je</a:t>
            </a:r>
            <a:r>
              <a:rPr lang="en-US" dirty="0"/>
              <a:t> </a:t>
            </a:r>
            <a:r>
              <a:rPr lang="en-US" dirty="0" err="1"/>
              <a:t>varovaný</a:t>
            </a:r>
            <a:r>
              <a:rPr lang="en-US" dirty="0"/>
              <a:t>, </a:t>
            </a:r>
            <a:r>
              <a:rPr lang="en-US" dirty="0" err="1"/>
              <a:t>že</a:t>
            </a:r>
            <a:r>
              <a:rPr lang="en-US" dirty="0"/>
              <a:t> mu </a:t>
            </a:r>
            <a:r>
              <a:rPr lang="en-US" dirty="0" err="1"/>
              <a:t>môže</a:t>
            </a:r>
            <a:r>
              <a:rPr lang="en-US" dirty="0"/>
              <a:t> </a:t>
            </a:r>
            <a:r>
              <a:rPr lang="en-US" dirty="0" err="1"/>
              <a:t>ísť</a:t>
            </a:r>
            <a:r>
              <a:rPr lang="en-US" dirty="0"/>
              <a:t> o </a:t>
            </a:r>
            <a:r>
              <a:rPr lang="en-US" dirty="0" err="1"/>
              <a:t>život</a:t>
            </a:r>
            <a:r>
              <a:rPr lang="en-US" dirty="0"/>
              <a:t> a </a:t>
            </a:r>
            <a:r>
              <a:rPr lang="en-US" dirty="0" err="1"/>
              <a:t>cestuje</a:t>
            </a:r>
            <a:r>
              <a:rPr lang="en-US" dirty="0"/>
              <a:t> bez </a:t>
            </a:r>
            <a:r>
              <a:rPr lang="en-US" dirty="0" err="1"/>
              <a:t>ochrany</a:t>
            </a:r>
            <a:r>
              <a:rPr lang="en-US" dirty="0"/>
              <a:t>, </a:t>
            </a:r>
            <a:r>
              <a:rPr lang="en-US" dirty="0" err="1"/>
              <a:t>pešo</a:t>
            </a:r>
            <a:r>
              <a:rPr lang="en-US" dirty="0"/>
              <a:t> a incognito</a:t>
            </a:r>
          </a:p>
          <a:p>
            <a:pPr algn="just">
              <a:buFont typeface="Arial"/>
              <a:buChar char="•"/>
            </a:pPr>
            <a:r>
              <a:rPr lang="en-US" dirty="0"/>
              <a:t>Luther </a:t>
            </a:r>
            <a:r>
              <a:rPr lang="en-US" dirty="0" err="1"/>
              <a:t>ako</a:t>
            </a:r>
            <a:r>
              <a:rPr lang="en-US" dirty="0"/>
              <a:t> </a:t>
            </a:r>
            <a:r>
              <a:rPr lang="en-US" dirty="0" err="1"/>
              <a:t>vikár</a:t>
            </a:r>
            <a:r>
              <a:rPr lang="en-US" dirty="0"/>
              <a:t> </a:t>
            </a:r>
            <a:r>
              <a:rPr lang="en-US" dirty="0" err="1"/>
              <a:t>presadzuje</a:t>
            </a:r>
            <a:r>
              <a:rPr lang="en-US" dirty="0"/>
              <a:t> </a:t>
            </a:r>
            <a:r>
              <a:rPr lang="en-US" dirty="0" err="1"/>
              <a:t>teológiu</a:t>
            </a:r>
            <a:r>
              <a:rPr lang="en-US" dirty="0"/>
              <a:t> </a:t>
            </a:r>
            <a:r>
              <a:rPr lang="en-US" dirty="0" err="1"/>
              <a:t>kríža</a:t>
            </a:r>
            <a:r>
              <a:rPr lang="en-US" dirty="0"/>
              <a:t> </a:t>
            </a:r>
            <a:r>
              <a:rPr lang="en-US" dirty="0" err="1"/>
              <a:t>proti</a:t>
            </a:r>
            <a:r>
              <a:rPr lang="en-US" dirty="0"/>
              <a:t> </a:t>
            </a:r>
            <a:r>
              <a:rPr lang="en-US" dirty="0" err="1"/>
              <a:t>teológii</a:t>
            </a:r>
            <a:r>
              <a:rPr lang="en-US" dirty="0"/>
              <a:t> </a:t>
            </a:r>
            <a:r>
              <a:rPr lang="en-US" dirty="0" err="1"/>
              <a:t>slávy</a:t>
            </a:r>
            <a:r>
              <a:rPr lang="sk-SK" dirty="0"/>
              <a:t>. A v debate na </a:t>
            </a:r>
            <a:r>
              <a:rPr lang="sk-SK" b="1" dirty="0"/>
              <a:t>28 téz</a:t>
            </a:r>
            <a:r>
              <a:rPr lang="sk-SK" dirty="0"/>
              <a:t> háji úplnú skazenosť človeka a neslobodu jeho vôle v otázkach dobrých skutkov.</a:t>
            </a:r>
          </a:p>
          <a:p>
            <a:pPr algn="just">
              <a:buFont typeface="Arial"/>
              <a:buChar char="•"/>
            </a:pPr>
            <a:r>
              <a:rPr lang="sk-SK" dirty="0"/>
              <a:t>Zabije to tvrdením, že aj tie najlepšie dobré skutky, môže Boh zliahnuť ako smrteľné hriechy. </a:t>
            </a:r>
            <a:endParaRPr lang="en-US" dirty="0"/>
          </a:p>
          <a:p>
            <a:pPr algn="l">
              <a:buFont typeface="Arial"/>
              <a:buChar char="•"/>
            </a:pPr>
            <a:endParaRPr lang="en-US" dirty="0"/>
          </a:p>
        </p:txBody>
      </p:sp>
    </p:spTree>
    <p:extLst>
      <p:ext uri="{BB962C8B-B14F-4D97-AF65-F5344CB8AC3E}">
        <p14:creationId xmlns:p14="http://schemas.microsoft.com/office/powerpoint/2010/main" val="3885109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a:t>Theologia</a:t>
            </a:r>
            <a:r>
              <a:rPr lang="sk-SK" dirty="0"/>
              <a:t> </a:t>
            </a:r>
            <a:r>
              <a:rPr lang="sk-SK" dirty="0" err="1"/>
              <a:t>crucis</a:t>
            </a:r>
            <a:r>
              <a:rPr lang="sk-SK" dirty="0"/>
              <a:t>  </a:t>
            </a:r>
            <a:r>
              <a:rPr lang="sk-SK" dirty="0" err="1"/>
              <a:t>vs</a:t>
            </a:r>
            <a:r>
              <a:rPr lang="sk-SK" dirty="0"/>
              <a:t>. </a:t>
            </a:r>
            <a:r>
              <a:rPr lang="sk-SK" dirty="0" err="1"/>
              <a:t>Theologia</a:t>
            </a:r>
            <a:r>
              <a:rPr lang="sk-SK" dirty="0"/>
              <a:t> </a:t>
            </a:r>
            <a:r>
              <a:rPr lang="sk-SK" dirty="0" err="1"/>
              <a:t>gloriae</a:t>
            </a:r>
            <a:endParaRPr lang="cs-CZ" dirty="0"/>
          </a:p>
        </p:txBody>
      </p:sp>
      <p:sp>
        <p:nvSpPr>
          <p:cNvPr id="4" name="Zástupný objekt pre text 3"/>
          <p:cNvSpPr>
            <a:spLocks noGrp="1"/>
          </p:cNvSpPr>
          <p:nvPr>
            <p:ph sz="half" idx="1"/>
          </p:nvPr>
        </p:nvSpPr>
        <p:spPr/>
        <p:txBody>
          <a:bodyPr>
            <a:normAutofit fontScale="70000" lnSpcReduction="20000"/>
          </a:bodyPr>
          <a:lstStyle/>
          <a:p>
            <a:r>
              <a:rPr lang="sk-SK" dirty="0"/>
              <a:t>kríž je jediným zdrojom poznania Boha, jeho povahy a konania k svetu a hriešnikovi. </a:t>
            </a:r>
          </a:p>
          <a:p>
            <a:r>
              <a:rPr lang="sk-SK" dirty="0"/>
              <a:t>Hriešnik uznáva že je naskrz skazený a jeho vôľa zajatá hriechom a nedokáže urobiť nič smerom k Bohu</a:t>
            </a:r>
          </a:p>
          <a:p>
            <a:r>
              <a:rPr lang="sk-SK" dirty="0"/>
              <a:t>Zaslúžiť si spásu, alebo zväčšiť svoju spravodlivosť je nemožné. </a:t>
            </a:r>
          </a:p>
          <a:p>
            <a:r>
              <a:rPr lang="sk-SK" i="1" u="sng" dirty="0" err="1">
                <a:solidFill>
                  <a:srgbClr val="C00000"/>
                </a:solidFill>
              </a:rPr>
              <a:t>Salus</a:t>
            </a:r>
            <a:r>
              <a:rPr lang="sk-SK" i="1" u="sng" dirty="0">
                <a:solidFill>
                  <a:srgbClr val="C00000"/>
                </a:solidFill>
              </a:rPr>
              <a:t> extra nos </a:t>
            </a:r>
            <a:r>
              <a:rPr lang="sk-SK" i="1" u="sng" dirty="0" err="1">
                <a:solidFill>
                  <a:srgbClr val="C00000"/>
                </a:solidFill>
              </a:rPr>
              <a:t>est</a:t>
            </a:r>
            <a:r>
              <a:rPr lang="sk-SK" i="1" u="sng" dirty="0">
                <a:solidFill>
                  <a:srgbClr val="C00000"/>
                </a:solidFill>
              </a:rPr>
              <a:t> et </a:t>
            </a:r>
            <a:r>
              <a:rPr lang="sk-SK" i="1" u="sng" dirty="0" err="1">
                <a:solidFill>
                  <a:srgbClr val="C00000"/>
                </a:solidFill>
              </a:rPr>
              <a:t>iustitia</a:t>
            </a:r>
            <a:r>
              <a:rPr lang="sk-SK" i="1" u="sng" dirty="0">
                <a:solidFill>
                  <a:srgbClr val="C00000"/>
                </a:solidFill>
              </a:rPr>
              <a:t> </a:t>
            </a:r>
            <a:r>
              <a:rPr lang="sk-SK" i="1" u="sng" dirty="0" err="1">
                <a:solidFill>
                  <a:srgbClr val="C00000"/>
                </a:solidFill>
              </a:rPr>
              <a:t>aliena</a:t>
            </a:r>
            <a:endParaRPr lang="cs-CZ" i="1" u="sng" dirty="0">
              <a:solidFill>
                <a:srgbClr val="C00000"/>
              </a:solidFill>
            </a:endParaRPr>
          </a:p>
        </p:txBody>
      </p:sp>
      <p:sp>
        <p:nvSpPr>
          <p:cNvPr id="5" name="Zástupný objekt pre obsah 4"/>
          <p:cNvSpPr>
            <a:spLocks noGrp="1"/>
          </p:cNvSpPr>
          <p:nvPr>
            <p:ph sz="half" idx="2"/>
          </p:nvPr>
        </p:nvSpPr>
        <p:spPr/>
        <p:txBody>
          <a:bodyPr>
            <a:normAutofit fontScale="70000" lnSpcReduction="20000"/>
          </a:bodyPr>
          <a:lstStyle/>
          <a:p>
            <a:pPr algn="just"/>
            <a:r>
              <a:rPr lang="sk-SK" i="1" dirty="0"/>
              <a:t>Boha možno poznať aj rozumom</a:t>
            </a:r>
          </a:p>
          <a:p>
            <a:pPr algn="just"/>
            <a:r>
              <a:rPr lang="sk-SK" i="1" dirty="0" err="1"/>
              <a:t>Facere</a:t>
            </a:r>
            <a:r>
              <a:rPr lang="sk-SK" i="1" dirty="0"/>
              <a:t> </a:t>
            </a:r>
            <a:r>
              <a:rPr lang="sk-SK" i="1" dirty="0" err="1"/>
              <a:t>qoud</a:t>
            </a:r>
            <a:r>
              <a:rPr lang="sk-SK" i="1" dirty="0"/>
              <a:t> in </a:t>
            </a:r>
            <a:r>
              <a:rPr lang="sk-SK" i="1" dirty="0" err="1"/>
              <a:t>se</a:t>
            </a:r>
            <a:r>
              <a:rPr lang="sk-SK" i="1" dirty="0"/>
              <a:t> </a:t>
            </a:r>
            <a:r>
              <a:rPr lang="sk-SK" i="1" dirty="0" err="1"/>
              <a:t>est</a:t>
            </a:r>
            <a:r>
              <a:rPr lang="sk-SK" dirty="0"/>
              <a:t> (meritum de </a:t>
            </a:r>
            <a:r>
              <a:rPr lang="sk-SK" dirty="0" err="1"/>
              <a:t>congruo</a:t>
            </a:r>
            <a:r>
              <a:rPr lang="sk-SK" dirty="0"/>
              <a:t> pred stavom milosti). Ponechané semienka dobra v človeku, a schopnosť konať v súlade s prirodzeným zákonom</a:t>
            </a:r>
          </a:p>
          <a:p>
            <a:pPr algn="just"/>
            <a:r>
              <a:rPr lang="sk-SK" dirty="0"/>
              <a:t>Človeku ostáva prirodzená sloboda voľby medzi dobrým a zlým a schopnosť prijať ponúknutú milosť Božiu</a:t>
            </a:r>
          </a:p>
          <a:p>
            <a:pPr algn="just"/>
            <a:r>
              <a:rPr lang="sk-SK" dirty="0"/>
              <a:t>Ľudia nemôžu byť spasení bez spolupráce s posväcujúcou milosťou, čo vyústi v dobrých skutkoch – Boh, keď korunuje zásluhou naše dobré skutky, korunuje vlastne Jeho dielo v nás. </a:t>
            </a:r>
          </a:p>
          <a:p>
            <a:pPr algn="just"/>
            <a:r>
              <a:rPr lang="sk-SK" dirty="0"/>
              <a:t>Tak sa cirkev ubránila </a:t>
            </a:r>
            <a:r>
              <a:rPr lang="sk-SK" dirty="0" err="1"/>
              <a:t>semipelagianizmu</a:t>
            </a:r>
            <a:r>
              <a:rPr lang="sk-SK" dirty="0"/>
              <a:t>. </a:t>
            </a:r>
            <a:endParaRPr lang="cs-CZ" dirty="0"/>
          </a:p>
        </p:txBody>
      </p:sp>
    </p:spTree>
    <p:extLst>
      <p:ext uri="{BB962C8B-B14F-4D97-AF65-F5344CB8AC3E}">
        <p14:creationId xmlns:p14="http://schemas.microsoft.com/office/powerpoint/2010/main" val="141867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25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bg2"/>
            </a:solidFill>
            <a:miter lim="800000"/>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952108" y="954756"/>
            <a:ext cx="2730414" cy="4946003"/>
          </a:xfrm>
        </p:spPr>
        <p:txBody>
          <a:bodyPr vert="horz" lIns="91440" tIns="45720" rIns="91440" bIns="45720" rtlCol="0">
            <a:normAutofit/>
          </a:bodyPr>
          <a:lstStyle/>
          <a:p>
            <a:pPr>
              <a:lnSpc>
                <a:spcPct val="90000"/>
              </a:lnSpc>
            </a:pPr>
            <a:r>
              <a:rPr lang="en-US" sz="4100" dirty="0" err="1">
                <a:solidFill>
                  <a:srgbClr val="FFFFFF"/>
                </a:solidFill>
              </a:rPr>
              <a:t>Lutherova</a:t>
            </a:r>
            <a:r>
              <a:rPr lang="en-US" sz="4100" dirty="0">
                <a:solidFill>
                  <a:srgbClr val="FFFFFF"/>
                </a:solidFill>
              </a:rPr>
              <a:t> </a:t>
            </a:r>
            <a:r>
              <a:rPr lang="en-US" sz="4100" dirty="0" err="1">
                <a:solidFill>
                  <a:srgbClr val="FFFFFF"/>
                </a:solidFill>
              </a:rPr>
              <a:t>kríza</a:t>
            </a:r>
            <a:r>
              <a:rPr lang="en-US" sz="4100" dirty="0">
                <a:solidFill>
                  <a:srgbClr val="FFFFFF"/>
                </a:solidFill>
              </a:rPr>
              <a:t> </a:t>
            </a:r>
            <a:r>
              <a:rPr lang="en-US" sz="4100" dirty="0" err="1">
                <a:solidFill>
                  <a:srgbClr val="FFFFFF"/>
                </a:solidFill>
              </a:rPr>
              <a:t>pokračuje</a:t>
            </a:r>
            <a:br>
              <a:rPr lang="en-US" sz="4100" dirty="0">
                <a:solidFill>
                  <a:srgbClr val="FFFFFF"/>
                </a:solidFill>
              </a:rPr>
            </a:br>
            <a:endParaRPr lang="en-US" sz="4100" dirty="0">
              <a:solidFill>
                <a:srgbClr val="FFFFFF"/>
              </a:solidFill>
            </a:endParaRPr>
          </a:p>
        </p:txBody>
      </p:sp>
      <p:pic>
        <p:nvPicPr>
          <p:cNvPr id="11" name="Zástupný objekt pre obsah 10"/>
          <p:cNvPicPr>
            <a:picLocks noGrp="1" noChangeAspect="1"/>
          </p:cNvPicPr>
          <p:nvPr>
            <p:ph idx="1"/>
          </p:nvPr>
        </p:nvPicPr>
        <p:blipFill>
          <a:blip r:embed="rId2"/>
          <a:stretch>
            <a:fillRect/>
          </a:stretch>
        </p:blipFill>
        <p:spPr>
          <a:xfrm rot="10800000" flipH="1" flipV="1">
            <a:off x="5036096" y="1830147"/>
            <a:ext cx="6774103" cy="3991428"/>
          </a:xfrm>
        </p:spPr>
      </p:pic>
      <p:sp>
        <p:nvSpPr>
          <p:cNvPr id="17" name="BlokTextu 16"/>
          <p:cNvSpPr txBox="1"/>
          <p:nvPr/>
        </p:nvSpPr>
        <p:spPr>
          <a:xfrm>
            <a:off x="5196114" y="304800"/>
            <a:ext cx="6527755" cy="1569660"/>
          </a:xfrm>
          <a:prstGeom prst="rect">
            <a:avLst/>
          </a:prstGeom>
          <a:noFill/>
        </p:spPr>
        <p:txBody>
          <a:bodyPr wrap="square" rtlCol="0">
            <a:spAutoFit/>
          </a:bodyPr>
          <a:lstStyle/>
          <a:p>
            <a:r>
              <a:rPr lang="sk-SK" sz="2400" dirty="0">
                <a:solidFill>
                  <a:schemeClr val="bg1"/>
                </a:solidFill>
              </a:rPr>
              <a:t>Ako sa môže človek - a navyše kňaz postaviť pred najsvätejšieho Boha a žiadať ho o niečo? Luther cítil nepreklenuteľnú priepasť medzi hriešnym človekom a majestátnym Bohom. </a:t>
            </a:r>
            <a:endParaRPr lang="cs-CZ" sz="2400" dirty="0">
              <a:solidFill>
                <a:schemeClr val="bg1"/>
              </a:solidFill>
            </a:endParaRPr>
          </a:p>
        </p:txBody>
      </p:sp>
      <p:sp>
        <p:nvSpPr>
          <p:cNvPr id="19" name="BlokTextu 18"/>
          <p:cNvSpPr txBox="1"/>
          <p:nvPr/>
        </p:nvSpPr>
        <p:spPr>
          <a:xfrm>
            <a:off x="5277209" y="5821575"/>
            <a:ext cx="6532990" cy="830997"/>
          </a:xfrm>
          <a:prstGeom prst="rect">
            <a:avLst/>
          </a:prstGeom>
          <a:noFill/>
        </p:spPr>
        <p:txBody>
          <a:bodyPr wrap="square" rtlCol="0">
            <a:spAutoFit/>
          </a:bodyPr>
          <a:lstStyle/>
          <a:p>
            <a:pPr algn="ctr"/>
            <a:r>
              <a:rPr lang="sk-SK" sz="2400" dirty="0">
                <a:solidFill>
                  <a:schemeClr val="bg1"/>
                </a:solidFill>
              </a:rPr>
              <a:t>Tak, že sa sám stane svätým svojim životom – odpoveď </a:t>
            </a:r>
            <a:r>
              <a:rPr lang="sk-SK" sz="2400" dirty="0" err="1">
                <a:solidFill>
                  <a:schemeClr val="bg1"/>
                </a:solidFill>
              </a:rPr>
              <a:t>monasticizmu</a:t>
            </a:r>
            <a:endParaRPr lang="cs-CZ" sz="2400" dirty="0">
              <a:solidFill>
                <a:schemeClr val="bg1"/>
              </a:solidFill>
            </a:endParaRPr>
          </a:p>
        </p:txBody>
      </p:sp>
    </p:spTree>
    <p:extLst>
      <p:ext uri="{BB962C8B-B14F-4D97-AF65-F5344CB8AC3E}">
        <p14:creationId xmlns:p14="http://schemas.microsoft.com/office/powerpoint/2010/main" val="11810110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l="13676" r="14504" b="-1"/>
          <a:stretch/>
        </p:blipFill>
        <p:spPr>
          <a:xfrm>
            <a:off x="1412683" y="1410208"/>
            <a:ext cx="5278777" cy="3858780"/>
          </a:xfrm>
          <a:prstGeom prst="rect">
            <a:avLst/>
          </a:prstGeom>
        </p:spPr>
      </p:pic>
      <p:sp>
        <p:nvSpPr>
          <p:cNvPr id="2" name="Nadpis 1"/>
          <p:cNvSpPr>
            <a:spLocks noGrp="1"/>
          </p:cNvSpPr>
          <p:nvPr>
            <p:ph type="title"/>
          </p:nvPr>
        </p:nvSpPr>
        <p:spPr>
          <a:xfrm>
            <a:off x="7535825" y="982132"/>
            <a:ext cx="3360772" cy="1303867"/>
          </a:xfrm>
        </p:spPr>
        <p:txBody>
          <a:bodyPr vert="horz" lIns="91440" tIns="45720" rIns="91440" bIns="45720" rtlCol="0" anchor="ctr">
            <a:normAutofit fontScale="90000"/>
          </a:bodyPr>
          <a:lstStyle/>
          <a:p>
            <a:pPr>
              <a:lnSpc>
                <a:spcPct val="90000"/>
              </a:lnSpc>
            </a:pPr>
            <a:r>
              <a:rPr lang="en-US" sz="4400"/>
              <a:t>Johann Eck von Leipzig</a:t>
            </a:r>
          </a:p>
        </p:txBody>
      </p:sp>
      <p:sp>
        <p:nvSpPr>
          <p:cNvPr id="4" name="Zástupný objekt pre text 3"/>
          <p:cNvSpPr>
            <a:spLocks noGrp="1"/>
          </p:cNvSpPr>
          <p:nvPr>
            <p:ph type="body" sz="half" idx="2"/>
          </p:nvPr>
        </p:nvSpPr>
        <p:spPr>
          <a:xfrm>
            <a:off x="7535824" y="2556932"/>
            <a:ext cx="3360771" cy="3318936"/>
          </a:xfrm>
        </p:spPr>
        <p:txBody>
          <a:bodyPr vert="horz" lIns="91440" tIns="45720" rIns="91440" bIns="45720" rtlCol="0" anchor="t">
            <a:normAutofit/>
          </a:bodyPr>
          <a:lstStyle/>
          <a:p>
            <a:pPr algn="just">
              <a:buFont typeface="Arial"/>
              <a:buChar char="•"/>
            </a:pPr>
            <a:r>
              <a:rPr lang="en-US" dirty="0" err="1"/>
              <a:t>Dišputa</a:t>
            </a:r>
            <a:r>
              <a:rPr lang="en-US" dirty="0"/>
              <a:t> </a:t>
            </a:r>
            <a:r>
              <a:rPr lang="en-US" dirty="0" err="1"/>
              <a:t>popudí</a:t>
            </a:r>
            <a:r>
              <a:rPr lang="en-US" dirty="0"/>
              <a:t> </a:t>
            </a:r>
            <a:r>
              <a:rPr lang="en-US" dirty="0" err="1"/>
              <a:t>lipského</a:t>
            </a:r>
            <a:r>
              <a:rPr lang="en-US" dirty="0"/>
              <a:t> </a:t>
            </a:r>
            <a:r>
              <a:rPr lang="en-US" dirty="0" err="1"/>
              <a:t>profesora</a:t>
            </a:r>
            <a:r>
              <a:rPr lang="en-US" dirty="0"/>
              <a:t> zo </a:t>
            </a:r>
            <a:r>
              <a:rPr lang="en-US" dirty="0" err="1"/>
              <a:t>súperiacej</a:t>
            </a:r>
            <a:r>
              <a:rPr lang="en-US" dirty="0"/>
              <a:t> </a:t>
            </a:r>
            <a:r>
              <a:rPr lang="en-US" dirty="0" err="1"/>
              <a:t>unvierzity</a:t>
            </a:r>
            <a:r>
              <a:rPr lang="en-US" dirty="0"/>
              <a:t> v </a:t>
            </a:r>
            <a:r>
              <a:rPr lang="en-US" dirty="0" err="1"/>
              <a:t>Leipzigu</a:t>
            </a:r>
            <a:r>
              <a:rPr lang="en-US" dirty="0"/>
              <a:t> </a:t>
            </a:r>
            <a:r>
              <a:rPr lang="en-US" dirty="0" err="1"/>
              <a:t>vo</a:t>
            </a:r>
            <a:r>
              <a:rPr lang="en-US" dirty="0"/>
              <a:t> </a:t>
            </a:r>
            <a:r>
              <a:rPr lang="en-US" dirty="0" err="1"/>
              <a:t>vojvodcovskom</a:t>
            </a:r>
            <a:r>
              <a:rPr lang="en-US" dirty="0"/>
              <a:t> </a:t>
            </a:r>
            <a:r>
              <a:rPr lang="en-US" dirty="0" err="1"/>
              <a:t>Sasku</a:t>
            </a:r>
            <a:r>
              <a:rPr lang="en-US" dirty="0"/>
              <a:t>, aby </a:t>
            </a:r>
            <a:r>
              <a:rPr lang="en-US" dirty="0" err="1"/>
              <a:t>vyzval</a:t>
            </a:r>
            <a:r>
              <a:rPr lang="en-US" dirty="0"/>
              <a:t> </a:t>
            </a:r>
            <a:r>
              <a:rPr lang="en-US" dirty="0" err="1"/>
              <a:t>Luthera</a:t>
            </a:r>
            <a:r>
              <a:rPr lang="en-US" dirty="0"/>
              <a:t> </a:t>
            </a:r>
            <a:r>
              <a:rPr lang="en-US" dirty="0" err="1"/>
              <a:t>na</a:t>
            </a:r>
            <a:r>
              <a:rPr lang="en-US" dirty="0"/>
              <a:t> </a:t>
            </a:r>
            <a:r>
              <a:rPr lang="en-US" dirty="0" err="1"/>
              <a:t>dišputu</a:t>
            </a:r>
            <a:r>
              <a:rPr lang="en-US" dirty="0"/>
              <a:t> o </a:t>
            </a:r>
            <a:r>
              <a:rPr lang="sk-SK" dirty="0"/>
              <a:t>slobodnej vôli, skazenosti človeka, ale – ako uvidíme aj o očistci a pápežskej moci a primáte Ríma.</a:t>
            </a:r>
            <a:endParaRPr lang="en-US" dirty="0"/>
          </a:p>
        </p:txBody>
      </p:sp>
    </p:spTree>
    <p:extLst>
      <p:ext uri="{BB962C8B-B14F-4D97-AF65-F5344CB8AC3E}">
        <p14:creationId xmlns:p14="http://schemas.microsoft.com/office/powerpoint/2010/main" val="33483337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21" name="Group 20"/>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2" name="Picture 21"/>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22"/>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4" name="Picture 23"/>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7" name="Straight Connector 2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9" name="Rectangle 2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2" name="Picture 31"/>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3" name="Rectangle 32"/>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4" name="Picture 33"/>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5" name="Picture 3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7" name="Straight Connector 3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39418" y="2400639"/>
            <a:ext cx="4023360" cy="0"/>
          </a:xfrm>
          <a:prstGeom prst="line">
            <a:avLst/>
          </a:prstGeom>
        </p:spPr>
        <p:style>
          <a:lnRef idx="2">
            <a:schemeClr val="accent1"/>
          </a:lnRef>
          <a:fillRef idx="0">
            <a:schemeClr val="accent1"/>
          </a:fillRef>
          <a:effectRef idx="1">
            <a:schemeClr val="accent1"/>
          </a:effectRef>
          <a:fontRef idx="minor">
            <a:schemeClr val="tx1"/>
          </a:fontRef>
        </p:style>
      </p:cxnSp>
      <p:sp>
        <p:nvSpPr>
          <p:cNvPr id="39" name="Rectangle 3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5486" y="821175"/>
            <a:ext cx="2510350" cy="2494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Zástupný objekt pre obsah 10"/>
          <p:cNvPicPr>
            <a:picLocks noGrp="1" noChangeAspect="1"/>
          </p:cNvPicPr>
          <p:nvPr>
            <p:ph sz="half" idx="2"/>
          </p:nvPr>
        </p:nvPicPr>
        <p:blipFill>
          <a:blip r:embed="rId5"/>
          <a:stretch>
            <a:fillRect/>
          </a:stretch>
        </p:blipFill>
        <p:spPr>
          <a:xfrm>
            <a:off x="6093447" y="847475"/>
            <a:ext cx="2584054" cy="2441931"/>
          </a:xfrm>
          <a:prstGeom prst="rect">
            <a:avLst/>
          </a:prstGeom>
        </p:spPr>
      </p:pic>
      <p:pic>
        <p:nvPicPr>
          <p:cNvPr id="13" name="Zástupný objekt pre obsah 8"/>
          <p:cNvPicPr>
            <a:picLocks noChangeAspect="1"/>
          </p:cNvPicPr>
          <p:nvPr/>
        </p:nvPicPr>
        <p:blipFill>
          <a:blip r:embed="rId6"/>
          <a:stretch>
            <a:fillRect/>
          </a:stretch>
        </p:blipFill>
        <p:spPr>
          <a:xfrm>
            <a:off x="9098242" y="3453833"/>
            <a:ext cx="2045040" cy="2478837"/>
          </a:xfrm>
          <a:prstGeom prst="rect">
            <a:avLst/>
          </a:prstGeom>
        </p:spPr>
      </p:pic>
      <p:sp>
        <p:nvSpPr>
          <p:cNvPr id="41" name="Rectangle 4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267" y="3453833"/>
            <a:ext cx="2582183" cy="2494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Nadpis 4"/>
          <p:cNvSpPr>
            <a:spLocks noGrp="1"/>
          </p:cNvSpPr>
          <p:nvPr>
            <p:ph type="title"/>
          </p:nvPr>
        </p:nvSpPr>
        <p:spPr>
          <a:xfrm>
            <a:off x="1170564" y="982132"/>
            <a:ext cx="4561069" cy="1416721"/>
          </a:xfrm>
        </p:spPr>
        <p:txBody>
          <a:bodyPr vert="horz" lIns="91440" tIns="45720" rIns="91440" bIns="45720" rtlCol="0" anchor="ctr">
            <a:normAutofit/>
          </a:bodyPr>
          <a:lstStyle/>
          <a:p>
            <a:pPr>
              <a:lnSpc>
                <a:spcPct val="80000"/>
              </a:lnSpc>
            </a:pPr>
            <a:r>
              <a:rPr lang="en-US" sz="2800"/>
              <a:t>V Heidelbergu prítomní aj</a:t>
            </a:r>
            <a:br>
              <a:rPr lang="en-US" sz="2800"/>
            </a:br>
            <a:r>
              <a:rPr lang="en-US" sz="2800"/>
              <a:t>Johann Brenz (Wurtemberg) a </a:t>
            </a:r>
            <a:br>
              <a:rPr lang="en-US" sz="2800"/>
            </a:br>
            <a:r>
              <a:rPr lang="en-US" sz="2800"/>
              <a:t>Martin Bucer (Strassbourg)</a:t>
            </a:r>
          </a:p>
        </p:txBody>
      </p:sp>
    </p:spTree>
    <p:extLst>
      <p:ext uri="{BB962C8B-B14F-4D97-AF65-F5344CB8AC3E}">
        <p14:creationId xmlns:p14="http://schemas.microsoft.com/office/powerpoint/2010/main" val="40481119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dirty="0"/>
              <a:t>Bezpečný návrat s Norimberskou delegáciou</a:t>
            </a:r>
            <a:br>
              <a:rPr lang="sk-SK" dirty="0"/>
            </a:br>
            <a:r>
              <a:rPr lang="sk-SK" dirty="0"/>
              <a:t>Luther a </a:t>
            </a:r>
            <a:r>
              <a:rPr lang="sk-SK" dirty="0" err="1"/>
              <a:t>Usingen</a:t>
            </a:r>
            <a:endParaRPr lang="cs-CZ" dirty="0"/>
          </a:p>
        </p:txBody>
      </p:sp>
      <p:sp>
        <p:nvSpPr>
          <p:cNvPr id="3" name="Zástupný objekt pre obsah 2"/>
          <p:cNvSpPr>
            <a:spLocks noGrp="1"/>
          </p:cNvSpPr>
          <p:nvPr>
            <p:ph sz="half" idx="1"/>
          </p:nvPr>
        </p:nvSpPr>
        <p:spPr>
          <a:xfrm>
            <a:off x="1914806" y="2600076"/>
            <a:ext cx="8362387" cy="3310128"/>
          </a:xfrm>
        </p:spPr>
        <p:txBody>
          <a:bodyPr/>
          <a:lstStyle/>
          <a:p>
            <a:pPr algn="just"/>
            <a:r>
              <a:rPr lang="sk-SK" dirty="0"/>
              <a:t>Profesor filozofie a teológie na </a:t>
            </a:r>
            <a:r>
              <a:rPr lang="sk-SK" dirty="0" err="1"/>
              <a:t>Erfurtskej</a:t>
            </a:r>
            <a:r>
              <a:rPr lang="sk-SK" dirty="0"/>
              <a:t> univerzite a starý </a:t>
            </a:r>
            <a:r>
              <a:rPr lang="sk-SK" dirty="0" err="1"/>
              <a:t>Lutherov</a:t>
            </a:r>
            <a:r>
              <a:rPr lang="sk-SK" dirty="0"/>
              <a:t> učiteľ z obdobia v kláštore. Pozval Luthera na bezpečný návrat s ich delegáciou.</a:t>
            </a:r>
          </a:p>
          <a:p>
            <a:pPr algn="just"/>
            <a:r>
              <a:rPr lang="sk-SK" dirty="0" err="1"/>
              <a:t>Heidelbeskú</a:t>
            </a:r>
            <a:r>
              <a:rPr lang="sk-SK" dirty="0"/>
              <a:t> dišputu chápal Luther ako svoje víťazstvo: šiel som peši a vrátil som sa na koni.</a:t>
            </a:r>
            <a:endParaRPr lang="cs-CZ" dirty="0"/>
          </a:p>
        </p:txBody>
      </p:sp>
    </p:spTree>
    <p:extLst>
      <p:ext uri="{BB962C8B-B14F-4D97-AF65-F5344CB8AC3E}">
        <p14:creationId xmlns:p14="http://schemas.microsoft.com/office/powerpoint/2010/main" val="40043748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Zástupný objekt pre obsah 5"/>
          <p:cNvPicPr>
            <a:picLocks noGrp="1" noChangeAspect="1"/>
          </p:cNvPicPr>
          <p:nvPr>
            <p:ph idx="1"/>
          </p:nvPr>
        </p:nvPicPr>
        <p:blipFill rotWithShape="1">
          <a:blip r:embed="rId5"/>
          <a:srcRect t="5099" r="1" b="31599"/>
          <a:stretch/>
        </p:blipFill>
        <p:spPr>
          <a:xfrm>
            <a:off x="5418668" y="982131"/>
            <a:ext cx="5469466" cy="4893735"/>
          </a:xfrm>
          <a:prstGeom prst="rect">
            <a:avLst/>
          </a:prstGeom>
          <a:ln w="57150" cmpd="thickThin">
            <a:solidFill>
              <a:schemeClr val="tx1">
                <a:lumMod val="50000"/>
                <a:lumOff val="50000"/>
              </a:schemeClr>
            </a:solidFill>
            <a:miter lim="800000"/>
          </a:ln>
        </p:spPr>
      </p:pic>
      <p:sp>
        <p:nvSpPr>
          <p:cNvPr id="2" name="Nadpis 1"/>
          <p:cNvSpPr>
            <a:spLocks noGrp="1"/>
          </p:cNvSpPr>
          <p:nvPr>
            <p:ph type="title"/>
          </p:nvPr>
        </p:nvSpPr>
        <p:spPr>
          <a:xfrm>
            <a:off x="1295402" y="982132"/>
            <a:ext cx="3660056" cy="1325373"/>
          </a:xfrm>
        </p:spPr>
        <p:txBody>
          <a:bodyPr vert="horz" lIns="91440" tIns="45720" rIns="91440" bIns="45720" rtlCol="0" anchor="b">
            <a:normAutofit/>
          </a:bodyPr>
          <a:lstStyle/>
          <a:p>
            <a:r>
              <a:rPr lang="en-US"/>
              <a:t>Dominikánsky útok</a:t>
            </a:r>
            <a:br>
              <a:rPr lang="en-US"/>
            </a:br>
            <a:r>
              <a:rPr lang="en-US"/>
              <a:t>Tetzel a Prierias – léto 1518</a:t>
            </a:r>
          </a:p>
        </p:txBody>
      </p:sp>
      <p:sp>
        <p:nvSpPr>
          <p:cNvPr id="4" name="Zástupný objekt pre text 3"/>
          <p:cNvSpPr>
            <a:spLocks noGrp="1"/>
          </p:cNvSpPr>
          <p:nvPr>
            <p:ph type="body" sz="half" idx="2"/>
          </p:nvPr>
        </p:nvSpPr>
        <p:spPr>
          <a:xfrm>
            <a:off x="1295401" y="2493774"/>
            <a:ext cx="3660057" cy="3382094"/>
          </a:xfrm>
        </p:spPr>
        <p:txBody>
          <a:bodyPr vert="horz" lIns="91440" tIns="45720" rIns="91440" bIns="45720" rtlCol="0" anchor="t">
            <a:normAutofit/>
          </a:bodyPr>
          <a:lstStyle/>
          <a:p>
            <a:pPr algn="just">
              <a:buFont typeface="Arial"/>
              <a:buChar char="•"/>
            </a:pPr>
            <a:r>
              <a:rPr lang="en-US" dirty="0" err="1"/>
              <a:t>Dominikáni</a:t>
            </a:r>
            <a:r>
              <a:rPr lang="en-US" dirty="0"/>
              <a:t> </a:t>
            </a:r>
            <a:r>
              <a:rPr lang="en-US" dirty="0" err="1"/>
              <a:t>dopomohli</a:t>
            </a:r>
            <a:r>
              <a:rPr lang="en-US" dirty="0"/>
              <a:t> </a:t>
            </a:r>
            <a:r>
              <a:rPr lang="en-US" dirty="0" err="1"/>
              <a:t>Tetzelovi</a:t>
            </a:r>
            <a:r>
              <a:rPr lang="en-US" dirty="0"/>
              <a:t> k </a:t>
            </a:r>
            <a:r>
              <a:rPr lang="en-US" dirty="0" err="1"/>
              <a:t>doktorátu</a:t>
            </a:r>
            <a:r>
              <a:rPr lang="en-US" dirty="0"/>
              <a:t>, aby mal </a:t>
            </a:r>
            <a:r>
              <a:rPr lang="en-US" dirty="0" err="1"/>
              <a:t>právo</a:t>
            </a:r>
            <a:r>
              <a:rPr lang="en-US" dirty="0"/>
              <a:t> </a:t>
            </a:r>
            <a:r>
              <a:rPr lang="en-US" dirty="0" err="1"/>
              <a:t>publikovať</a:t>
            </a:r>
            <a:r>
              <a:rPr lang="en-US" dirty="0"/>
              <a:t> a </a:t>
            </a:r>
            <a:r>
              <a:rPr lang="en-US" dirty="0" err="1"/>
              <a:t>vstupovať</a:t>
            </a:r>
            <a:r>
              <a:rPr lang="en-US" dirty="0"/>
              <a:t> do </a:t>
            </a:r>
            <a:r>
              <a:rPr lang="en-US" dirty="0" err="1"/>
              <a:t>teologických</a:t>
            </a:r>
            <a:r>
              <a:rPr lang="en-US" dirty="0"/>
              <a:t> </a:t>
            </a:r>
            <a:r>
              <a:rPr lang="en-US" dirty="0" err="1"/>
              <a:t>sporov</a:t>
            </a:r>
            <a:r>
              <a:rPr lang="en-US" dirty="0"/>
              <a:t>. </a:t>
            </a:r>
          </a:p>
          <a:p>
            <a:pPr>
              <a:buFont typeface="Arial"/>
              <a:buChar char="•"/>
            </a:pPr>
            <a:endParaRPr lang="sk-SK" dirty="0"/>
          </a:p>
          <a:p>
            <a:pPr>
              <a:buFont typeface="Arial"/>
              <a:buChar char="•"/>
            </a:pPr>
            <a:r>
              <a:rPr lang="en-US" dirty="0"/>
              <a:t>Luther </a:t>
            </a:r>
            <a:r>
              <a:rPr lang="en-US" dirty="0" err="1"/>
              <a:t>píše</a:t>
            </a:r>
            <a:r>
              <a:rPr lang="en-US" dirty="0"/>
              <a:t> </a:t>
            </a:r>
            <a:r>
              <a:rPr lang="sk-SK" dirty="0"/>
              <a:t> v </a:t>
            </a:r>
            <a:r>
              <a:rPr lang="sk-SK" dirty="0" err="1"/>
              <a:t>květnu</a:t>
            </a:r>
            <a:r>
              <a:rPr lang="sk-SK" dirty="0"/>
              <a:t> </a:t>
            </a:r>
            <a:r>
              <a:rPr lang="en-US" dirty="0" err="1"/>
              <a:t>svoje</a:t>
            </a:r>
            <a:r>
              <a:rPr lang="en-US" dirty="0"/>
              <a:t> </a:t>
            </a:r>
            <a:r>
              <a:rPr lang="en-US" sz="3200" dirty="0" err="1">
                <a:solidFill>
                  <a:srgbClr val="C00000"/>
                </a:solidFill>
              </a:rPr>
              <a:t>Resolutio</a:t>
            </a:r>
            <a:r>
              <a:rPr lang="sk-SK" sz="3200" dirty="0">
                <a:solidFill>
                  <a:srgbClr val="C00000"/>
                </a:solidFill>
              </a:rPr>
              <a:t>nes</a:t>
            </a:r>
            <a:r>
              <a:rPr lang="en-US" sz="3200" dirty="0">
                <a:solidFill>
                  <a:srgbClr val="C00000"/>
                </a:solidFill>
              </a:rPr>
              <a:t>.</a:t>
            </a:r>
            <a:endParaRPr lang="sk-SK" sz="3200" dirty="0">
              <a:solidFill>
                <a:srgbClr val="C00000"/>
              </a:solidFill>
            </a:endParaRPr>
          </a:p>
          <a:p>
            <a:endParaRPr lang="en-US" sz="3200" dirty="0">
              <a:solidFill>
                <a:srgbClr val="C00000"/>
              </a:solidFill>
            </a:endParaRPr>
          </a:p>
        </p:txBody>
      </p:sp>
    </p:spTree>
    <p:extLst>
      <p:ext uri="{BB962C8B-B14F-4D97-AF65-F5344CB8AC3E}">
        <p14:creationId xmlns:p14="http://schemas.microsoft.com/office/powerpoint/2010/main" val="18540669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„Žiarivý objav“</a:t>
            </a:r>
            <a:br>
              <a:rPr lang="sk-SK" dirty="0"/>
            </a:br>
            <a:r>
              <a:rPr lang="sk-SK" dirty="0" err="1"/>
              <a:t>redefinícia</a:t>
            </a:r>
            <a:r>
              <a:rPr lang="sk-SK" dirty="0"/>
              <a:t> pokánia</a:t>
            </a:r>
            <a:endParaRPr lang="cs-CZ" dirty="0"/>
          </a:p>
        </p:txBody>
      </p:sp>
      <p:graphicFrame>
        <p:nvGraphicFramePr>
          <p:cNvPr id="5" name="Zástupný objekt pre obsah 4"/>
          <p:cNvGraphicFramePr>
            <a:graphicFrameLocks noGrp="1"/>
          </p:cNvGraphicFramePr>
          <p:nvPr>
            <p:ph idx="1"/>
            <p:extLst>
              <p:ext uri="{D42A27DB-BD31-4B8C-83A1-F6EECF244321}">
                <p14:modId xmlns:p14="http://schemas.microsoft.com/office/powerpoint/2010/main" val="1131655730"/>
              </p:ext>
            </p:extLst>
          </p:nvPr>
        </p:nvGraphicFramePr>
        <p:xfrm>
          <a:off x="5418138" y="982664"/>
          <a:ext cx="5470525" cy="29399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ástupný objekt pre text 3"/>
          <p:cNvSpPr>
            <a:spLocks noGrp="1"/>
          </p:cNvSpPr>
          <p:nvPr>
            <p:ph type="body" sz="half" idx="2"/>
          </p:nvPr>
        </p:nvSpPr>
        <p:spPr>
          <a:xfrm>
            <a:off x="1293811" y="3031065"/>
            <a:ext cx="3718455" cy="2495092"/>
          </a:xfrm>
        </p:spPr>
        <p:txBody>
          <a:bodyPr>
            <a:normAutofit/>
          </a:bodyPr>
          <a:lstStyle/>
          <a:p>
            <a:pPr algn="just"/>
            <a:r>
              <a:rPr lang="sk-SK" dirty="0"/>
              <a:t>V </a:t>
            </a:r>
            <a:r>
              <a:rPr lang="sk-SK" dirty="0" err="1"/>
              <a:t>Erazmovej</a:t>
            </a:r>
            <a:r>
              <a:rPr lang="sk-SK" dirty="0"/>
              <a:t> NZ z r. 1516 Luther našiel v komentári k </a:t>
            </a:r>
            <a:r>
              <a:rPr lang="sk-SK" dirty="0" err="1"/>
              <a:t>Mt</a:t>
            </a:r>
            <a:r>
              <a:rPr lang="sk-SK" dirty="0"/>
              <a:t>. 4:17, ako </a:t>
            </a:r>
            <a:r>
              <a:rPr lang="sk-SK" dirty="0" err="1"/>
              <a:t>basetext</a:t>
            </a:r>
            <a:r>
              <a:rPr lang="sk-SK" dirty="0"/>
              <a:t> pre sviatosť pokánia toto: </a:t>
            </a:r>
          </a:p>
          <a:p>
            <a:pPr algn="just"/>
            <a:r>
              <a:rPr lang="sk-SK" dirty="0"/>
              <a:t>Latinsky </a:t>
            </a:r>
            <a:r>
              <a:rPr lang="sk-SK" i="1" dirty="0" err="1"/>
              <a:t>penitentiam</a:t>
            </a:r>
            <a:r>
              <a:rPr lang="sk-SK" i="1" dirty="0"/>
              <a:t> </a:t>
            </a:r>
            <a:r>
              <a:rPr lang="sk-SK" i="1" dirty="0" err="1"/>
              <a:t>agite</a:t>
            </a:r>
            <a:r>
              <a:rPr lang="sk-SK" dirty="0"/>
              <a:t>, ale grécky „</a:t>
            </a:r>
            <a:r>
              <a:rPr lang="sk-SK" dirty="0" err="1"/>
              <a:t>metanoieite</a:t>
            </a:r>
            <a:r>
              <a:rPr lang="sk-SK" dirty="0"/>
              <a:t>“, </a:t>
            </a:r>
            <a:r>
              <a:rPr lang="sk-SK" dirty="0" err="1"/>
              <a:t>t.j</a:t>
            </a:r>
            <a:r>
              <a:rPr lang="sk-SK" dirty="0"/>
              <a:t>. zmeňte zmýšľanie / svoje srdce.</a:t>
            </a:r>
          </a:p>
          <a:p>
            <a:r>
              <a:rPr lang="sk-SK" b="1" dirty="0">
                <a:solidFill>
                  <a:srgbClr val="C00000"/>
                </a:solidFill>
              </a:rPr>
              <a:t>Jedna zo sviatostí cirkvi sa teda neopierala o Písmo!</a:t>
            </a:r>
          </a:p>
        </p:txBody>
      </p:sp>
      <p:sp>
        <p:nvSpPr>
          <p:cNvPr id="6" name="BlokTextu 5"/>
          <p:cNvSpPr txBox="1"/>
          <p:nvPr/>
        </p:nvSpPr>
        <p:spPr>
          <a:xfrm>
            <a:off x="5406887" y="4386470"/>
            <a:ext cx="5539409" cy="984885"/>
          </a:xfrm>
          <a:prstGeom prst="rect">
            <a:avLst/>
          </a:prstGeom>
          <a:noFill/>
        </p:spPr>
        <p:txBody>
          <a:bodyPr wrap="square" rtlCol="0">
            <a:spAutoFit/>
          </a:bodyPr>
          <a:lstStyle/>
          <a:p>
            <a:pPr algn="ctr"/>
            <a:r>
              <a:rPr lang="sk-SK" dirty="0"/>
              <a:t>„</a:t>
            </a:r>
            <a:r>
              <a:rPr lang="sk-SK" sz="2000" dirty="0"/>
              <a:t>Mýlia sa tí, ktorí robia z latiny viac aktu pri pokání, než je zmena srdca v gréčtine“</a:t>
            </a:r>
            <a:endParaRPr lang="cs-CZ" sz="2000" dirty="0"/>
          </a:p>
          <a:p>
            <a:endParaRPr lang="cs-CZ" dirty="0"/>
          </a:p>
        </p:txBody>
      </p:sp>
    </p:spTree>
    <p:extLst>
      <p:ext uri="{BB962C8B-B14F-4D97-AF65-F5344CB8AC3E}">
        <p14:creationId xmlns:p14="http://schemas.microsoft.com/office/powerpoint/2010/main" val="33797218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Pápežstvo je historicky </a:t>
            </a:r>
            <a:r>
              <a:rPr lang="sk-SK" dirty="0" err="1"/>
              <a:t>podmiené</a:t>
            </a:r>
            <a:r>
              <a:rPr lang="sk-SK" dirty="0"/>
              <a:t>!</a:t>
            </a:r>
            <a:endParaRPr lang="cs-CZ" dirty="0"/>
          </a:p>
        </p:txBody>
      </p:sp>
      <p:sp>
        <p:nvSpPr>
          <p:cNvPr id="4" name="Zástupný objekt pre text 3"/>
          <p:cNvSpPr>
            <a:spLocks noGrp="1"/>
          </p:cNvSpPr>
          <p:nvPr>
            <p:ph idx="1"/>
          </p:nvPr>
        </p:nvSpPr>
        <p:spPr/>
        <p:txBody>
          <a:bodyPr>
            <a:normAutofit/>
          </a:bodyPr>
          <a:lstStyle/>
          <a:p>
            <a:pPr algn="just"/>
            <a:r>
              <a:rPr lang="sk-SK" dirty="0"/>
              <a:t>„</a:t>
            </a:r>
            <a:r>
              <a:rPr lang="sk-SK" b="1" dirty="0">
                <a:solidFill>
                  <a:srgbClr val="C00000"/>
                </a:solidFill>
              </a:rPr>
              <a:t>Pripusťme, že by Rímska cirkev bola taká ako pred dobou blaženého Gregora I., kedy nebola nad ostatnými cirkvami – minimálne nie nad Grékmi. </a:t>
            </a:r>
            <a:r>
              <a:rPr lang="sk-SK" dirty="0"/>
              <a:t>Z toho nech je jasné, že kánonické tresty sa nevzťahujú na Grékov, tak isto ako sa nevzťahujú na kresťanov, ktoré nepodliehajú pápežovi. Nie sú pre nich teda nutné žiadne takéto odpustky, ale tieto vznikli len vo svete Rímskej cirkvi.“</a:t>
            </a:r>
          </a:p>
          <a:p>
            <a:pPr marL="0" indent="0" algn="l">
              <a:buNone/>
            </a:pPr>
            <a:r>
              <a:rPr lang="sk-SK" dirty="0" err="1"/>
              <a:t>Resolutiones</a:t>
            </a:r>
            <a:r>
              <a:rPr lang="sk-SK" dirty="0"/>
              <a:t>, </a:t>
            </a:r>
            <a:r>
              <a:rPr lang="sk-SK" dirty="0" err="1"/>
              <a:t>Conclusio</a:t>
            </a:r>
            <a:r>
              <a:rPr lang="sk-SK" dirty="0"/>
              <a:t> XXII. WA 1, 371:15nn</a:t>
            </a:r>
            <a:endParaRPr lang="cs-CZ" dirty="0"/>
          </a:p>
        </p:txBody>
      </p:sp>
    </p:spTree>
    <p:extLst>
      <p:ext uri="{BB962C8B-B14F-4D97-AF65-F5344CB8AC3E}">
        <p14:creationId xmlns:p14="http://schemas.microsoft.com/office/powerpoint/2010/main" val="12773198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5" name="Picture 14"/>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7" name="Picture 16"/>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 name="Picture 17"/>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0" name="Straight Connector 1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2"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5" name="Picture 24"/>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7" name="Picture 26"/>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8" name="Picture 27"/>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0" name="Straight Connector 2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2" name="Rectangle 3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Zástupný objekt pre obsah 7"/>
          <p:cNvPicPr>
            <a:picLocks noGrp="1" noChangeAspect="1"/>
          </p:cNvPicPr>
          <p:nvPr>
            <p:ph idx="1"/>
          </p:nvPr>
        </p:nvPicPr>
        <p:blipFill rotWithShape="1">
          <a:blip r:embed="rId5"/>
          <a:srcRect r="788" b="-1"/>
          <a:stretch/>
        </p:blipFill>
        <p:spPr>
          <a:xfrm>
            <a:off x="1412683" y="1410208"/>
            <a:ext cx="3876801" cy="3858780"/>
          </a:xfrm>
          <a:prstGeom prst="rect">
            <a:avLst/>
          </a:prstGeom>
        </p:spPr>
      </p:pic>
      <p:sp>
        <p:nvSpPr>
          <p:cNvPr id="4" name="Nadpis 3"/>
          <p:cNvSpPr>
            <a:spLocks noGrp="1"/>
          </p:cNvSpPr>
          <p:nvPr>
            <p:ph type="title"/>
          </p:nvPr>
        </p:nvSpPr>
        <p:spPr>
          <a:xfrm>
            <a:off x="6094412" y="982132"/>
            <a:ext cx="4802185" cy="1303867"/>
          </a:xfrm>
        </p:spPr>
        <p:txBody>
          <a:bodyPr vert="horz" lIns="91440" tIns="45720" rIns="91440" bIns="45720" rtlCol="0" anchor="ctr">
            <a:normAutofit fontScale="90000"/>
          </a:bodyPr>
          <a:lstStyle/>
          <a:p>
            <a:pPr>
              <a:lnSpc>
                <a:spcPct val="80000"/>
              </a:lnSpc>
            </a:pPr>
            <a:r>
              <a:rPr lang="en-US" sz="3400" dirty="0"/>
              <a:t>Sylvester </a:t>
            </a:r>
            <a:r>
              <a:rPr lang="en-US" sz="3400" dirty="0" err="1"/>
              <a:t>Mazzolini</a:t>
            </a:r>
            <a:r>
              <a:rPr lang="en-US" sz="3400" dirty="0"/>
              <a:t> </a:t>
            </a:r>
            <a:r>
              <a:rPr lang="en-US" sz="3400" dirty="0" err="1"/>
              <a:t>Prierias</a:t>
            </a:r>
            <a:r>
              <a:rPr lang="en-US" sz="3400" dirty="0"/>
              <a:t> </a:t>
            </a:r>
            <a:br>
              <a:rPr lang="en-US" sz="3400" dirty="0"/>
            </a:br>
            <a:r>
              <a:rPr lang="en-US" sz="3400" dirty="0" err="1"/>
              <a:t>dominikáni</a:t>
            </a:r>
            <a:r>
              <a:rPr lang="en-US" sz="3400" dirty="0"/>
              <a:t> </a:t>
            </a:r>
            <a:r>
              <a:rPr lang="en-US" sz="3400" dirty="0" err="1"/>
              <a:t>útočia</a:t>
            </a:r>
            <a:r>
              <a:rPr lang="sk-SK" sz="3400" dirty="0"/>
              <a:t> </a:t>
            </a:r>
            <a:br>
              <a:rPr lang="sk-SK" sz="3400" dirty="0"/>
            </a:br>
            <a:r>
              <a:rPr lang="sk-SK" sz="3400" dirty="0"/>
              <a:t>– </a:t>
            </a:r>
            <a:r>
              <a:rPr lang="sk-SK" sz="3400" dirty="0" err="1"/>
              <a:t>červenec</a:t>
            </a:r>
            <a:r>
              <a:rPr lang="sk-SK" sz="3400" dirty="0"/>
              <a:t> 1518</a:t>
            </a:r>
            <a:endParaRPr lang="en-US" sz="3400" dirty="0"/>
          </a:p>
        </p:txBody>
      </p:sp>
      <p:sp>
        <p:nvSpPr>
          <p:cNvPr id="6" name="Zástupný objekt pre text 5"/>
          <p:cNvSpPr>
            <a:spLocks noGrp="1"/>
          </p:cNvSpPr>
          <p:nvPr>
            <p:ph type="body" sz="half" idx="2"/>
          </p:nvPr>
        </p:nvSpPr>
        <p:spPr>
          <a:xfrm>
            <a:off x="6094412" y="2556932"/>
            <a:ext cx="4802184" cy="3318936"/>
          </a:xfrm>
        </p:spPr>
        <p:txBody>
          <a:bodyPr vert="horz" lIns="91440" tIns="45720" rIns="91440" bIns="45720" rtlCol="0" anchor="t">
            <a:normAutofit/>
          </a:bodyPr>
          <a:lstStyle/>
          <a:p>
            <a:pPr algn="just">
              <a:buFont typeface="Arial"/>
              <a:buChar char="•"/>
            </a:pPr>
            <a:r>
              <a:rPr lang="en-US" dirty="0" err="1"/>
              <a:t>Pápež</a:t>
            </a:r>
            <a:r>
              <a:rPr lang="en-US" dirty="0"/>
              <a:t> </a:t>
            </a:r>
            <a:r>
              <a:rPr lang="en-US" dirty="0" err="1"/>
              <a:t>videl</a:t>
            </a:r>
            <a:r>
              <a:rPr lang="en-US" dirty="0"/>
              <a:t>, </a:t>
            </a:r>
            <a:r>
              <a:rPr lang="en-US" dirty="0" err="1"/>
              <a:t>že</a:t>
            </a:r>
            <a:r>
              <a:rPr lang="en-US" dirty="0"/>
              <a:t> z </a:t>
            </a:r>
            <a:r>
              <a:rPr lang="en-US" dirty="0" err="1"/>
              <a:t>Agustiniánskej</a:t>
            </a:r>
            <a:r>
              <a:rPr lang="en-US" dirty="0"/>
              <a:t> </a:t>
            </a:r>
            <a:r>
              <a:rPr lang="en-US" dirty="0" err="1"/>
              <a:t>strany</a:t>
            </a:r>
            <a:r>
              <a:rPr lang="en-US" dirty="0"/>
              <a:t> </a:t>
            </a:r>
            <a:r>
              <a:rPr lang="en-US" dirty="0" err="1"/>
              <a:t>sa</a:t>
            </a:r>
            <a:r>
              <a:rPr lang="en-US" dirty="0"/>
              <a:t> </a:t>
            </a:r>
            <a:r>
              <a:rPr lang="en-US" dirty="0" err="1"/>
              <a:t>efektívneho</a:t>
            </a:r>
            <a:r>
              <a:rPr lang="en-US" dirty="0"/>
              <a:t> </a:t>
            </a:r>
            <a:r>
              <a:rPr lang="en-US" dirty="0" err="1"/>
              <a:t>umlčania</a:t>
            </a:r>
            <a:r>
              <a:rPr lang="en-US" dirty="0"/>
              <a:t> </a:t>
            </a:r>
            <a:r>
              <a:rPr lang="en-US" dirty="0" err="1"/>
              <a:t>Luthera</a:t>
            </a:r>
            <a:r>
              <a:rPr lang="en-US" dirty="0"/>
              <a:t> </a:t>
            </a:r>
            <a:r>
              <a:rPr lang="en-US" dirty="0" err="1"/>
              <a:t>nedočká</a:t>
            </a:r>
            <a:r>
              <a:rPr lang="en-US" dirty="0"/>
              <a:t>, a </a:t>
            </a:r>
            <a:r>
              <a:rPr lang="en-US" dirty="0" err="1"/>
              <a:t>tak</a:t>
            </a:r>
            <a:r>
              <a:rPr lang="en-US" dirty="0"/>
              <a:t> </a:t>
            </a:r>
            <a:r>
              <a:rPr lang="en-US" dirty="0" err="1"/>
              <a:t>sa</a:t>
            </a:r>
            <a:r>
              <a:rPr lang="en-US" dirty="0"/>
              <a:t> </a:t>
            </a:r>
            <a:r>
              <a:rPr lang="en-US" dirty="0" err="1"/>
              <a:t>obrátil</a:t>
            </a:r>
            <a:r>
              <a:rPr lang="en-US" dirty="0"/>
              <a:t> </a:t>
            </a:r>
            <a:r>
              <a:rPr lang="en-US" dirty="0" err="1"/>
              <a:t>na</a:t>
            </a:r>
            <a:r>
              <a:rPr lang="en-US" dirty="0"/>
              <a:t> </a:t>
            </a:r>
            <a:r>
              <a:rPr lang="en-US" dirty="0" err="1"/>
              <a:t>dominikánov</a:t>
            </a:r>
            <a:r>
              <a:rPr lang="en-US" dirty="0"/>
              <a:t> – </a:t>
            </a:r>
            <a:r>
              <a:rPr lang="en-US" dirty="0" err="1"/>
              <a:t>rád</a:t>
            </a:r>
            <a:r>
              <a:rPr lang="en-US" dirty="0"/>
              <a:t> </a:t>
            </a:r>
            <a:r>
              <a:rPr lang="en-US" dirty="0" err="1"/>
              <a:t>slávny</a:t>
            </a:r>
            <a:r>
              <a:rPr lang="en-US" dirty="0"/>
              <a:t> </a:t>
            </a:r>
            <a:r>
              <a:rPr lang="en-US" dirty="0" err="1"/>
              <a:t>ako</a:t>
            </a:r>
            <a:r>
              <a:rPr lang="en-US" dirty="0"/>
              <a:t> </a:t>
            </a:r>
            <a:r>
              <a:rPr lang="en-US" dirty="0" err="1"/>
              <a:t>hlavní</a:t>
            </a:r>
            <a:r>
              <a:rPr lang="en-US" dirty="0"/>
              <a:t> </a:t>
            </a:r>
            <a:r>
              <a:rPr lang="en-US" dirty="0" err="1"/>
              <a:t>propagátori</a:t>
            </a:r>
            <a:r>
              <a:rPr lang="en-US" dirty="0"/>
              <a:t> </a:t>
            </a:r>
            <a:r>
              <a:rPr lang="en-US" dirty="0" err="1"/>
              <a:t>odpustkov</a:t>
            </a:r>
            <a:r>
              <a:rPr lang="en-US" dirty="0"/>
              <a:t> a </a:t>
            </a:r>
            <a:r>
              <a:rPr lang="en-US" dirty="0" err="1"/>
              <a:t>pápežskej</a:t>
            </a:r>
            <a:r>
              <a:rPr lang="en-US" dirty="0"/>
              <a:t> </a:t>
            </a:r>
            <a:r>
              <a:rPr lang="en-US" dirty="0" err="1"/>
              <a:t>moci</a:t>
            </a:r>
            <a:r>
              <a:rPr lang="en-US" dirty="0"/>
              <a:t>.</a:t>
            </a:r>
          </a:p>
          <a:p>
            <a:pPr algn="just">
              <a:buFont typeface="Arial"/>
              <a:buChar char="•"/>
            </a:pPr>
            <a:r>
              <a:rPr lang="en-US" dirty="0"/>
              <a:t>Sylvester </a:t>
            </a:r>
            <a:r>
              <a:rPr lang="en-US" dirty="0" err="1"/>
              <a:t>Prierias</a:t>
            </a:r>
            <a:r>
              <a:rPr lang="en-US" dirty="0"/>
              <a:t> – </a:t>
            </a:r>
            <a:r>
              <a:rPr lang="en-US" dirty="0" err="1"/>
              <a:t>majster</a:t>
            </a:r>
            <a:r>
              <a:rPr lang="en-US" dirty="0"/>
              <a:t> </a:t>
            </a:r>
            <a:r>
              <a:rPr lang="en-US" dirty="0" err="1"/>
              <a:t>Svätého</a:t>
            </a:r>
            <a:r>
              <a:rPr lang="en-US" dirty="0"/>
              <a:t> </a:t>
            </a:r>
            <a:r>
              <a:rPr lang="en-US" dirty="0" err="1"/>
              <a:t>Paláca</a:t>
            </a:r>
            <a:r>
              <a:rPr lang="en-US" dirty="0"/>
              <a:t> v </a:t>
            </a:r>
            <a:r>
              <a:rPr lang="en-US" dirty="0" err="1"/>
              <a:t>Ríme</a:t>
            </a:r>
            <a:r>
              <a:rPr lang="en-US" dirty="0"/>
              <a:t> – </a:t>
            </a:r>
            <a:r>
              <a:rPr lang="en-US" dirty="0" err="1"/>
              <a:t>dostáva</a:t>
            </a:r>
            <a:r>
              <a:rPr lang="en-US" dirty="0"/>
              <a:t> </a:t>
            </a:r>
            <a:r>
              <a:rPr lang="en-US" dirty="0" err="1"/>
              <a:t>poverenie</a:t>
            </a:r>
            <a:r>
              <a:rPr lang="en-US" dirty="0"/>
              <a:t> </a:t>
            </a:r>
            <a:r>
              <a:rPr lang="en-US" dirty="0" err="1"/>
              <a:t>napísať</a:t>
            </a:r>
            <a:r>
              <a:rPr lang="en-US" dirty="0"/>
              <a:t> </a:t>
            </a:r>
            <a:r>
              <a:rPr lang="en-US" dirty="0" err="1"/>
              <a:t>proti</a:t>
            </a:r>
            <a:r>
              <a:rPr lang="en-US" dirty="0"/>
              <a:t> </a:t>
            </a:r>
            <a:r>
              <a:rPr lang="en-US" dirty="0" err="1"/>
              <a:t>Lutherovi</a:t>
            </a:r>
            <a:r>
              <a:rPr lang="en-US" dirty="0"/>
              <a:t> </a:t>
            </a:r>
            <a:r>
              <a:rPr lang="en-US" dirty="0" err="1"/>
              <a:t>pojednania</a:t>
            </a:r>
            <a:r>
              <a:rPr lang="en-US" dirty="0"/>
              <a:t>. </a:t>
            </a:r>
          </a:p>
          <a:p>
            <a:pPr algn="just">
              <a:buFont typeface="Arial"/>
              <a:buChar char="•"/>
            </a:pPr>
            <a:r>
              <a:rPr lang="en-US" dirty="0"/>
              <a:t>Luther </a:t>
            </a:r>
            <a:r>
              <a:rPr lang="en-US" dirty="0" err="1"/>
              <a:t>odpovedá</a:t>
            </a:r>
            <a:r>
              <a:rPr lang="en-US" dirty="0"/>
              <a:t> a </a:t>
            </a:r>
            <a:r>
              <a:rPr lang="en-US" dirty="0" err="1"/>
              <a:t>spor</a:t>
            </a:r>
            <a:r>
              <a:rPr lang="en-US" dirty="0"/>
              <a:t> </a:t>
            </a:r>
            <a:r>
              <a:rPr lang="en-US" dirty="0" err="1"/>
              <a:t>sa</a:t>
            </a:r>
            <a:r>
              <a:rPr lang="en-US" dirty="0"/>
              <a:t> </a:t>
            </a:r>
            <a:r>
              <a:rPr lang="en-US" dirty="0" err="1"/>
              <a:t>ešte</a:t>
            </a:r>
            <a:r>
              <a:rPr lang="en-US" dirty="0"/>
              <a:t> </a:t>
            </a:r>
            <a:r>
              <a:rPr lang="en-US" dirty="0" err="1"/>
              <a:t>vyostruje</a:t>
            </a:r>
            <a:r>
              <a:rPr lang="en-US" dirty="0"/>
              <a:t>.</a:t>
            </a:r>
            <a:endParaRPr lang="sk-SK" dirty="0"/>
          </a:p>
          <a:p>
            <a:r>
              <a:rPr lang="sk-SK" sz="2400" dirty="0">
                <a:solidFill>
                  <a:srgbClr val="C00000"/>
                </a:solidFill>
              </a:rPr>
              <a:t>Diela </a:t>
            </a:r>
            <a:r>
              <a:rPr lang="sk-SK" sz="2400" dirty="0" err="1">
                <a:solidFill>
                  <a:srgbClr val="C00000"/>
                </a:solidFill>
              </a:rPr>
              <a:t>Asterisci</a:t>
            </a:r>
            <a:r>
              <a:rPr lang="sk-SK" sz="2400" dirty="0">
                <a:solidFill>
                  <a:srgbClr val="C00000"/>
                </a:solidFill>
              </a:rPr>
              <a:t>  - </a:t>
            </a:r>
            <a:r>
              <a:rPr lang="sk-SK" sz="2400" dirty="0" err="1">
                <a:solidFill>
                  <a:srgbClr val="C00000"/>
                </a:solidFill>
              </a:rPr>
              <a:t>Obelisci</a:t>
            </a:r>
            <a:endParaRPr lang="en-US" sz="2400" dirty="0">
              <a:solidFill>
                <a:srgbClr val="C00000"/>
              </a:solidFill>
            </a:endParaRPr>
          </a:p>
        </p:txBody>
      </p:sp>
    </p:spTree>
    <p:extLst>
      <p:ext uri="{BB962C8B-B14F-4D97-AF65-F5344CB8AC3E}">
        <p14:creationId xmlns:p14="http://schemas.microsoft.com/office/powerpoint/2010/main" val="22984649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sk-SK" dirty="0" err="1"/>
              <a:t>Lutherova</a:t>
            </a:r>
            <a:r>
              <a:rPr lang="sk-SK" dirty="0"/>
              <a:t> odpoveď </a:t>
            </a:r>
            <a:r>
              <a:rPr lang="sk-SK" dirty="0" err="1"/>
              <a:t>Prieriasovi</a:t>
            </a:r>
            <a:endParaRPr lang="cs-CZ" dirty="0"/>
          </a:p>
        </p:txBody>
      </p:sp>
      <p:sp>
        <p:nvSpPr>
          <p:cNvPr id="6" name="Zástupný objekt pre obsah 5"/>
          <p:cNvSpPr>
            <a:spLocks noGrp="1"/>
          </p:cNvSpPr>
          <p:nvPr>
            <p:ph idx="1"/>
          </p:nvPr>
        </p:nvSpPr>
        <p:spPr/>
        <p:txBody>
          <a:bodyPr>
            <a:normAutofit lnSpcReduction="10000"/>
          </a:bodyPr>
          <a:lstStyle/>
          <a:p>
            <a:pPr algn="just"/>
            <a:r>
              <a:rPr lang="sk-SK" dirty="0"/>
              <a:t>„Teraz mi je ľúto, že som sa zbavil </a:t>
            </a:r>
            <a:r>
              <a:rPr lang="sk-SK" dirty="0" err="1"/>
              <a:t>Tetzela</a:t>
            </a:r>
            <a:r>
              <a:rPr lang="sk-SK" dirty="0"/>
              <a:t>. Taký aký bol smiešny, bol však zároveň presnejší ako ty! Necituješ žiadne Písmo? Nedávaš žiadne dôvody. Ako zákerný diabol, len prekrúcaš Písmo. Tvrdíš, že cirkev spočíva viditeľne v pápežovi. Aké ohavnosti ale potom neuznáš za skutky Cirkvi? Pozri sa na bezbrehé </a:t>
            </a:r>
            <a:r>
              <a:rPr lang="sk-SK" dirty="0" err="1"/>
              <a:t>krvipreliavanie</a:t>
            </a:r>
            <a:r>
              <a:rPr lang="sk-SK" dirty="0"/>
              <a:t> za Júlia II.; viď zúrivú tyraniu Bonifáca VIII., ktorý – ako príslovie hovorí – vošiel ako vlk, vládol ako lev, a umrel ako pes. Ak cirkev spočíva viditeľne v pápežovi a potom v kardináloch, kam potom zaradíš koncil? ... Robíš pápeža cisárom v moci aj v násilí. Imperátor Maximilián a Nemci to nebudú tolerovať!“</a:t>
            </a:r>
            <a:endParaRPr lang="cs-CZ" dirty="0"/>
          </a:p>
        </p:txBody>
      </p:sp>
    </p:spTree>
    <p:extLst>
      <p:ext uri="{BB962C8B-B14F-4D97-AF65-F5344CB8AC3E}">
        <p14:creationId xmlns:p14="http://schemas.microsoft.com/office/powerpoint/2010/main" val="14129015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dirty="0"/>
              <a:t>Maximilián píše pápežovi 5. </a:t>
            </a:r>
            <a:r>
              <a:rPr lang="sk-SK" dirty="0" err="1"/>
              <a:t>sprna</a:t>
            </a:r>
            <a:r>
              <a:rPr lang="sk-SK" dirty="0"/>
              <a:t> 1518</a:t>
            </a:r>
            <a:br>
              <a:rPr lang="sk-SK" dirty="0"/>
            </a:br>
            <a:r>
              <a:rPr lang="sk-SK" dirty="0"/>
              <a:t>Luther predvolaný do Ríma</a:t>
            </a:r>
            <a:endParaRPr lang="cs-CZ" dirty="0"/>
          </a:p>
        </p:txBody>
      </p:sp>
      <p:sp>
        <p:nvSpPr>
          <p:cNvPr id="3" name="Zástupný objekt pre obsah 2"/>
          <p:cNvSpPr>
            <a:spLocks noGrp="1"/>
          </p:cNvSpPr>
          <p:nvPr>
            <p:ph idx="1"/>
          </p:nvPr>
        </p:nvSpPr>
        <p:spPr/>
        <p:txBody>
          <a:bodyPr>
            <a:normAutofit fontScale="92500"/>
          </a:bodyPr>
          <a:lstStyle/>
          <a:p>
            <a:pPr algn="just"/>
            <a:r>
              <a:rPr lang="sk-SK" dirty="0"/>
              <a:t>Mal už proti sebe celú pápežskú kúriu, cisára Maximiliána, mnohých katolíckych princov Nemecka. Ísť do Ríma by sa rovnalo samovražde a skončilo by sa to asi rovnako ako s Husom. </a:t>
            </a:r>
          </a:p>
          <a:p>
            <a:pPr algn="just"/>
            <a:r>
              <a:rPr lang="sk-SK" dirty="0"/>
              <a:t>Luther cez </a:t>
            </a:r>
            <a:r>
              <a:rPr lang="sk-SK" dirty="0" err="1"/>
              <a:t>Spalatina</a:t>
            </a:r>
            <a:r>
              <a:rPr lang="sk-SK" dirty="0"/>
              <a:t> píše Friedrichovi, že ak je to možné, nech je vypočutý v Nemecku a volal po debate s učenými. Friedrich nechcel vyzerať pred Rímom ako zradca, odvolával sa že s Lutherom neprehovoril za celý život viac než 20 slov. Bol to ale Friedrich, ktorý začal rokovania s kardinálom </a:t>
            </a:r>
            <a:r>
              <a:rPr lang="sk-SK" dirty="0" err="1"/>
              <a:t>Cajetanom</a:t>
            </a:r>
            <a:r>
              <a:rPr lang="sk-SK" dirty="0"/>
              <a:t> di </a:t>
            </a:r>
            <a:r>
              <a:rPr lang="sk-SK" dirty="0" err="1"/>
              <a:t>Vio</a:t>
            </a:r>
            <a:r>
              <a:rPr lang="sk-SK" dirty="0"/>
              <a:t>, ktorý bol pápežským vyslancom pre nadchádzajúci snem v Augsburgu. Ten mal riešiť výpravu proti Turkom a zavedenie k tomu pápežských daní.</a:t>
            </a:r>
            <a:endParaRPr lang="cs-CZ" dirty="0"/>
          </a:p>
        </p:txBody>
      </p:sp>
    </p:spTree>
    <p:extLst>
      <p:ext uri="{BB962C8B-B14F-4D97-AF65-F5344CB8AC3E}">
        <p14:creationId xmlns:p14="http://schemas.microsoft.com/office/powerpoint/2010/main" val="42155107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dirty="0"/>
              <a:t>Luther na sneme v Augsburgu</a:t>
            </a:r>
            <a:br>
              <a:rPr lang="sk-SK" dirty="0"/>
            </a:br>
            <a:r>
              <a:rPr lang="sk-SK" dirty="0"/>
              <a:t>26. </a:t>
            </a:r>
            <a:r>
              <a:rPr lang="sk-SK" dirty="0" err="1"/>
              <a:t>září</a:t>
            </a:r>
            <a:r>
              <a:rPr lang="sk-SK" dirty="0"/>
              <a:t> – 20 </a:t>
            </a:r>
            <a:r>
              <a:rPr lang="sk-SK" dirty="0" err="1"/>
              <a:t>října</a:t>
            </a:r>
            <a:r>
              <a:rPr lang="sk-SK" dirty="0"/>
              <a:t> 1518</a:t>
            </a:r>
            <a:endParaRPr lang="cs-CZ" dirty="0"/>
          </a:p>
        </p:txBody>
      </p:sp>
      <p:sp>
        <p:nvSpPr>
          <p:cNvPr id="3" name="Zástupný objekt pre obsah 2"/>
          <p:cNvSpPr>
            <a:spLocks noGrp="1"/>
          </p:cNvSpPr>
          <p:nvPr>
            <p:ph idx="1"/>
          </p:nvPr>
        </p:nvSpPr>
        <p:spPr/>
        <p:txBody>
          <a:bodyPr>
            <a:normAutofit fontScale="92500" lnSpcReduction="10000"/>
          </a:bodyPr>
          <a:lstStyle/>
          <a:p>
            <a:r>
              <a:rPr lang="sk-SK" dirty="0"/>
              <a:t>Luther teda ide do Augsburgu, kde je mu sľúbené súkromné vypočutie u </a:t>
            </a:r>
            <a:r>
              <a:rPr lang="sk-SK" dirty="0" err="1"/>
              <a:t>Cajetana</a:t>
            </a:r>
            <a:r>
              <a:rPr lang="sk-SK" dirty="0"/>
              <a:t>. </a:t>
            </a:r>
          </a:p>
          <a:p>
            <a:r>
              <a:rPr lang="sk-SK" dirty="0"/>
              <a:t>Bojí sa o svoj život</a:t>
            </a:r>
          </a:p>
          <a:p>
            <a:r>
              <a:rPr lang="sk-SK" dirty="0"/>
              <a:t>Cestou ho prepadnú pochybnosti, či on jediný je ten ktorý má pravdu a cirkev žila tak dlho v omyle.</a:t>
            </a:r>
          </a:p>
          <a:p>
            <a:r>
              <a:rPr lang="sk-SK" dirty="0" err="1"/>
              <a:t>Cajetan</a:t>
            </a:r>
            <a:r>
              <a:rPr lang="sk-SK" dirty="0"/>
              <a:t> mal blbú náladu – snem sa po vecnej stránke už skončil a nepochodil u nemeckých princov ani v otázke Turkov, ani pápežských daní. Jediným úspechom bolo, že </a:t>
            </a:r>
            <a:r>
              <a:rPr lang="sk-SK" dirty="0" err="1"/>
              <a:t>Maximilán</a:t>
            </a:r>
            <a:r>
              <a:rPr lang="sk-SK" dirty="0"/>
              <a:t> prijal pápežom posvätenú helmu a dýku a titul „</a:t>
            </a:r>
            <a:r>
              <a:rPr lang="sk-SK" dirty="0" err="1"/>
              <a:t>defensor</a:t>
            </a:r>
            <a:r>
              <a:rPr lang="sk-SK" dirty="0"/>
              <a:t> </a:t>
            </a:r>
            <a:r>
              <a:rPr lang="sk-SK" dirty="0" err="1"/>
              <a:t>fidei</a:t>
            </a:r>
            <a:r>
              <a:rPr lang="sk-SK" dirty="0"/>
              <a:t>“ v boji proti Turkom – nemal však podporu princov a kráľov Nemecka. Okrem iného Albrecht z </a:t>
            </a:r>
            <a:r>
              <a:rPr lang="sk-SK" dirty="0" err="1"/>
              <a:t>Mainzu</a:t>
            </a:r>
            <a:r>
              <a:rPr lang="sk-SK" dirty="0"/>
              <a:t> získava fialové rúcho a je prehlásený za Nemeckého </a:t>
            </a:r>
            <a:r>
              <a:rPr lang="sk-SK" dirty="0" err="1"/>
              <a:t>primasa</a:t>
            </a:r>
            <a:r>
              <a:rPr lang="sk-SK" dirty="0"/>
              <a:t>.</a:t>
            </a:r>
          </a:p>
          <a:p>
            <a:endParaRPr lang="cs-CZ" dirty="0"/>
          </a:p>
        </p:txBody>
      </p:sp>
    </p:spTree>
    <p:extLst>
      <p:ext uri="{BB962C8B-B14F-4D97-AF65-F5344CB8AC3E}">
        <p14:creationId xmlns:p14="http://schemas.microsoft.com/office/powerpoint/2010/main" val="3412524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37"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5" name="Picture 14"/>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7" name="Picture 16"/>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 name="Picture 17"/>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8" name="Straight Connector 1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9"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23"/>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5" name="Picture 24"/>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1" name="Rectangle 25"/>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7" name="Picture 26"/>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2" name="Picture 27"/>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43" name="Straight Connector 2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2" name="Rectangle 3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Zástupný objekt pre obsah 7"/>
          <p:cNvPicPr>
            <a:picLocks noGrp="1" noChangeAspect="1"/>
          </p:cNvPicPr>
          <p:nvPr>
            <p:ph idx="1"/>
          </p:nvPr>
        </p:nvPicPr>
        <p:blipFill>
          <a:blip r:embed="rId5"/>
          <a:stretch>
            <a:fillRect/>
          </a:stretch>
        </p:blipFill>
        <p:spPr>
          <a:xfrm>
            <a:off x="1412683" y="1854942"/>
            <a:ext cx="5278777" cy="2969312"/>
          </a:xfrm>
          <a:prstGeom prst="rect">
            <a:avLst/>
          </a:prstGeom>
        </p:spPr>
      </p:pic>
      <p:sp>
        <p:nvSpPr>
          <p:cNvPr id="4" name="Nadpis 3"/>
          <p:cNvSpPr>
            <a:spLocks noGrp="1"/>
          </p:cNvSpPr>
          <p:nvPr>
            <p:ph type="title"/>
          </p:nvPr>
        </p:nvSpPr>
        <p:spPr>
          <a:xfrm>
            <a:off x="7535825" y="982132"/>
            <a:ext cx="3360772" cy="1303867"/>
          </a:xfrm>
        </p:spPr>
        <p:txBody>
          <a:bodyPr vert="horz" lIns="91440" tIns="45720" rIns="91440" bIns="45720" rtlCol="0" anchor="ctr">
            <a:normAutofit/>
          </a:bodyPr>
          <a:lstStyle/>
          <a:p>
            <a:pPr>
              <a:lnSpc>
                <a:spcPct val="80000"/>
              </a:lnSpc>
            </a:pPr>
            <a:r>
              <a:rPr lang="en-US" sz="3100">
                <a:solidFill>
                  <a:srgbClr val="262626"/>
                </a:solidFill>
              </a:rPr>
              <a:t>Mníšske rady k dosiahnutiu svätosti</a:t>
            </a:r>
          </a:p>
        </p:txBody>
      </p:sp>
      <p:sp>
        <p:nvSpPr>
          <p:cNvPr id="6" name="Zástupný objekt pre text 5"/>
          <p:cNvSpPr>
            <a:spLocks noGrp="1"/>
          </p:cNvSpPr>
          <p:nvPr>
            <p:ph type="body" sz="half" idx="2"/>
          </p:nvPr>
        </p:nvSpPr>
        <p:spPr>
          <a:xfrm>
            <a:off x="7535824" y="2556932"/>
            <a:ext cx="3360771" cy="3318936"/>
          </a:xfrm>
        </p:spPr>
        <p:txBody>
          <a:bodyPr vert="horz" lIns="91440" tIns="45720" rIns="91440" bIns="45720" rtlCol="0" anchor="t">
            <a:normAutofit/>
          </a:bodyPr>
          <a:lstStyle/>
          <a:p>
            <a:pPr algn="l">
              <a:buFont typeface="Arial"/>
              <a:buChar char="•"/>
            </a:pPr>
            <a:r>
              <a:rPr lang="en-US">
                <a:solidFill>
                  <a:srgbClr val="262626"/>
                </a:solidFill>
              </a:rPr>
              <a:t>Šľachetnosť</a:t>
            </a:r>
          </a:p>
          <a:p>
            <a:pPr algn="l">
              <a:buFont typeface="Arial"/>
              <a:buChar char="•"/>
            </a:pPr>
            <a:r>
              <a:rPr lang="en-US">
                <a:solidFill>
                  <a:srgbClr val="262626"/>
                </a:solidFill>
              </a:rPr>
              <a:t>Striedmosť</a:t>
            </a:r>
          </a:p>
          <a:p>
            <a:pPr algn="l">
              <a:buFont typeface="Arial"/>
              <a:buChar char="•"/>
            </a:pPr>
            <a:r>
              <a:rPr lang="en-US">
                <a:solidFill>
                  <a:srgbClr val="262626"/>
                </a:solidFill>
              </a:rPr>
              <a:t>Láska</a:t>
            </a:r>
          </a:p>
          <a:p>
            <a:pPr algn="l">
              <a:buFont typeface="Arial"/>
              <a:buChar char="•"/>
            </a:pPr>
            <a:r>
              <a:rPr lang="en-US">
                <a:solidFill>
                  <a:srgbClr val="262626"/>
                </a:solidFill>
              </a:rPr>
              <a:t>Cudnosť</a:t>
            </a:r>
          </a:p>
          <a:p>
            <a:pPr algn="l">
              <a:buFont typeface="Arial"/>
              <a:buChar char="•"/>
            </a:pPr>
            <a:r>
              <a:rPr lang="en-US">
                <a:solidFill>
                  <a:srgbClr val="262626"/>
                </a:solidFill>
              </a:rPr>
              <a:t>Chudoba</a:t>
            </a:r>
          </a:p>
          <a:p>
            <a:pPr algn="l">
              <a:buFont typeface="Arial"/>
              <a:buChar char="•"/>
            </a:pPr>
            <a:r>
              <a:rPr lang="en-US">
                <a:solidFill>
                  <a:srgbClr val="262626"/>
                </a:solidFill>
              </a:rPr>
              <a:t>Poslušnosť</a:t>
            </a:r>
          </a:p>
          <a:p>
            <a:pPr algn="l">
              <a:buFont typeface="Arial"/>
              <a:buChar char="•"/>
            </a:pPr>
            <a:r>
              <a:rPr lang="en-US">
                <a:solidFill>
                  <a:srgbClr val="262626"/>
                </a:solidFill>
              </a:rPr>
              <a:t>Pôsty</a:t>
            </a:r>
          </a:p>
          <a:p>
            <a:pPr algn="l">
              <a:buFont typeface="Arial"/>
              <a:buChar char="•"/>
            </a:pPr>
            <a:r>
              <a:rPr lang="en-US">
                <a:solidFill>
                  <a:srgbClr val="262626"/>
                </a:solidFill>
              </a:rPr>
              <a:t>Vigílie (bdenie na modlitbách)</a:t>
            </a:r>
          </a:p>
          <a:p>
            <a:pPr algn="l">
              <a:buFont typeface="Arial"/>
              <a:buChar char="•"/>
            </a:pPr>
            <a:r>
              <a:rPr lang="en-US">
                <a:solidFill>
                  <a:srgbClr val="262626"/>
                </a:solidFill>
              </a:rPr>
              <a:t>Umŕtvovanie tela</a:t>
            </a:r>
          </a:p>
        </p:txBody>
      </p:sp>
    </p:spTree>
    <p:extLst>
      <p:ext uri="{BB962C8B-B14F-4D97-AF65-F5344CB8AC3E}">
        <p14:creationId xmlns:p14="http://schemas.microsoft.com/office/powerpoint/2010/main" val="22946423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Zástupný objekt pre obsah 5"/>
          <p:cNvPicPr>
            <a:picLocks noGrp="1" noChangeAspect="1"/>
          </p:cNvPicPr>
          <p:nvPr>
            <p:ph idx="1"/>
          </p:nvPr>
        </p:nvPicPr>
        <p:blipFill rotWithShape="1">
          <a:blip r:embed="rId5"/>
          <a:srcRect r="18971"/>
          <a:stretch/>
        </p:blipFill>
        <p:spPr>
          <a:xfrm>
            <a:off x="5418668" y="982131"/>
            <a:ext cx="5469466" cy="4893735"/>
          </a:xfrm>
          <a:prstGeom prst="rect">
            <a:avLst/>
          </a:prstGeom>
          <a:ln w="57150" cmpd="thickThin">
            <a:solidFill>
              <a:schemeClr val="tx1">
                <a:lumMod val="50000"/>
                <a:lumOff val="50000"/>
              </a:schemeClr>
            </a:solidFill>
            <a:miter lim="800000"/>
          </a:ln>
        </p:spPr>
      </p:pic>
      <p:sp>
        <p:nvSpPr>
          <p:cNvPr id="2" name="Nadpis 1"/>
          <p:cNvSpPr>
            <a:spLocks noGrp="1"/>
          </p:cNvSpPr>
          <p:nvPr>
            <p:ph type="title"/>
          </p:nvPr>
        </p:nvSpPr>
        <p:spPr>
          <a:xfrm>
            <a:off x="1295402" y="982132"/>
            <a:ext cx="3660056" cy="1325373"/>
          </a:xfrm>
        </p:spPr>
        <p:txBody>
          <a:bodyPr vert="horz" lIns="91440" tIns="45720" rIns="91440" bIns="45720" rtlCol="0" anchor="b">
            <a:normAutofit/>
          </a:bodyPr>
          <a:lstStyle/>
          <a:p>
            <a:r>
              <a:rPr lang="en-US"/>
              <a:t>Revoco </a:t>
            </a:r>
            <a:br>
              <a:rPr lang="en-US"/>
            </a:br>
            <a:r>
              <a:rPr lang="en-US"/>
              <a:t>/ poslanie do Ríma</a:t>
            </a:r>
          </a:p>
        </p:txBody>
      </p:sp>
      <p:sp>
        <p:nvSpPr>
          <p:cNvPr id="4" name="Zástupný objekt pre text 3"/>
          <p:cNvSpPr>
            <a:spLocks noGrp="1"/>
          </p:cNvSpPr>
          <p:nvPr>
            <p:ph type="body" sz="half" idx="2"/>
          </p:nvPr>
        </p:nvSpPr>
        <p:spPr>
          <a:xfrm>
            <a:off x="1295401" y="2493774"/>
            <a:ext cx="3660057" cy="3382094"/>
          </a:xfrm>
        </p:spPr>
        <p:txBody>
          <a:bodyPr vert="horz" lIns="91440" tIns="45720" rIns="91440" bIns="45720" rtlCol="0" anchor="t">
            <a:normAutofit/>
          </a:bodyPr>
          <a:lstStyle/>
          <a:p>
            <a:pPr>
              <a:buFont typeface="Arial"/>
              <a:buChar char="•"/>
            </a:pPr>
            <a:r>
              <a:rPr lang="en-US" dirty="0"/>
              <a:t>Luther mal </a:t>
            </a:r>
            <a:r>
              <a:rPr lang="en-US" dirty="0" err="1"/>
              <a:t>len</a:t>
            </a:r>
            <a:r>
              <a:rPr lang="en-US" dirty="0"/>
              <a:t> </a:t>
            </a:r>
            <a:r>
              <a:rPr lang="en-US" dirty="0" err="1"/>
              <a:t>tieto</a:t>
            </a:r>
            <a:r>
              <a:rPr lang="en-US" dirty="0"/>
              <a:t> </a:t>
            </a:r>
            <a:r>
              <a:rPr lang="en-US" dirty="0" err="1"/>
              <a:t>dve</a:t>
            </a:r>
            <a:r>
              <a:rPr lang="en-US" dirty="0"/>
              <a:t> </a:t>
            </a:r>
            <a:r>
              <a:rPr lang="en-US" dirty="0" err="1"/>
              <a:t>možnosti</a:t>
            </a:r>
            <a:r>
              <a:rPr lang="en-US" dirty="0"/>
              <a:t>. </a:t>
            </a:r>
            <a:r>
              <a:rPr lang="en-US" dirty="0" err="1"/>
              <a:t>Pápežské</a:t>
            </a:r>
            <a:r>
              <a:rPr lang="en-US" dirty="0"/>
              <a:t> </a:t>
            </a:r>
            <a:r>
              <a:rPr lang="en-US" dirty="0" err="1"/>
              <a:t>inštrukcie</a:t>
            </a:r>
            <a:r>
              <a:rPr lang="en-US" dirty="0"/>
              <a:t> </a:t>
            </a:r>
            <a:r>
              <a:rPr lang="en-US" dirty="0" err="1"/>
              <a:t>nezaručovali</a:t>
            </a:r>
            <a:r>
              <a:rPr lang="en-US" dirty="0"/>
              <a:t> </a:t>
            </a:r>
            <a:r>
              <a:rPr lang="en-US" dirty="0" err="1"/>
              <a:t>Lutherovi</a:t>
            </a:r>
            <a:r>
              <a:rPr lang="en-US" dirty="0"/>
              <a:t> </a:t>
            </a:r>
            <a:r>
              <a:rPr lang="en-US" dirty="0" err="1"/>
              <a:t>bezpečný</a:t>
            </a:r>
            <a:r>
              <a:rPr lang="en-US" dirty="0"/>
              <a:t> </a:t>
            </a:r>
            <a:r>
              <a:rPr lang="en-US" dirty="0" err="1"/>
              <a:t>návrat</a:t>
            </a:r>
            <a:r>
              <a:rPr lang="en-US" dirty="0"/>
              <a:t>, </a:t>
            </a:r>
            <a:r>
              <a:rPr lang="en-US" dirty="0" err="1"/>
              <a:t>ak</a:t>
            </a:r>
            <a:r>
              <a:rPr lang="en-US" dirty="0"/>
              <a:t> </a:t>
            </a:r>
            <a:r>
              <a:rPr lang="en-US" dirty="0" err="1"/>
              <a:t>neodvolá</a:t>
            </a:r>
            <a:r>
              <a:rPr lang="en-US" dirty="0"/>
              <a:t>. On o tom, </a:t>
            </a:r>
            <a:r>
              <a:rPr lang="en-US" dirty="0" err="1"/>
              <a:t>samozrejme</a:t>
            </a:r>
            <a:r>
              <a:rPr lang="en-US" dirty="0"/>
              <a:t>, </a:t>
            </a:r>
            <a:r>
              <a:rPr lang="en-US" dirty="0" err="1"/>
              <a:t>nevedel</a:t>
            </a:r>
            <a:r>
              <a:rPr lang="en-US" dirty="0"/>
              <a:t>.</a:t>
            </a:r>
            <a:r>
              <a:rPr lang="sk-SK" dirty="0"/>
              <a:t> </a:t>
            </a:r>
          </a:p>
          <a:p>
            <a:pPr>
              <a:buFont typeface="Arial"/>
              <a:buChar char="•"/>
            </a:pPr>
            <a:endParaRPr lang="sk-SK" dirty="0"/>
          </a:p>
          <a:p>
            <a:pPr>
              <a:buFont typeface="Arial"/>
              <a:buChar char="•"/>
            </a:pPr>
            <a:r>
              <a:rPr lang="sk-SK" dirty="0"/>
              <a:t>Konali sa tri výsluchy od 12. – 14 </a:t>
            </a:r>
            <a:r>
              <a:rPr lang="sk-SK" dirty="0" err="1"/>
              <a:t>října</a:t>
            </a:r>
            <a:r>
              <a:rPr lang="sk-SK" dirty="0"/>
              <a:t> 1518.</a:t>
            </a:r>
            <a:endParaRPr lang="en-US" dirty="0"/>
          </a:p>
          <a:p>
            <a:pPr>
              <a:buFont typeface="Arial"/>
              <a:buChar char="•"/>
            </a:pPr>
            <a:endParaRPr lang="en-US" dirty="0"/>
          </a:p>
        </p:txBody>
      </p:sp>
    </p:spTree>
    <p:extLst>
      <p:ext uri="{BB962C8B-B14F-4D97-AF65-F5344CB8AC3E}">
        <p14:creationId xmlns:p14="http://schemas.microsoft.com/office/powerpoint/2010/main" val="11591281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88137"/>
            <a:ext cx="11227442" cy="5883295"/>
          </a:xfrm>
          <a:prstGeom prst="rect">
            <a:avLst/>
          </a:prstGeom>
          <a:solidFill>
            <a:schemeClr val="tx2"/>
          </a:solidFill>
          <a:ln>
            <a:noFill/>
          </a:ln>
          <a:effectLst>
            <a:outerShdw blurRad="114300" dist="127000" dir="4800000" sx="99000" sy="9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6" name="Zástupný objekt pre obsah 5"/>
          <p:cNvPicPr>
            <a:picLocks noGrp="1" noChangeAspect="1"/>
          </p:cNvPicPr>
          <p:nvPr>
            <p:ph idx="1"/>
          </p:nvPr>
        </p:nvPicPr>
        <p:blipFill rotWithShape="1">
          <a:blip r:embed="rId5">
            <a:alphaModFix amt="25000"/>
          </a:blip>
          <a:srcRect t="17698" r="1" b="9776"/>
          <a:stretch/>
        </p:blipFill>
        <p:spPr>
          <a:xfrm>
            <a:off x="486138" y="488137"/>
            <a:ext cx="11227442" cy="5883295"/>
          </a:xfrm>
          <a:prstGeom prst="rect">
            <a:avLst/>
          </a:prstGeom>
        </p:spPr>
      </p:pic>
      <p:sp>
        <p:nvSpPr>
          <p:cNvPr id="24" name="Rectangle 2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cxnSp>
        <p:nvCxnSpPr>
          <p:cNvPr id="26" name="Straight Connector 2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a:solidFill>
              <a:schemeClr val="bg1"/>
            </a:solidFill>
          </a:ln>
        </p:spPr>
        <p:style>
          <a:lnRef idx="2">
            <a:schemeClr val="accent1"/>
          </a:lnRef>
          <a:fillRef idx="0">
            <a:schemeClr val="accent1"/>
          </a:fillRef>
          <a:effectRef idx="1">
            <a:schemeClr val="accent1"/>
          </a:effectRef>
          <a:fontRef idx="minor">
            <a:schemeClr val="tx1"/>
          </a:fontRef>
        </p:style>
      </p:cxnSp>
      <p:grpSp>
        <p:nvGrpSpPr>
          <p:cNvPr id="28" name="Group 27"/>
          <p:cNvGrpSpPr>
            <a:grpSpLocks noGrp="1" noUngrp="1" noRot="1" noChangeAspect="1" noMove="1" noResize="1"/>
          </p:cNvGrpSpPr>
          <p:nvPr>
            <p:extLst>
              <p:ext uri="{386F3935-93C4-4BCD-93E2-E3B085C9AB24}">
                <p16:designElem xmlns:p16="http://schemas.microsoft.com/office/powerpoint/2015/main" val="1"/>
              </p:ext>
            </p:extLst>
          </p:nvPr>
        </p:nvGrpSpPr>
        <p:grpSpPr>
          <a:xfrm>
            <a:off x="-18288" y="3128956"/>
            <a:ext cx="12234672" cy="658368"/>
            <a:chOff x="-18288" y="3128956"/>
            <a:chExt cx="12234672" cy="658368"/>
          </a:xfrm>
        </p:grpSpPr>
        <p:sp useBgFill="1">
          <p:nvSpPr>
            <p:cNvPr id="29" name="Rounded Rectangle 20"/>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0" name="Picture 29"/>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31" name="Rounded Rectangle 22"/>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2" name="Picture 31"/>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Nadpis 1"/>
          <p:cNvSpPr>
            <a:spLocks noGrp="1"/>
          </p:cNvSpPr>
          <p:nvPr>
            <p:ph type="title"/>
          </p:nvPr>
        </p:nvSpPr>
        <p:spPr>
          <a:xfrm>
            <a:off x="1295402" y="982132"/>
            <a:ext cx="9601196" cy="621381"/>
          </a:xfrm>
        </p:spPr>
        <p:txBody>
          <a:bodyPr vert="horz" lIns="91440" tIns="45720" rIns="91440" bIns="45720" rtlCol="0" anchor="ctr">
            <a:normAutofit fontScale="90000"/>
          </a:bodyPr>
          <a:lstStyle/>
          <a:p>
            <a:r>
              <a:rPr lang="en-US" sz="4400" dirty="0">
                <a:solidFill>
                  <a:schemeClr val="bg1"/>
                </a:solidFill>
              </a:rPr>
              <a:t>Luther a Cajetan</a:t>
            </a:r>
          </a:p>
        </p:txBody>
      </p:sp>
      <p:sp>
        <p:nvSpPr>
          <p:cNvPr id="4" name="Zástupný objekt pre text 3"/>
          <p:cNvSpPr>
            <a:spLocks noGrp="1"/>
          </p:cNvSpPr>
          <p:nvPr>
            <p:ph type="body" sz="half" idx="2"/>
          </p:nvPr>
        </p:nvSpPr>
        <p:spPr>
          <a:xfrm>
            <a:off x="1295401" y="2556932"/>
            <a:ext cx="9601196" cy="3318936"/>
          </a:xfrm>
        </p:spPr>
        <p:txBody>
          <a:bodyPr vert="horz" lIns="91440" tIns="45720" rIns="91440" bIns="45720" rtlCol="0" anchor="t">
            <a:normAutofit fontScale="77500" lnSpcReduction="20000"/>
          </a:bodyPr>
          <a:lstStyle/>
          <a:p>
            <a:pPr algn="l">
              <a:buFont typeface="Arial"/>
              <a:buChar char="•"/>
            </a:pPr>
            <a:r>
              <a:rPr lang="en-US" dirty="0">
                <a:solidFill>
                  <a:schemeClr val="bg1"/>
                </a:solidFill>
              </a:rPr>
              <a:t>Cajetan ho </a:t>
            </a:r>
            <a:r>
              <a:rPr lang="en-US" dirty="0" err="1">
                <a:solidFill>
                  <a:schemeClr val="bg1"/>
                </a:solidFill>
              </a:rPr>
              <a:t>prijal</a:t>
            </a:r>
            <a:r>
              <a:rPr lang="en-US" dirty="0">
                <a:solidFill>
                  <a:schemeClr val="bg1"/>
                </a:solidFill>
              </a:rPr>
              <a:t> s </a:t>
            </a:r>
            <a:r>
              <a:rPr lang="en-US" dirty="0" err="1">
                <a:solidFill>
                  <a:schemeClr val="bg1"/>
                </a:solidFill>
              </a:rPr>
              <a:t>láskou</a:t>
            </a:r>
            <a:r>
              <a:rPr lang="en-US" dirty="0">
                <a:solidFill>
                  <a:schemeClr val="bg1"/>
                </a:solidFill>
              </a:rPr>
              <a:t>, ale </a:t>
            </a:r>
            <a:r>
              <a:rPr lang="en-US" dirty="0" err="1">
                <a:solidFill>
                  <a:schemeClr val="bg1"/>
                </a:solidFill>
              </a:rPr>
              <a:t>chcel</a:t>
            </a:r>
            <a:r>
              <a:rPr lang="en-US" dirty="0">
                <a:solidFill>
                  <a:schemeClr val="bg1"/>
                </a:solidFill>
              </a:rPr>
              <a:t> </a:t>
            </a:r>
            <a:r>
              <a:rPr lang="en-US" dirty="0" err="1">
                <a:solidFill>
                  <a:schemeClr val="bg1"/>
                </a:solidFill>
              </a:rPr>
              <a:t>po</a:t>
            </a:r>
            <a:r>
              <a:rPr lang="en-US" dirty="0">
                <a:solidFill>
                  <a:schemeClr val="bg1"/>
                </a:solidFill>
              </a:rPr>
              <a:t> </a:t>
            </a:r>
            <a:r>
              <a:rPr lang="en-US" dirty="0" err="1">
                <a:solidFill>
                  <a:schemeClr val="bg1"/>
                </a:solidFill>
              </a:rPr>
              <a:t>Lutherovi</a:t>
            </a:r>
            <a:r>
              <a:rPr lang="en-US" dirty="0">
                <a:solidFill>
                  <a:schemeClr val="bg1"/>
                </a:solidFill>
              </a:rPr>
              <a:t> aby </a:t>
            </a:r>
            <a:r>
              <a:rPr lang="en-US" dirty="0" err="1">
                <a:solidFill>
                  <a:schemeClr val="bg1"/>
                </a:solidFill>
              </a:rPr>
              <a:t>odvolal</a:t>
            </a:r>
            <a:r>
              <a:rPr lang="en-US" dirty="0">
                <a:solidFill>
                  <a:schemeClr val="bg1"/>
                </a:solidFill>
              </a:rPr>
              <a:t>.</a:t>
            </a:r>
          </a:p>
          <a:p>
            <a:pPr algn="l">
              <a:buFont typeface="Arial"/>
              <a:buChar char="•"/>
            </a:pPr>
            <a:r>
              <a:rPr lang="en-US" dirty="0">
                <a:solidFill>
                  <a:schemeClr val="bg1"/>
                </a:solidFill>
              </a:rPr>
              <a:t>Luther </a:t>
            </a:r>
            <a:r>
              <a:rPr lang="en-US" dirty="0" err="1">
                <a:solidFill>
                  <a:schemeClr val="bg1"/>
                </a:solidFill>
              </a:rPr>
              <a:t>sa</a:t>
            </a:r>
            <a:r>
              <a:rPr lang="en-US" dirty="0">
                <a:solidFill>
                  <a:schemeClr val="bg1"/>
                </a:solidFill>
              </a:rPr>
              <a:t> </a:t>
            </a:r>
            <a:r>
              <a:rPr lang="en-US" dirty="0" err="1">
                <a:solidFill>
                  <a:schemeClr val="bg1"/>
                </a:solidFill>
              </a:rPr>
              <a:t>ohradil</a:t>
            </a:r>
            <a:r>
              <a:rPr lang="en-US" dirty="0">
                <a:solidFill>
                  <a:schemeClr val="bg1"/>
                </a:solidFill>
              </a:rPr>
              <a:t>, </a:t>
            </a:r>
            <a:r>
              <a:rPr lang="en-US" dirty="0" err="1">
                <a:solidFill>
                  <a:schemeClr val="bg1"/>
                </a:solidFill>
              </a:rPr>
              <a:t>že</a:t>
            </a:r>
            <a:r>
              <a:rPr lang="en-US" dirty="0">
                <a:solidFill>
                  <a:schemeClr val="bg1"/>
                </a:solidFill>
              </a:rPr>
              <a:t> </a:t>
            </a:r>
            <a:r>
              <a:rPr lang="en-US" dirty="0" err="1">
                <a:solidFill>
                  <a:schemeClr val="bg1"/>
                </a:solidFill>
              </a:rPr>
              <a:t>nemeral</a:t>
            </a:r>
            <a:r>
              <a:rPr lang="en-US" dirty="0">
                <a:solidFill>
                  <a:schemeClr val="bg1"/>
                </a:solidFill>
              </a:rPr>
              <a:t> </a:t>
            </a:r>
            <a:r>
              <a:rPr lang="en-US" dirty="0" err="1">
                <a:solidFill>
                  <a:schemeClr val="bg1"/>
                </a:solidFill>
              </a:rPr>
              <a:t>tak</a:t>
            </a:r>
            <a:r>
              <a:rPr lang="en-US" dirty="0">
                <a:solidFill>
                  <a:schemeClr val="bg1"/>
                </a:solidFill>
              </a:rPr>
              <a:t> </a:t>
            </a:r>
            <a:r>
              <a:rPr lang="en-US" dirty="0" err="1">
                <a:solidFill>
                  <a:schemeClr val="bg1"/>
                </a:solidFill>
              </a:rPr>
              <a:t>dlhú</a:t>
            </a:r>
            <a:r>
              <a:rPr lang="en-US" dirty="0">
                <a:solidFill>
                  <a:schemeClr val="bg1"/>
                </a:solidFill>
              </a:rPr>
              <a:t> </a:t>
            </a:r>
            <a:r>
              <a:rPr lang="en-US" dirty="0" err="1">
                <a:solidFill>
                  <a:schemeClr val="bg1"/>
                </a:solidFill>
              </a:rPr>
              <a:t>cestu</a:t>
            </a:r>
            <a:r>
              <a:rPr lang="en-US" dirty="0">
                <a:solidFill>
                  <a:schemeClr val="bg1"/>
                </a:solidFill>
              </a:rPr>
              <a:t> pre to, </a:t>
            </a:r>
            <a:r>
              <a:rPr lang="en-US" dirty="0" err="1">
                <a:solidFill>
                  <a:schemeClr val="bg1"/>
                </a:solidFill>
              </a:rPr>
              <a:t>čo</a:t>
            </a:r>
            <a:r>
              <a:rPr lang="en-US" dirty="0">
                <a:solidFill>
                  <a:schemeClr val="bg1"/>
                </a:solidFill>
              </a:rPr>
              <a:t> </a:t>
            </a:r>
            <a:r>
              <a:rPr lang="en-US" dirty="0" err="1">
                <a:solidFill>
                  <a:schemeClr val="bg1"/>
                </a:solidFill>
              </a:rPr>
              <a:t>mohol</a:t>
            </a:r>
            <a:r>
              <a:rPr lang="en-US" dirty="0">
                <a:solidFill>
                  <a:schemeClr val="bg1"/>
                </a:solidFill>
              </a:rPr>
              <a:t> </a:t>
            </a:r>
            <a:r>
              <a:rPr lang="en-US" dirty="0" err="1">
                <a:solidFill>
                  <a:schemeClr val="bg1"/>
                </a:solidFill>
              </a:rPr>
              <a:t>urobiť</a:t>
            </a:r>
            <a:r>
              <a:rPr lang="en-US" dirty="0">
                <a:solidFill>
                  <a:schemeClr val="bg1"/>
                </a:solidFill>
              </a:rPr>
              <a:t> </a:t>
            </a:r>
            <a:r>
              <a:rPr lang="en-US" dirty="0" err="1">
                <a:solidFill>
                  <a:schemeClr val="bg1"/>
                </a:solidFill>
              </a:rPr>
              <a:t>aj</a:t>
            </a:r>
            <a:r>
              <a:rPr lang="en-US" dirty="0">
                <a:solidFill>
                  <a:schemeClr val="bg1"/>
                </a:solidFill>
              </a:rPr>
              <a:t> </a:t>
            </a:r>
            <a:r>
              <a:rPr lang="en-US" dirty="0" err="1">
                <a:solidFill>
                  <a:schemeClr val="bg1"/>
                </a:solidFill>
              </a:rPr>
              <a:t>doma</a:t>
            </a:r>
            <a:r>
              <a:rPr lang="en-US" dirty="0">
                <a:solidFill>
                  <a:schemeClr val="bg1"/>
                </a:solidFill>
              </a:rPr>
              <a:t> </a:t>
            </a:r>
            <a:r>
              <a:rPr lang="en-US" dirty="0" err="1">
                <a:solidFill>
                  <a:schemeClr val="bg1"/>
                </a:solidFill>
              </a:rPr>
              <a:t>vo</a:t>
            </a:r>
            <a:r>
              <a:rPr lang="en-US" dirty="0">
                <a:solidFill>
                  <a:schemeClr val="bg1"/>
                </a:solidFill>
              </a:rPr>
              <a:t> </a:t>
            </a:r>
            <a:r>
              <a:rPr lang="en-US" dirty="0" err="1">
                <a:solidFill>
                  <a:schemeClr val="bg1"/>
                </a:solidFill>
              </a:rPr>
              <a:t>Wittenbergu</a:t>
            </a:r>
            <a:r>
              <a:rPr lang="en-US" dirty="0">
                <a:solidFill>
                  <a:schemeClr val="bg1"/>
                </a:solidFill>
              </a:rPr>
              <a:t>. </a:t>
            </a:r>
            <a:r>
              <a:rPr lang="en-US" dirty="0" err="1">
                <a:solidFill>
                  <a:schemeClr val="bg1"/>
                </a:solidFill>
              </a:rPr>
              <a:t>Ak</a:t>
            </a:r>
            <a:r>
              <a:rPr lang="en-US" dirty="0">
                <a:solidFill>
                  <a:schemeClr val="bg1"/>
                </a:solidFill>
              </a:rPr>
              <a:t> </a:t>
            </a:r>
            <a:r>
              <a:rPr lang="en-US" dirty="0" err="1">
                <a:solidFill>
                  <a:schemeClr val="bg1"/>
                </a:solidFill>
              </a:rPr>
              <a:t>sa</a:t>
            </a:r>
            <a:r>
              <a:rPr lang="en-US" dirty="0">
                <a:solidFill>
                  <a:schemeClr val="bg1"/>
                </a:solidFill>
              </a:rPr>
              <a:t> </a:t>
            </a:r>
            <a:r>
              <a:rPr lang="en-US" dirty="0" err="1">
                <a:solidFill>
                  <a:schemeClr val="bg1"/>
                </a:solidFill>
              </a:rPr>
              <a:t>mýli</a:t>
            </a:r>
            <a:r>
              <a:rPr lang="en-US" dirty="0">
                <a:solidFill>
                  <a:schemeClr val="bg1"/>
                </a:solidFill>
              </a:rPr>
              <a:t>, </a:t>
            </a:r>
            <a:r>
              <a:rPr lang="en-US" dirty="0" err="1">
                <a:solidFill>
                  <a:schemeClr val="bg1"/>
                </a:solidFill>
              </a:rPr>
              <a:t>chce</a:t>
            </a:r>
            <a:r>
              <a:rPr lang="en-US" dirty="0">
                <a:solidFill>
                  <a:schemeClr val="bg1"/>
                </a:solidFill>
              </a:rPr>
              <a:t> </a:t>
            </a:r>
            <a:r>
              <a:rPr lang="en-US" dirty="0" err="1">
                <a:solidFill>
                  <a:schemeClr val="bg1"/>
                </a:solidFill>
              </a:rPr>
              <a:t>byť</a:t>
            </a:r>
            <a:r>
              <a:rPr lang="en-US" dirty="0">
                <a:solidFill>
                  <a:schemeClr val="bg1"/>
                </a:solidFill>
              </a:rPr>
              <a:t> </a:t>
            </a:r>
            <a:r>
              <a:rPr lang="en-US" dirty="0" err="1">
                <a:solidFill>
                  <a:schemeClr val="bg1"/>
                </a:solidFill>
              </a:rPr>
              <a:t>poučený</a:t>
            </a:r>
            <a:r>
              <a:rPr lang="en-US" dirty="0">
                <a:solidFill>
                  <a:schemeClr val="bg1"/>
                </a:solidFill>
              </a:rPr>
              <a:t> o </a:t>
            </a:r>
            <a:r>
              <a:rPr lang="en-US" dirty="0" err="1">
                <a:solidFill>
                  <a:schemeClr val="bg1"/>
                </a:solidFill>
              </a:rPr>
              <a:t>svojich</a:t>
            </a:r>
            <a:r>
              <a:rPr lang="en-US" dirty="0">
                <a:solidFill>
                  <a:schemeClr val="bg1"/>
                </a:solidFill>
              </a:rPr>
              <a:t> </a:t>
            </a:r>
            <a:r>
              <a:rPr lang="en-US" dirty="0" err="1">
                <a:solidFill>
                  <a:schemeClr val="bg1"/>
                </a:solidFill>
              </a:rPr>
              <a:t>omyloch</a:t>
            </a:r>
            <a:r>
              <a:rPr lang="en-US" dirty="0">
                <a:solidFill>
                  <a:schemeClr val="bg1"/>
                </a:solidFill>
              </a:rPr>
              <a:t>, aby </a:t>
            </a:r>
            <a:r>
              <a:rPr lang="en-US" dirty="0" err="1">
                <a:solidFill>
                  <a:schemeClr val="bg1"/>
                </a:solidFill>
              </a:rPr>
              <a:t>sa</a:t>
            </a:r>
            <a:r>
              <a:rPr lang="en-US" dirty="0">
                <a:solidFill>
                  <a:schemeClr val="bg1"/>
                </a:solidFill>
              </a:rPr>
              <a:t> </a:t>
            </a:r>
            <a:r>
              <a:rPr lang="en-US" dirty="0" err="1">
                <a:solidFill>
                  <a:schemeClr val="bg1"/>
                </a:solidFill>
              </a:rPr>
              <a:t>im</a:t>
            </a:r>
            <a:r>
              <a:rPr lang="en-US" dirty="0">
                <a:solidFill>
                  <a:schemeClr val="bg1"/>
                </a:solidFill>
              </a:rPr>
              <a:t> v </a:t>
            </a:r>
            <a:r>
              <a:rPr lang="en-US" dirty="0" err="1">
                <a:solidFill>
                  <a:schemeClr val="bg1"/>
                </a:solidFill>
              </a:rPr>
              <a:t>budúcnosti</a:t>
            </a:r>
            <a:r>
              <a:rPr lang="en-US" dirty="0">
                <a:solidFill>
                  <a:schemeClr val="bg1"/>
                </a:solidFill>
              </a:rPr>
              <a:t> </a:t>
            </a:r>
            <a:r>
              <a:rPr lang="en-US" dirty="0" err="1">
                <a:solidFill>
                  <a:schemeClr val="bg1"/>
                </a:solidFill>
              </a:rPr>
              <a:t>vyhol</a:t>
            </a:r>
            <a:r>
              <a:rPr lang="en-US" dirty="0">
                <a:solidFill>
                  <a:schemeClr val="bg1"/>
                </a:solidFill>
              </a:rPr>
              <a:t>.</a:t>
            </a:r>
          </a:p>
          <a:p>
            <a:pPr algn="l">
              <a:buFont typeface="Arial"/>
              <a:buChar char="•"/>
            </a:pPr>
            <a:r>
              <a:rPr lang="en-US" dirty="0" err="1">
                <a:solidFill>
                  <a:schemeClr val="bg1"/>
                </a:solidFill>
              </a:rPr>
              <a:t>Kardinál</a:t>
            </a:r>
            <a:r>
              <a:rPr lang="en-US" dirty="0">
                <a:solidFill>
                  <a:schemeClr val="bg1"/>
                </a:solidFill>
              </a:rPr>
              <a:t> </a:t>
            </a:r>
            <a:r>
              <a:rPr lang="en-US" dirty="0" err="1">
                <a:solidFill>
                  <a:schemeClr val="bg1"/>
                </a:solidFill>
              </a:rPr>
              <a:t>odpovedal</a:t>
            </a:r>
            <a:r>
              <a:rPr lang="en-US" dirty="0">
                <a:solidFill>
                  <a:schemeClr val="bg1"/>
                </a:solidFill>
              </a:rPr>
              <a:t>, </a:t>
            </a:r>
            <a:r>
              <a:rPr lang="en-US" dirty="0" err="1">
                <a:solidFill>
                  <a:schemeClr val="bg1"/>
                </a:solidFill>
              </a:rPr>
              <a:t>že</a:t>
            </a:r>
            <a:r>
              <a:rPr lang="en-US" dirty="0">
                <a:solidFill>
                  <a:schemeClr val="bg1"/>
                </a:solidFill>
              </a:rPr>
              <a:t> </a:t>
            </a:r>
            <a:r>
              <a:rPr lang="en-US" dirty="0" err="1">
                <a:solidFill>
                  <a:schemeClr val="bg1"/>
                </a:solidFill>
              </a:rPr>
              <a:t>Lutherovou</a:t>
            </a:r>
            <a:r>
              <a:rPr lang="en-US" dirty="0">
                <a:solidFill>
                  <a:schemeClr val="bg1"/>
                </a:solidFill>
              </a:rPr>
              <a:t> </a:t>
            </a:r>
            <a:r>
              <a:rPr lang="en-US" dirty="0" err="1">
                <a:solidFill>
                  <a:schemeClr val="bg1"/>
                </a:solidFill>
              </a:rPr>
              <a:t>chybou</a:t>
            </a:r>
            <a:r>
              <a:rPr lang="en-US" dirty="0">
                <a:solidFill>
                  <a:schemeClr val="bg1"/>
                </a:solidFill>
              </a:rPr>
              <a:t> </a:t>
            </a:r>
            <a:r>
              <a:rPr lang="en-US" dirty="0" err="1">
                <a:solidFill>
                  <a:schemeClr val="bg1"/>
                </a:solidFill>
              </a:rPr>
              <a:t>je</a:t>
            </a:r>
            <a:r>
              <a:rPr lang="en-US" dirty="0">
                <a:solidFill>
                  <a:schemeClr val="bg1"/>
                </a:solidFill>
              </a:rPr>
              <a:t> </a:t>
            </a:r>
            <a:r>
              <a:rPr lang="en-US" dirty="0" err="1">
                <a:solidFill>
                  <a:schemeClr val="bg1"/>
                </a:solidFill>
              </a:rPr>
              <a:t>popieranie</a:t>
            </a:r>
            <a:r>
              <a:rPr lang="en-US" dirty="0">
                <a:solidFill>
                  <a:schemeClr val="bg1"/>
                </a:solidFill>
              </a:rPr>
              <a:t> </a:t>
            </a:r>
            <a:r>
              <a:rPr lang="en-US" dirty="0" err="1">
                <a:solidFill>
                  <a:schemeClr val="bg1"/>
                </a:solidFill>
              </a:rPr>
              <a:t>učenia</a:t>
            </a:r>
            <a:r>
              <a:rPr lang="en-US" dirty="0">
                <a:solidFill>
                  <a:schemeClr val="bg1"/>
                </a:solidFill>
              </a:rPr>
              <a:t> o </a:t>
            </a:r>
            <a:r>
              <a:rPr lang="en-US" dirty="0" err="1">
                <a:solidFill>
                  <a:schemeClr val="bg1"/>
                </a:solidFill>
              </a:rPr>
              <a:t>pokladnici</a:t>
            </a:r>
            <a:r>
              <a:rPr lang="en-US" dirty="0">
                <a:solidFill>
                  <a:schemeClr val="bg1"/>
                </a:solidFill>
              </a:rPr>
              <a:t> </a:t>
            </a:r>
            <a:r>
              <a:rPr lang="en-US" dirty="0" err="1">
                <a:solidFill>
                  <a:schemeClr val="bg1"/>
                </a:solidFill>
              </a:rPr>
              <a:t>zásluh</a:t>
            </a:r>
            <a:r>
              <a:rPr lang="en-US" dirty="0">
                <a:solidFill>
                  <a:schemeClr val="bg1"/>
                </a:solidFill>
              </a:rPr>
              <a:t> </a:t>
            </a:r>
            <a:r>
              <a:rPr lang="en-US" dirty="0" err="1">
                <a:solidFill>
                  <a:schemeClr val="bg1"/>
                </a:solidFill>
              </a:rPr>
              <a:t>svätých</a:t>
            </a:r>
            <a:r>
              <a:rPr lang="en-US" dirty="0">
                <a:solidFill>
                  <a:schemeClr val="bg1"/>
                </a:solidFill>
              </a:rPr>
              <a:t>. </a:t>
            </a:r>
            <a:r>
              <a:rPr lang="en-US" dirty="0" err="1">
                <a:solidFill>
                  <a:schemeClr val="bg1"/>
                </a:solidFill>
              </a:rPr>
              <a:t>Nalistoval</a:t>
            </a:r>
            <a:r>
              <a:rPr lang="en-US" dirty="0">
                <a:solidFill>
                  <a:schemeClr val="bg1"/>
                </a:solidFill>
              </a:rPr>
              <a:t> </a:t>
            </a:r>
            <a:r>
              <a:rPr lang="en-US" dirty="0" err="1">
                <a:solidFill>
                  <a:schemeClr val="bg1"/>
                </a:solidFill>
              </a:rPr>
              <a:t>Lutherovi</a:t>
            </a:r>
            <a:r>
              <a:rPr lang="en-US" dirty="0">
                <a:solidFill>
                  <a:schemeClr val="bg1"/>
                </a:solidFill>
              </a:rPr>
              <a:t> </a:t>
            </a:r>
            <a:r>
              <a:rPr lang="en-US" dirty="0" err="1">
                <a:solidFill>
                  <a:schemeClr val="bg1"/>
                </a:solidFill>
              </a:rPr>
              <a:t>bulu</a:t>
            </a:r>
            <a:r>
              <a:rPr lang="en-US" dirty="0">
                <a:solidFill>
                  <a:schemeClr val="bg1"/>
                </a:solidFill>
              </a:rPr>
              <a:t> </a:t>
            </a:r>
            <a:r>
              <a:rPr lang="en-US" dirty="0" err="1">
                <a:solidFill>
                  <a:schemeClr val="bg1"/>
                </a:solidFill>
              </a:rPr>
              <a:t>Unigenitus</a:t>
            </a:r>
            <a:r>
              <a:rPr lang="en-US" dirty="0">
                <a:solidFill>
                  <a:schemeClr val="bg1"/>
                </a:solidFill>
              </a:rPr>
              <a:t> </a:t>
            </a:r>
            <a:r>
              <a:rPr lang="en-US" dirty="0" err="1">
                <a:solidFill>
                  <a:schemeClr val="bg1"/>
                </a:solidFill>
              </a:rPr>
              <a:t>pápeža</a:t>
            </a:r>
            <a:r>
              <a:rPr lang="en-US" dirty="0">
                <a:solidFill>
                  <a:schemeClr val="bg1"/>
                </a:solidFill>
              </a:rPr>
              <a:t> </a:t>
            </a:r>
            <a:r>
              <a:rPr lang="en-US" dirty="0" err="1">
                <a:solidFill>
                  <a:schemeClr val="bg1"/>
                </a:solidFill>
              </a:rPr>
              <a:t>Klementa</a:t>
            </a:r>
            <a:r>
              <a:rPr lang="en-US" dirty="0">
                <a:solidFill>
                  <a:schemeClr val="bg1"/>
                </a:solidFill>
              </a:rPr>
              <a:t> VI. Z r. 1343.</a:t>
            </a:r>
          </a:p>
          <a:p>
            <a:pPr algn="l">
              <a:buFont typeface="Arial"/>
              <a:buChar char="•"/>
            </a:pPr>
            <a:r>
              <a:rPr lang="en-US" dirty="0">
                <a:solidFill>
                  <a:schemeClr val="bg1"/>
                </a:solidFill>
              </a:rPr>
              <a:t>„Tu </a:t>
            </a:r>
            <a:r>
              <a:rPr lang="en-US" dirty="0" err="1">
                <a:solidFill>
                  <a:schemeClr val="bg1"/>
                </a:solidFill>
              </a:rPr>
              <a:t>máš</a:t>
            </a:r>
            <a:r>
              <a:rPr lang="en-US" dirty="0">
                <a:solidFill>
                  <a:schemeClr val="bg1"/>
                </a:solidFill>
              </a:rPr>
              <a:t> </a:t>
            </a:r>
            <a:r>
              <a:rPr lang="en-US" dirty="0" err="1">
                <a:solidFill>
                  <a:schemeClr val="bg1"/>
                </a:solidFill>
              </a:rPr>
              <a:t>výrok</a:t>
            </a:r>
            <a:r>
              <a:rPr lang="en-US" dirty="0">
                <a:solidFill>
                  <a:schemeClr val="bg1"/>
                </a:solidFill>
              </a:rPr>
              <a:t> </a:t>
            </a:r>
            <a:r>
              <a:rPr lang="en-US" dirty="0" err="1">
                <a:solidFill>
                  <a:schemeClr val="bg1"/>
                </a:solidFill>
              </a:rPr>
              <a:t>pápeža</a:t>
            </a:r>
            <a:r>
              <a:rPr lang="en-US" dirty="0">
                <a:solidFill>
                  <a:schemeClr val="bg1"/>
                </a:solidFill>
              </a:rPr>
              <a:t>, </a:t>
            </a:r>
            <a:r>
              <a:rPr lang="en-US" dirty="0" err="1">
                <a:solidFill>
                  <a:schemeClr val="bg1"/>
                </a:solidFill>
              </a:rPr>
              <a:t>že</a:t>
            </a:r>
            <a:r>
              <a:rPr lang="en-US" dirty="0">
                <a:solidFill>
                  <a:schemeClr val="bg1"/>
                </a:solidFill>
              </a:rPr>
              <a:t> </a:t>
            </a:r>
            <a:r>
              <a:rPr lang="en-US" dirty="0" err="1">
                <a:solidFill>
                  <a:schemeClr val="bg1"/>
                </a:solidFill>
              </a:rPr>
              <a:t>zásluhy</a:t>
            </a:r>
            <a:r>
              <a:rPr lang="en-US" dirty="0">
                <a:solidFill>
                  <a:schemeClr val="bg1"/>
                </a:solidFill>
              </a:rPr>
              <a:t> </a:t>
            </a:r>
            <a:r>
              <a:rPr lang="en-US" dirty="0" err="1">
                <a:solidFill>
                  <a:schemeClr val="bg1"/>
                </a:solidFill>
              </a:rPr>
              <a:t>Kristove</a:t>
            </a:r>
            <a:r>
              <a:rPr lang="en-US" dirty="0">
                <a:solidFill>
                  <a:schemeClr val="bg1"/>
                </a:solidFill>
              </a:rPr>
              <a:t> </a:t>
            </a:r>
            <a:r>
              <a:rPr lang="en-US" dirty="0" err="1">
                <a:solidFill>
                  <a:schemeClr val="bg1"/>
                </a:solidFill>
              </a:rPr>
              <a:t>sú</a:t>
            </a:r>
            <a:r>
              <a:rPr lang="en-US" dirty="0">
                <a:solidFill>
                  <a:schemeClr val="bg1"/>
                </a:solidFill>
              </a:rPr>
              <a:t> </a:t>
            </a:r>
            <a:r>
              <a:rPr lang="en-US" dirty="0" err="1">
                <a:solidFill>
                  <a:schemeClr val="bg1"/>
                </a:solidFill>
              </a:rPr>
              <a:t>pokladnicou</a:t>
            </a:r>
            <a:r>
              <a:rPr lang="en-US" dirty="0">
                <a:solidFill>
                  <a:schemeClr val="bg1"/>
                </a:solidFill>
              </a:rPr>
              <a:t> </a:t>
            </a:r>
            <a:r>
              <a:rPr lang="en-US" dirty="0" err="1">
                <a:solidFill>
                  <a:schemeClr val="bg1"/>
                </a:solidFill>
              </a:rPr>
              <a:t>odpustkov</a:t>
            </a:r>
            <a:r>
              <a:rPr lang="en-US" dirty="0">
                <a:solidFill>
                  <a:schemeClr val="bg1"/>
                </a:solidFill>
              </a:rPr>
              <a:t>“ </a:t>
            </a:r>
          </a:p>
          <a:p>
            <a:pPr algn="l">
              <a:buFont typeface="Arial"/>
              <a:buChar char="•"/>
            </a:pPr>
            <a:r>
              <a:rPr lang="en-US" i="1" dirty="0">
                <a:solidFill>
                  <a:schemeClr val="bg1"/>
                </a:solidFill>
              </a:rPr>
              <a:t>- </a:t>
            </a:r>
            <a:r>
              <a:rPr lang="en-US" i="1" dirty="0" err="1">
                <a:solidFill>
                  <a:schemeClr val="bg1"/>
                </a:solidFill>
              </a:rPr>
              <a:t>Odvolám</a:t>
            </a:r>
            <a:r>
              <a:rPr lang="en-US" i="1" dirty="0">
                <a:solidFill>
                  <a:schemeClr val="bg1"/>
                </a:solidFill>
              </a:rPr>
              <a:t> </a:t>
            </a:r>
            <a:r>
              <a:rPr lang="en-US" i="1" dirty="0" err="1">
                <a:solidFill>
                  <a:schemeClr val="bg1"/>
                </a:solidFill>
              </a:rPr>
              <a:t>ak</a:t>
            </a:r>
            <a:r>
              <a:rPr lang="en-US" i="1" dirty="0">
                <a:solidFill>
                  <a:schemeClr val="bg1"/>
                </a:solidFill>
              </a:rPr>
              <a:t> </a:t>
            </a:r>
            <a:r>
              <a:rPr lang="en-US" i="1" dirty="0" err="1">
                <a:solidFill>
                  <a:schemeClr val="bg1"/>
                </a:solidFill>
              </a:rPr>
              <a:t>je</a:t>
            </a:r>
            <a:r>
              <a:rPr lang="en-US" i="1" dirty="0">
                <a:solidFill>
                  <a:schemeClr val="bg1"/>
                </a:solidFill>
              </a:rPr>
              <a:t> to </a:t>
            </a:r>
            <a:r>
              <a:rPr lang="en-US" i="1" dirty="0" err="1">
                <a:solidFill>
                  <a:schemeClr val="bg1"/>
                </a:solidFill>
              </a:rPr>
              <a:t>tak</a:t>
            </a:r>
            <a:r>
              <a:rPr lang="en-US" i="1" dirty="0">
                <a:solidFill>
                  <a:schemeClr val="bg1"/>
                </a:solidFill>
              </a:rPr>
              <a:t>. </a:t>
            </a:r>
            <a:r>
              <a:rPr lang="en-US" dirty="0">
                <a:solidFill>
                  <a:schemeClr val="bg1"/>
                </a:solidFill>
              </a:rPr>
              <a:t>(</a:t>
            </a:r>
            <a:r>
              <a:rPr lang="en-US" dirty="0" err="1">
                <a:solidFill>
                  <a:schemeClr val="bg1"/>
                </a:solidFill>
              </a:rPr>
              <a:t>poznal</a:t>
            </a:r>
            <a:r>
              <a:rPr lang="en-US" dirty="0">
                <a:solidFill>
                  <a:schemeClr val="bg1"/>
                </a:solidFill>
              </a:rPr>
              <a:t> text e </a:t>
            </a:r>
            <a:r>
              <a:rPr lang="en-US" dirty="0" err="1">
                <a:solidFill>
                  <a:schemeClr val="bg1"/>
                </a:solidFill>
              </a:rPr>
              <a:t>vysmieva</a:t>
            </a:r>
            <a:r>
              <a:rPr lang="en-US" dirty="0">
                <a:solidFill>
                  <a:schemeClr val="bg1"/>
                </a:solidFill>
              </a:rPr>
              <a:t> </a:t>
            </a:r>
            <a:r>
              <a:rPr lang="en-US" dirty="0" err="1">
                <a:solidFill>
                  <a:schemeClr val="bg1"/>
                </a:solidFill>
              </a:rPr>
              <a:t>sa</a:t>
            </a:r>
            <a:r>
              <a:rPr lang="en-US" dirty="0">
                <a:solidFill>
                  <a:schemeClr val="bg1"/>
                </a:solidFill>
              </a:rPr>
              <a:t> </a:t>
            </a:r>
            <a:r>
              <a:rPr lang="en-US" dirty="0" err="1">
                <a:solidFill>
                  <a:schemeClr val="bg1"/>
                </a:solidFill>
              </a:rPr>
              <a:t>nepriamo</a:t>
            </a:r>
            <a:r>
              <a:rPr lang="en-US" dirty="0">
                <a:solidFill>
                  <a:schemeClr val="bg1"/>
                </a:solidFill>
              </a:rPr>
              <a:t> </a:t>
            </a:r>
            <a:r>
              <a:rPr lang="en-US" dirty="0" err="1">
                <a:solidFill>
                  <a:schemeClr val="bg1"/>
                </a:solidFill>
              </a:rPr>
              <a:t>kardinálovi</a:t>
            </a:r>
            <a:r>
              <a:rPr lang="en-US" dirty="0">
                <a:solidFill>
                  <a:schemeClr val="bg1"/>
                </a:solidFill>
              </a:rPr>
              <a:t>)</a:t>
            </a:r>
            <a:endParaRPr lang="en-US" i="1" dirty="0">
              <a:solidFill>
                <a:schemeClr val="bg1"/>
              </a:solidFill>
            </a:endParaRPr>
          </a:p>
          <a:p>
            <a:pPr algn="l">
              <a:buFont typeface="Arial"/>
              <a:buChar char="•"/>
            </a:pPr>
            <a:r>
              <a:rPr lang="en-US" i="1" dirty="0">
                <a:solidFill>
                  <a:schemeClr val="bg1"/>
                </a:solidFill>
              </a:rPr>
              <a:t>Luther </a:t>
            </a:r>
            <a:r>
              <a:rPr lang="en-US" i="1" dirty="0" err="1">
                <a:solidFill>
                  <a:schemeClr val="bg1"/>
                </a:solidFill>
              </a:rPr>
              <a:t>opravuje</a:t>
            </a:r>
            <a:r>
              <a:rPr lang="en-US" i="1" dirty="0">
                <a:solidFill>
                  <a:schemeClr val="bg1"/>
                </a:solidFill>
              </a:rPr>
              <a:t> </a:t>
            </a:r>
            <a:r>
              <a:rPr lang="en-US" i="1" dirty="0" err="1">
                <a:solidFill>
                  <a:schemeClr val="bg1"/>
                </a:solidFill>
              </a:rPr>
              <a:t>Cajetana</a:t>
            </a:r>
            <a:r>
              <a:rPr lang="en-US" i="1" dirty="0">
                <a:solidFill>
                  <a:schemeClr val="bg1"/>
                </a:solidFill>
              </a:rPr>
              <a:t>: </a:t>
            </a:r>
            <a:r>
              <a:rPr lang="en-US" dirty="0">
                <a:solidFill>
                  <a:schemeClr val="bg1"/>
                </a:solidFill>
              </a:rPr>
              <a:t>non </a:t>
            </a:r>
            <a:r>
              <a:rPr lang="en-US" dirty="0" err="1">
                <a:solidFill>
                  <a:schemeClr val="bg1"/>
                </a:solidFill>
              </a:rPr>
              <a:t>sunt</a:t>
            </a:r>
            <a:r>
              <a:rPr lang="en-US" dirty="0">
                <a:solidFill>
                  <a:schemeClr val="bg1"/>
                </a:solidFill>
              </a:rPr>
              <a:t>, </a:t>
            </a:r>
            <a:r>
              <a:rPr lang="en-US" dirty="0" err="1">
                <a:solidFill>
                  <a:schemeClr val="bg1"/>
                </a:solidFill>
              </a:rPr>
              <a:t>sed</a:t>
            </a:r>
            <a:r>
              <a:rPr lang="en-US" dirty="0">
                <a:solidFill>
                  <a:schemeClr val="bg1"/>
                </a:solidFill>
              </a:rPr>
              <a:t> acquis</a:t>
            </a:r>
            <a:r>
              <a:rPr lang="sk-SK" dirty="0">
                <a:solidFill>
                  <a:schemeClr val="bg1"/>
                </a:solidFill>
              </a:rPr>
              <a:t>i</a:t>
            </a:r>
            <a:r>
              <a:rPr lang="en-US" dirty="0" err="1">
                <a:solidFill>
                  <a:schemeClr val="bg1"/>
                </a:solidFill>
              </a:rPr>
              <a:t>tant</a:t>
            </a:r>
            <a:r>
              <a:rPr lang="en-US" dirty="0">
                <a:solidFill>
                  <a:schemeClr val="bg1"/>
                </a:solidFill>
              </a:rPr>
              <a:t> (</a:t>
            </a:r>
            <a:r>
              <a:rPr lang="en-US" dirty="0" err="1">
                <a:solidFill>
                  <a:schemeClr val="bg1"/>
                </a:solidFill>
              </a:rPr>
              <a:t>nie</a:t>
            </a:r>
            <a:r>
              <a:rPr lang="en-US" dirty="0">
                <a:solidFill>
                  <a:schemeClr val="bg1"/>
                </a:solidFill>
              </a:rPr>
              <a:t> </a:t>
            </a:r>
            <a:r>
              <a:rPr lang="en-US" dirty="0" err="1">
                <a:solidFill>
                  <a:schemeClr val="bg1"/>
                </a:solidFill>
              </a:rPr>
              <a:t>sú</a:t>
            </a:r>
            <a:r>
              <a:rPr lang="en-US" dirty="0">
                <a:solidFill>
                  <a:schemeClr val="bg1"/>
                </a:solidFill>
              </a:rPr>
              <a:t>, ale </a:t>
            </a:r>
            <a:r>
              <a:rPr lang="en-US" dirty="0" err="1">
                <a:solidFill>
                  <a:schemeClr val="bg1"/>
                </a:solidFill>
              </a:rPr>
              <a:t>získavajú</a:t>
            </a:r>
            <a:r>
              <a:rPr lang="en-US" dirty="0">
                <a:solidFill>
                  <a:schemeClr val="bg1"/>
                </a:solidFill>
              </a:rPr>
              <a:t>)</a:t>
            </a:r>
            <a:r>
              <a:rPr lang="sk-SK" dirty="0">
                <a:solidFill>
                  <a:schemeClr val="bg1"/>
                </a:solidFill>
              </a:rPr>
              <a:t>.</a:t>
            </a:r>
            <a:r>
              <a:rPr lang="en-US" dirty="0">
                <a:solidFill>
                  <a:schemeClr val="bg1"/>
                </a:solidFill>
              </a:rPr>
              <a:t> </a:t>
            </a:r>
            <a:r>
              <a:rPr lang="en-US" dirty="0" err="1">
                <a:solidFill>
                  <a:schemeClr val="bg1"/>
                </a:solidFill>
              </a:rPr>
              <a:t>Byť</a:t>
            </a:r>
            <a:r>
              <a:rPr lang="en-US" dirty="0">
                <a:solidFill>
                  <a:schemeClr val="bg1"/>
                </a:solidFill>
              </a:rPr>
              <a:t> a </a:t>
            </a:r>
            <a:r>
              <a:rPr lang="en-US" dirty="0" err="1">
                <a:solidFill>
                  <a:schemeClr val="bg1"/>
                </a:solidFill>
              </a:rPr>
              <a:t>získavať</a:t>
            </a:r>
            <a:r>
              <a:rPr lang="en-US" dirty="0">
                <a:solidFill>
                  <a:schemeClr val="bg1"/>
                </a:solidFill>
              </a:rPr>
              <a:t> </a:t>
            </a:r>
            <a:r>
              <a:rPr lang="en-US" dirty="0" err="1">
                <a:solidFill>
                  <a:schemeClr val="bg1"/>
                </a:solidFill>
              </a:rPr>
              <a:t>neznamená</a:t>
            </a:r>
            <a:r>
              <a:rPr lang="en-US" dirty="0">
                <a:solidFill>
                  <a:schemeClr val="bg1"/>
                </a:solidFill>
              </a:rPr>
              <a:t> to </a:t>
            </a:r>
            <a:r>
              <a:rPr lang="en-US" dirty="0" err="1">
                <a:solidFill>
                  <a:schemeClr val="bg1"/>
                </a:solidFill>
              </a:rPr>
              <a:t>isté</a:t>
            </a:r>
            <a:r>
              <a:rPr lang="en-US" dirty="0">
                <a:solidFill>
                  <a:schemeClr val="bg1"/>
                </a:solidFill>
              </a:rPr>
              <a:t>. </a:t>
            </a:r>
            <a:r>
              <a:rPr lang="sk-SK" dirty="0" err="1">
                <a:solidFill>
                  <a:schemeClr val="bg1"/>
                </a:solidFill>
              </a:rPr>
              <a:t>Nem</a:t>
            </a:r>
            <a:r>
              <a:rPr lang="en-US" dirty="0" err="1">
                <a:solidFill>
                  <a:schemeClr val="bg1"/>
                </a:solidFill>
              </a:rPr>
              <a:t>ysl</a:t>
            </a:r>
            <a:r>
              <a:rPr lang="sk-SK" dirty="0">
                <a:solidFill>
                  <a:schemeClr val="bg1"/>
                </a:solidFill>
              </a:rPr>
              <a:t>i</a:t>
            </a:r>
            <a:r>
              <a:rPr lang="en-US" dirty="0" err="1">
                <a:solidFill>
                  <a:schemeClr val="bg1"/>
                </a:solidFill>
              </a:rPr>
              <a:t>te</a:t>
            </a:r>
            <a:r>
              <a:rPr lang="en-US" dirty="0">
                <a:solidFill>
                  <a:schemeClr val="bg1"/>
                </a:solidFill>
              </a:rPr>
              <a:t> </a:t>
            </a:r>
            <a:r>
              <a:rPr lang="en-US" dirty="0" err="1">
                <a:solidFill>
                  <a:schemeClr val="bg1"/>
                </a:solidFill>
              </a:rPr>
              <a:t>si</a:t>
            </a:r>
            <a:r>
              <a:rPr lang="en-US" dirty="0">
                <a:solidFill>
                  <a:schemeClr val="bg1"/>
                </a:solidFill>
              </a:rPr>
              <a:t>, </a:t>
            </a:r>
            <a:r>
              <a:rPr lang="en-US" dirty="0" err="1">
                <a:solidFill>
                  <a:schemeClr val="bg1"/>
                </a:solidFill>
              </a:rPr>
              <a:t>že</a:t>
            </a:r>
            <a:r>
              <a:rPr lang="en-US" dirty="0">
                <a:solidFill>
                  <a:schemeClr val="bg1"/>
                </a:solidFill>
              </a:rPr>
              <a:t> my </a:t>
            </a:r>
            <a:r>
              <a:rPr lang="en-US" dirty="0" err="1">
                <a:solidFill>
                  <a:schemeClr val="bg1"/>
                </a:solidFill>
              </a:rPr>
              <a:t>Nemci</a:t>
            </a:r>
            <a:r>
              <a:rPr lang="en-US" dirty="0">
                <a:solidFill>
                  <a:schemeClr val="bg1"/>
                </a:solidFill>
              </a:rPr>
              <a:t> </a:t>
            </a:r>
            <a:r>
              <a:rPr lang="en-US" dirty="0" err="1">
                <a:solidFill>
                  <a:schemeClr val="bg1"/>
                </a:solidFill>
              </a:rPr>
              <a:t>nepoznáme</a:t>
            </a:r>
            <a:r>
              <a:rPr lang="en-US" dirty="0">
                <a:solidFill>
                  <a:schemeClr val="bg1"/>
                </a:solidFill>
              </a:rPr>
              <a:t> </a:t>
            </a:r>
            <a:r>
              <a:rPr lang="en-US" dirty="0" err="1">
                <a:solidFill>
                  <a:schemeClr val="bg1"/>
                </a:solidFill>
              </a:rPr>
              <a:t>gramatiku</a:t>
            </a:r>
            <a:r>
              <a:rPr lang="sk-SK" dirty="0">
                <a:solidFill>
                  <a:schemeClr val="bg1"/>
                </a:solidFill>
              </a:rPr>
              <a:t>! </a:t>
            </a:r>
          </a:p>
          <a:p>
            <a:pPr algn="l">
              <a:buFont typeface="Arial"/>
              <a:buChar char="•"/>
            </a:pPr>
            <a:r>
              <a:rPr lang="sk-SK" dirty="0">
                <a:solidFill>
                  <a:schemeClr val="bg1"/>
                </a:solidFill>
              </a:rPr>
              <a:t>Tu sa Luther vo výklade buly mýli! Nikto v tej dobe by netvrdil, že Kristom získané zásluhy nie sú pokladom cirkvi, ktorý rozhojnili ešte Sv. Panna a svätí, a že pápež mocou kľúčov nemá právo ich udeliť. Klement sľúbil plné odpustky každému kajúcemu, kto navštívi Rím v r. 1350 (satisfakciu za hriechy si človek mohol zaplatiť – to bol </a:t>
            </a:r>
            <a:r>
              <a:rPr lang="sk-SK" dirty="0" err="1">
                <a:solidFill>
                  <a:schemeClr val="bg1"/>
                </a:solidFill>
              </a:rPr>
              <a:t>odpustok</a:t>
            </a:r>
            <a:r>
              <a:rPr lang="sk-SK" dirty="0">
                <a:solidFill>
                  <a:schemeClr val="bg1"/>
                </a:solidFill>
              </a:rPr>
              <a:t>)</a:t>
            </a:r>
            <a:r>
              <a:rPr lang="en-US" dirty="0">
                <a:solidFill>
                  <a:schemeClr val="bg1"/>
                </a:solidFill>
              </a:rPr>
              <a:t> </a:t>
            </a:r>
            <a:endParaRPr lang="sk-SK" dirty="0">
              <a:solidFill>
                <a:schemeClr val="bg1"/>
              </a:solidFill>
            </a:endParaRPr>
          </a:p>
          <a:p>
            <a:pPr algn="l">
              <a:buFont typeface="Arial"/>
              <a:buChar char="•"/>
            </a:pPr>
            <a:r>
              <a:rPr lang="sk-SK" dirty="0">
                <a:solidFill>
                  <a:schemeClr val="bg1"/>
                </a:solidFill>
              </a:rPr>
              <a:t>Nie som tu, aby som sa s tebou hádal, ale aby som ťa uzmieril s cirkvou.</a:t>
            </a:r>
          </a:p>
          <a:p>
            <a:pPr algn="l">
              <a:buFont typeface="Arial"/>
              <a:buChar char="•"/>
            </a:pPr>
            <a:r>
              <a:rPr lang="sk-SK" dirty="0">
                <a:solidFill>
                  <a:schemeClr val="bg1"/>
                </a:solidFill>
              </a:rPr>
              <a:t>Luther -  nie som vedomý, že by som v niečom išiel proti Písmu!</a:t>
            </a:r>
            <a:endParaRPr lang="en-US" dirty="0">
              <a:solidFill>
                <a:schemeClr val="bg1"/>
              </a:solidFill>
            </a:endParaRPr>
          </a:p>
        </p:txBody>
      </p:sp>
    </p:spTree>
    <p:extLst>
      <p:ext uri="{BB962C8B-B14F-4D97-AF65-F5344CB8AC3E}">
        <p14:creationId xmlns:p14="http://schemas.microsoft.com/office/powerpoint/2010/main" val="8554856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8" name="Group 17"/>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9" name="Picture 18"/>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1" name="Picture 20"/>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 name="Picture 21"/>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4" name="Straight Connector 2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6" name="Rectangle 2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9" name="Picture 28"/>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0" name="Rectangle 29"/>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1" name="Picture 30"/>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2" name="Picture 31"/>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4" name="Straight Connector 3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951" y="2400639"/>
            <a:ext cx="4389120" cy="0"/>
          </a:xfrm>
          <a:prstGeom prst="line">
            <a:avLst/>
          </a:prstGeom>
        </p:spPr>
        <p:style>
          <a:lnRef idx="2">
            <a:schemeClr val="accent1"/>
          </a:lnRef>
          <a:fillRef idx="0">
            <a:schemeClr val="accent1"/>
          </a:fillRef>
          <a:effectRef idx="1">
            <a:schemeClr val="accent1"/>
          </a:effectRef>
          <a:fontRef idx="minor">
            <a:schemeClr val="tx1"/>
          </a:fontRef>
        </p:style>
      </p:cxnSp>
      <p:sp>
        <p:nvSpPr>
          <p:cNvPr id="36" name="Rectangle 3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976495" cy="4641088"/>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Obrázok 11"/>
          <p:cNvPicPr>
            <a:picLocks noChangeAspect="1"/>
          </p:cNvPicPr>
          <p:nvPr/>
        </p:nvPicPr>
        <p:blipFill rotWithShape="1">
          <a:blip r:embed="rId5"/>
          <a:srcRect l="17574" r="20441" b="2"/>
          <a:stretch/>
        </p:blipFill>
        <p:spPr>
          <a:xfrm>
            <a:off x="1247209" y="1254050"/>
            <a:ext cx="2508652" cy="2509223"/>
          </a:xfrm>
          <a:prstGeom prst="rect">
            <a:avLst/>
          </a:prstGeom>
        </p:spPr>
      </p:pic>
      <p:pic>
        <p:nvPicPr>
          <p:cNvPr id="10" name="Obrázok 9"/>
          <p:cNvPicPr>
            <a:picLocks noChangeAspect="1"/>
          </p:cNvPicPr>
          <p:nvPr/>
        </p:nvPicPr>
        <p:blipFill rotWithShape="1">
          <a:blip r:embed="rId6"/>
          <a:srcRect l="27367" r="24757" b="-2"/>
          <a:stretch/>
        </p:blipFill>
        <p:spPr>
          <a:xfrm>
            <a:off x="3910152" y="2919155"/>
            <a:ext cx="1996622" cy="2658685"/>
          </a:xfrm>
          <a:prstGeom prst="rect">
            <a:avLst/>
          </a:prstGeom>
        </p:spPr>
      </p:pic>
      <p:sp>
        <p:nvSpPr>
          <p:cNvPr id="38" name="Rectangle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3147" y="1254050"/>
            <a:ext cx="2021427" cy="15119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7209" y="3922106"/>
            <a:ext cx="2494212" cy="165573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rázok 7"/>
          <p:cNvPicPr>
            <a:picLocks noChangeAspect="1"/>
          </p:cNvPicPr>
          <p:nvPr/>
        </p:nvPicPr>
        <p:blipFill rotWithShape="1">
          <a:blip r:embed="rId7"/>
          <a:srcRect l="3659" r="83" b="4"/>
          <a:stretch/>
        </p:blipFill>
        <p:spPr>
          <a:xfrm>
            <a:off x="3893147" y="1254050"/>
            <a:ext cx="2021427" cy="1511938"/>
          </a:xfrm>
          <a:prstGeom prst="rect">
            <a:avLst/>
          </a:prstGeom>
        </p:spPr>
      </p:pic>
      <p:pic>
        <p:nvPicPr>
          <p:cNvPr id="6" name="Zástupný objekt pre obsah 5"/>
          <p:cNvPicPr>
            <a:picLocks noGrp="1" noChangeAspect="1"/>
          </p:cNvPicPr>
          <p:nvPr>
            <p:ph idx="1"/>
          </p:nvPr>
        </p:nvPicPr>
        <p:blipFill rotWithShape="1">
          <a:blip r:embed="rId8"/>
          <a:srcRect t="5526" r="8" b="5970"/>
          <a:stretch/>
        </p:blipFill>
        <p:spPr>
          <a:xfrm>
            <a:off x="1247209" y="3922106"/>
            <a:ext cx="2494212" cy="1655734"/>
          </a:xfrm>
          <a:prstGeom prst="rect">
            <a:avLst/>
          </a:prstGeom>
        </p:spPr>
      </p:pic>
      <p:sp>
        <p:nvSpPr>
          <p:cNvPr id="2" name="Nadpis 1"/>
          <p:cNvSpPr>
            <a:spLocks noGrp="1"/>
          </p:cNvSpPr>
          <p:nvPr>
            <p:ph type="title"/>
          </p:nvPr>
        </p:nvSpPr>
        <p:spPr>
          <a:xfrm>
            <a:off x="6412198" y="982132"/>
            <a:ext cx="4752626" cy="1303867"/>
          </a:xfrm>
        </p:spPr>
        <p:txBody>
          <a:bodyPr vert="horz" lIns="91440" tIns="45720" rIns="91440" bIns="45720" rtlCol="0" anchor="ctr">
            <a:normAutofit fontScale="90000"/>
          </a:bodyPr>
          <a:lstStyle/>
          <a:p>
            <a:pPr>
              <a:lnSpc>
                <a:spcPct val="90000"/>
              </a:lnSpc>
            </a:pPr>
            <a:r>
              <a:rPr lang="en-US" sz="4400"/>
              <a:t>Luther sa podrobí rozsudku univerzít</a:t>
            </a:r>
          </a:p>
        </p:txBody>
      </p:sp>
      <p:sp>
        <p:nvSpPr>
          <p:cNvPr id="4" name="Zástupný objekt pre text 3"/>
          <p:cNvSpPr>
            <a:spLocks noGrp="1"/>
          </p:cNvSpPr>
          <p:nvPr>
            <p:ph type="body" sz="half" idx="2"/>
          </p:nvPr>
        </p:nvSpPr>
        <p:spPr>
          <a:xfrm>
            <a:off x="6412198" y="2556932"/>
            <a:ext cx="4752626" cy="3318936"/>
          </a:xfrm>
        </p:spPr>
        <p:txBody>
          <a:bodyPr vert="horz" lIns="91440" tIns="45720" rIns="91440" bIns="45720" rtlCol="0" anchor="t">
            <a:normAutofit/>
          </a:bodyPr>
          <a:lstStyle/>
          <a:p>
            <a:pPr algn="l">
              <a:buFont typeface="Arial"/>
              <a:buChar char="•"/>
            </a:pPr>
            <a:r>
              <a:rPr lang="en-US"/>
              <a:t>Luther zatlačený do kúta sa snaží uniknúť kardinálovej jurisdikcii a žiada, aby jeho tézy a prípad posúdili tieto 4 univerzity.</a:t>
            </a:r>
          </a:p>
          <a:p>
            <a:pPr algn="l">
              <a:buFont typeface="Arial"/>
              <a:buChar char="•"/>
            </a:pPr>
            <a:r>
              <a:rPr lang="en-US"/>
              <a:t>Basel, Freiburg, Louvain, Paríž</a:t>
            </a:r>
          </a:p>
        </p:txBody>
      </p:sp>
    </p:spTree>
    <p:extLst>
      <p:ext uri="{BB962C8B-B14F-4D97-AF65-F5344CB8AC3E}">
        <p14:creationId xmlns:p14="http://schemas.microsoft.com/office/powerpoint/2010/main" val="10135425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2. a 3. výsluch</a:t>
            </a:r>
            <a:br>
              <a:rPr lang="sk-SK" dirty="0"/>
            </a:br>
            <a:r>
              <a:rPr lang="sk-SK" dirty="0"/>
              <a:t>Je pápež nad Písmom?</a:t>
            </a:r>
            <a:endParaRPr lang="cs-CZ" dirty="0"/>
          </a:p>
        </p:txBody>
      </p:sp>
      <p:sp>
        <p:nvSpPr>
          <p:cNvPr id="3" name="Zástupný objekt pre obsah 2"/>
          <p:cNvSpPr>
            <a:spLocks noGrp="1"/>
          </p:cNvSpPr>
          <p:nvPr>
            <p:ph idx="1"/>
          </p:nvPr>
        </p:nvSpPr>
        <p:spPr/>
        <p:txBody>
          <a:bodyPr/>
          <a:lstStyle/>
          <a:p>
            <a:r>
              <a:rPr lang="sk-SK" dirty="0"/>
              <a:t>„Nie som taký smelý, že na úkor jedného divného a dvojznačného </a:t>
            </a:r>
            <a:r>
              <a:rPr lang="sk-SK" dirty="0" err="1"/>
              <a:t>dekretalu</a:t>
            </a:r>
            <a:r>
              <a:rPr lang="sk-SK" dirty="0"/>
              <a:t>, by som ustúpil z tak mnohých a tak jasných svedectiev Písma Svätého (bojí sa Boha)! Veď tak ako jeden kánonický právnik raz napísal: vo veciach viery nielenže koncil je nad pápežom, ale každý veriaci, ak je vyzbrojený väčšou autoritou a dôvodom.“</a:t>
            </a:r>
            <a:endParaRPr lang="cs-CZ" dirty="0"/>
          </a:p>
        </p:txBody>
      </p:sp>
      <p:sp>
        <p:nvSpPr>
          <p:cNvPr id="4" name="Zástupný objekt pre text 3"/>
          <p:cNvSpPr>
            <a:spLocks noGrp="1"/>
          </p:cNvSpPr>
          <p:nvPr>
            <p:ph type="body" sz="half" idx="2"/>
          </p:nvPr>
        </p:nvSpPr>
        <p:spPr/>
        <p:txBody>
          <a:bodyPr>
            <a:normAutofit fontScale="92500" lnSpcReduction="10000"/>
          </a:bodyPr>
          <a:lstStyle/>
          <a:p>
            <a:pPr algn="just"/>
            <a:r>
              <a:rPr lang="sk-SK" dirty="0"/>
              <a:t>Luther napísal svoje krátke pochopenie buly Klementa VI. Opäť nediplomaticky a ostro! A s ním prišiel na druhý deň za </a:t>
            </a:r>
            <a:r>
              <a:rPr lang="sk-SK" dirty="0" err="1"/>
              <a:t>Cajetanom</a:t>
            </a:r>
            <a:r>
              <a:rPr lang="sk-SK" dirty="0"/>
              <a:t>. </a:t>
            </a:r>
          </a:p>
          <a:p>
            <a:pPr algn="just"/>
            <a:r>
              <a:rPr lang="sk-SK" dirty="0" err="1"/>
              <a:t>Cajetan</a:t>
            </a:r>
            <a:r>
              <a:rPr lang="sk-SK" dirty="0"/>
              <a:t> upomína Luthera, že niekto predsa musí Písmo vykladať.</a:t>
            </a:r>
          </a:p>
          <a:p>
            <a:pPr algn="just"/>
            <a:r>
              <a:rPr lang="sk-SK" dirty="0"/>
              <a:t>Luther: „Jeho svätosť prekrúca Písmo. Popieram, že je nad Písmom.</a:t>
            </a:r>
          </a:p>
          <a:p>
            <a:pPr algn="just"/>
            <a:r>
              <a:rPr lang="sk-SK" dirty="0"/>
              <a:t>Odíď a nevracaj sa, kým neprídeš s jediným slovom: </a:t>
            </a:r>
            <a:r>
              <a:rPr lang="sk-SK" dirty="0" err="1"/>
              <a:t>Revoco</a:t>
            </a:r>
            <a:r>
              <a:rPr lang="sk-SK" dirty="0"/>
              <a:t>!</a:t>
            </a:r>
          </a:p>
          <a:p>
            <a:endParaRPr lang="cs-CZ" dirty="0"/>
          </a:p>
        </p:txBody>
      </p:sp>
    </p:spTree>
    <p:extLst>
      <p:ext uri="{BB962C8B-B14F-4D97-AF65-F5344CB8AC3E}">
        <p14:creationId xmlns:p14="http://schemas.microsoft.com/office/powerpoint/2010/main" val="20614445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l="5661" r="631" b="-1"/>
          <a:stretch/>
        </p:blipFill>
        <p:spPr>
          <a:xfrm>
            <a:off x="1412683" y="1410208"/>
            <a:ext cx="5278777" cy="3858780"/>
          </a:xfrm>
          <a:prstGeom prst="rect">
            <a:avLst/>
          </a:prstGeom>
        </p:spPr>
      </p:pic>
      <p:sp>
        <p:nvSpPr>
          <p:cNvPr id="2" name="Nadpis 1"/>
          <p:cNvSpPr>
            <a:spLocks noGrp="1"/>
          </p:cNvSpPr>
          <p:nvPr>
            <p:ph type="title"/>
          </p:nvPr>
        </p:nvSpPr>
        <p:spPr>
          <a:xfrm>
            <a:off x="7535824" y="982132"/>
            <a:ext cx="3596001" cy="1303867"/>
          </a:xfrm>
        </p:spPr>
        <p:txBody>
          <a:bodyPr vert="horz" lIns="91440" tIns="45720" rIns="91440" bIns="45720" rtlCol="0" anchor="ctr">
            <a:normAutofit/>
          </a:bodyPr>
          <a:lstStyle/>
          <a:p>
            <a:pPr>
              <a:lnSpc>
                <a:spcPct val="80000"/>
              </a:lnSpc>
            </a:pPr>
            <a:r>
              <a:rPr lang="en-US" sz="3100" dirty="0"/>
              <a:t>Luther </a:t>
            </a:r>
            <a:r>
              <a:rPr lang="en-US" sz="3100" dirty="0" err="1"/>
              <a:t>zbavený</a:t>
            </a:r>
            <a:r>
              <a:rPr lang="en-US" sz="3100" dirty="0"/>
              <a:t> </a:t>
            </a:r>
            <a:r>
              <a:rPr lang="en-US" sz="3100" dirty="0" err="1"/>
              <a:t>svätej</a:t>
            </a:r>
            <a:r>
              <a:rPr lang="en-US" sz="3100" dirty="0"/>
              <a:t> </a:t>
            </a:r>
            <a:r>
              <a:rPr lang="en-US" sz="3100" dirty="0" err="1"/>
              <a:t>prísahy</a:t>
            </a:r>
            <a:r>
              <a:rPr lang="en-US" sz="3100" dirty="0"/>
              <a:t> </a:t>
            </a:r>
            <a:r>
              <a:rPr lang="en-US" sz="3100" dirty="0" err="1"/>
              <a:t>aug.</a:t>
            </a:r>
            <a:r>
              <a:rPr lang="en-US" sz="3100" dirty="0"/>
              <a:t> </a:t>
            </a:r>
            <a:r>
              <a:rPr lang="en-US" sz="3100" dirty="0" err="1"/>
              <a:t>rád</a:t>
            </a:r>
            <a:r>
              <a:rPr lang="sk-SK" sz="3100" dirty="0"/>
              <a:t>u</a:t>
            </a:r>
            <a:endParaRPr lang="en-US" sz="3100" dirty="0"/>
          </a:p>
        </p:txBody>
      </p:sp>
      <p:sp>
        <p:nvSpPr>
          <p:cNvPr id="4" name="Zástupný objekt pre text 3"/>
          <p:cNvSpPr>
            <a:spLocks noGrp="1"/>
          </p:cNvSpPr>
          <p:nvPr>
            <p:ph type="body" sz="half" idx="2"/>
          </p:nvPr>
        </p:nvSpPr>
        <p:spPr>
          <a:xfrm>
            <a:off x="7535824" y="2556932"/>
            <a:ext cx="3360771" cy="3318936"/>
          </a:xfrm>
        </p:spPr>
        <p:txBody>
          <a:bodyPr vert="horz" lIns="91440" tIns="45720" rIns="91440" bIns="45720" rtlCol="0" anchor="t">
            <a:normAutofit/>
          </a:bodyPr>
          <a:lstStyle/>
          <a:p>
            <a:pPr algn="just">
              <a:buFont typeface="Arial"/>
              <a:buChar char="•"/>
            </a:pPr>
            <a:r>
              <a:rPr lang="en-US" dirty="0" err="1"/>
              <a:t>Staupitz</a:t>
            </a:r>
            <a:r>
              <a:rPr lang="en-US" dirty="0"/>
              <a:t> </a:t>
            </a:r>
            <a:r>
              <a:rPr lang="en-US" dirty="0" err="1"/>
              <a:t>bol</a:t>
            </a:r>
            <a:r>
              <a:rPr lang="en-US" dirty="0"/>
              <a:t> </a:t>
            </a:r>
            <a:r>
              <a:rPr lang="en-US" dirty="0" err="1"/>
              <a:t>prítomný</a:t>
            </a:r>
            <a:r>
              <a:rPr lang="en-US" dirty="0"/>
              <a:t>, a aby </a:t>
            </a:r>
            <a:r>
              <a:rPr lang="en-US" dirty="0" err="1"/>
              <a:t>nemusel</a:t>
            </a:r>
            <a:r>
              <a:rPr lang="en-US" dirty="0"/>
              <a:t> </a:t>
            </a:r>
            <a:r>
              <a:rPr lang="en-US" dirty="0" err="1"/>
              <a:t>Luthera</a:t>
            </a:r>
            <a:r>
              <a:rPr lang="en-US" dirty="0"/>
              <a:t> </a:t>
            </a:r>
            <a:r>
              <a:rPr lang="en-US" dirty="0" err="1"/>
              <a:t>vydať</a:t>
            </a:r>
            <a:r>
              <a:rPr lang="en-US" dirty="0"/>
              <a:t> </a:t>
            </a:r>
            <a:r>
              <a:rPr lang="en-US" dirty="0" err="1"/>
              <a:t>Rímu</a:t>
            </a:r>
            <a:r>
              <a:rPr lang="en-US" dirty="0"/>
              <a:t> </a:t>
            </a:r>
            <a:r>
              <a:rPr lang="en-US" dirty="0" err="1"/>
              <a:t>ako</a:t>
            </a:r>
            <a:r>
              <a:rPr lang="en-US" dirty="0"/>
              <a:t> </a:t>
            </a:r>
            <a:r>
              <a:rPr lang="en-US" dirty="0" err="1"/>
              <a:t>jeho</a:t>
            </a:r>
            <a:r>
              <a:rPr lang="en-US" dirty="0"/>
              <a:t> </a:t>
            </a:r>
            <a:r>
              <a:rPr lang="en-US" dirty="0" err="1"/>
              <a:t>nadriadený</a:t>
            </a:r>
            <a:r>
              <a:rPr lang="en-US" dirty="0"/>
              <a:t>, ale </a:t>
            </a:r>
            <a:r>
              <a:rPr lang="en-US" dirty="0" err="1"/>
              <a:t>aj</a:t>
            </a:r>
            <a:r>
              <a:rPr lang="en-US" dirty="0"/>
              <a:t> aby </a:t>
            </a:r>
            <a:r>
              <a:rPr lang="en-US" dirty="0" err="1"/>
              <a:t>si</a:t>
            </a:r>
            <a:r>
              <a:rPr lang="en-US" dirty="0"/>
              <a:t> </a:t>
            </a:r>
            <a:r>
              <a:rPr lang="en-US" dirty="0" err="1"/>
              <a:t>zachoval</a:t>
            </a:r>
            <a:r>
              <a:rPr lang="en-US" dirty="0"/>
              <a:t> </a:t>
            </a:r>
            <a:r>
              <a:rPr lang="en-US" dirty="0" err="1"/>
              <a:t>tvár</a:t>
            </a:r>
            <a:r>
              <a:rPr lang="en-US" dirty="0"/>
              <a:t> </a:t>
            </a:r>
            <a:r>
              <a:rPr lang="en-US" dirty="0" err="1"/>
              <a:t>pred</a:t>
            </a:r>
            <a:r>
              <a:rPr lang="en-US" dirty="0"/>
              <a:t> </a:t>
            </a:r>
            <a:r>
              <a:rPr lang="en-US" dirty="0" err="1"/>
              <a:t>Rímom</a:t>
            </a:r>
            <a:r>
              <a:rPr lang="en-US" dirty="0"/>
              <a:t>, </a:t>
            </a:r>
            <a:r>
              <a:rPr lang="en-US" dirty="0" err="1"/>
              <a:t>po</a:t>
            </a:r>
            <a:r>
              <a:rPr lang="en-US" dirty="0"/>
              <a:t> </a:t>
            </a:r>
            <a:r>
              <a:rPr lang="en-US" dirty="0" err="1"/>
              <a:t>treťom</a:t>
            </a:r>
            <a:r>
              <a:rPr lang="en-US" dirty="0"/>
              <a:t> </a:t>
            </a:r>
            <a:r>
              <a:rPr lang="en-US" dirty="0" err="1"/>
              <a:t>výsluchu</a:t>
            </a:r>
            <a:r>
              <a:rPr lang="en-US" dirty="0"/>
              <a:t> ho v </a:t>
            </a:r>
            <a:r>
              <a:rPr lang="en-US" dirty="0" err="1"/>
              <a:t>Augsburgu</a:t>
            </a:r>
            <a:r>
              <a:rPr lang="en-US" dirty="0"/>
              <a:t> </a:t>
            </a:r>
            <a:r>
              <a:rPr lang="en-US" dirty="0" err="1"/>
              <a:t>vylučuje</a:t>
            </a:r>
            <a:r>
              <a:rPr lang="en-US" dirty="0"/>
              <a:t> z </a:t>
            </a:r>
            <a:r>
              <a:rPr lang="en-US" dirty="0" err="1"/>
              <a:t>rádu</a:t>
            </a:r>
            <a:r>
              <a:rPr lang="en-US" dirty="0"/>
              <a:t> a </a:t>
            </a:r>
            <a:r>
              <a:rPr lang="en-US" dirty="0" err="1"/>
              <a:t>zbavuje</a:t>
            </a:r>
            <a:r>
              <a:rPr lang="en-US" dirty="0"/>
              <a:t> ho </a:t>
            </a:r>
            <a:r>
              <a:rPr lang="en-US" dirty="0" err="1"/>
              <a:t>prísah</a:t>
            </a:r>
            <a:r>
              <a:rPr lang="en-US" dirty="0"/>
              <a:t>.</a:t>
            </a:r>
          </a:p>
          <a:p>
            <a:pPr algn="just">
              <a:buFont typeface="Arial"/>
              <a:buChar char="•"/>
            </a:pPr>
            <a:r>
              <a:rPr lang="en-US" dirty="0"/>
              <a:t>Luther ale </a:t>
            </a:r>
            <a:r>
              <a:rPr lang="en-US" dirty="0" err="1"/>
              <a:t>augustiniánske</a:t>
            </a:r>
            <a:r>
              <a:rPr lang="en-US" dirty="0"/>
              <a:t> </a:t>
            </a:r>
            <a:r>
              <a:rPr lang="en-US" dirty="0" err="1"/>
              <a:t>rúcho</a:t>
            </a:r>
            <a:r>
              <a:rPr lang="en-US" dirty="0"/>
              <a:t> </a:t>
            </a:r>
            <a:r>
              <a:rPr lang="en-US" dirty="0" err="1"/>
              <a:t>bude</a:t>
            </a:r>
            <a:r>
              <a:rPr lang="en-US" dirty="0"/>
              <a:t> </a:t>
            </a:r>
            <a:r>
              <a:rPr lang="en-US" dirty="0" err="1"/>
              <a:t>nosiť</a:t>
            </a:r>
            <a:r>
              <a:rPr lang="en-US" dirty="0"/>
              <a:t> </a:t>
            </a:r>
            <a:r>
              <a:rPr lang="en-US" dirty="0" err="1"/>
              <a:t>i</a:t>
            </a:r>
            <a:r>
              <a:rPr lang="en-US" dirty="0"/>
              <a:t> </a:t>
            </a:r>
            <a:r>
              <a:rPr lang="en-US" dirty="0" err="1"/>
              <a:t>naďalej</a:t>
            </a:r>
            <a:r>
              <a:rPr lang="en-US" dirty="0"/>
              <a:t>.</a:t>
            </a:r>
          </a:p>
        </p:txBody>
      </p:sp>
    </p:spTree>
    <p:extLst>
      <p:ext uri="{BB962C8B-B14F-4D97-AF65-F5344CB8AC3E}">
        <p14:creationId xmlns:p14="http://schemas.microsoft.com/office/powerpoint/2010/main" val="25104834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8" name="Straight Connector 27"/>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Rectangle 2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jekt pre obsah 5"/>
          <p:cNvPicPr>
            <a:picLocks noGrp="1" noChangeAspect="1"/>
          </p:cNvPicPr>
          <p:nvPr>
            <p:ph idx="1"/>
          </p:nvPr>
        </p:nvPicPr>
        <p:blipFill rotWithShape="1">
          <a:blip r:embed="rId5"/>
          <a:srcRect l="2105" r="20945" b="-1"/>
          <a:stretch/>
        </p:blipFill>
        <p:spPr>
          <a:xfrm>
            <a:off x="1412683" y="1410208"/>
            <a:ext cx="5278777" cy="3858780"/>
          </a:xfrm>
          <a:prstGeom prst="rect">
            <a:avLst/>
          </a:prstGeom>
        </p:spPr>
      </p:pic>
      <p:sp>
        <p:nvSpPr>
          <p:cNvPr id="2" name="Nadpis 1"/>
          <p:cNvSpPr>
            <a:spLocks noGrp="1"/>
          </p:cNvSpPr>
          <p:nvPr>
            <p:ph type="title"/>
          </p:nvPr>
        </p:nvSpPr>
        <p:spPr>
          <a:xfrm>
            <a:off x="7535825" y="982132"/>
            <a:ext cx="3360772" cy="1303867"/>
          </a:xfrm>
        </p:spPr>
        <p:txBody>
          <a:bodyPr vert="horz" lIns="91440" tIns="45720" rIns="91440" bIns="45720" rtlCol="0" anchor="ctr">
            <a:normAutofit fontScale="90000"/>
          </a:bodyPr>
          <a:lstStyle/>
          <a:p>
            <a:pPr>
              <a:lnSpc>
                <a:spcPct val="90000"/>
              </a:lnSpc>
            </a:pPr>
            <a:r>
              <a:rPr lang="en-US" sz="4400"/>
              <a:t>Útek z Augsburgu</a:t>
            </a:r>
          </a:p>
        </p:txBody>
      </p:sp>
      <p:sp>
        <p:nvSpPr>
          <p:cNvPr id="4" name="Zástupný objekt pre text 3"/>
          <p:cNvSpPr>
            <a:spLocks noGrp="1"/>
          </p:cNvSpPr>
          <p:nvPr>
            <p:ph type="body" sz="half" idx="2"/>
          </p:nvPr>
        </p:nvSpPr>
        <p:spPr>
          <a:xfrm>
            <a:off x="7535824" y="2556932"/>
            <a:ext cx="3360771" cy="3318936"/>
          </a:xfrm>
        </p:spPr>
        <p:txBody>
          <a:bodyPr vert="horz" lIns="91440" tIns="45720" rIns="91440" bIns="45720" rtlCol="0" anchor="t">
            <a:normAutofit/>
          </a:bodyPr>
          <a:lstStyle/>
          <a:p>
            <a:pPr algn="just">
              <a:buFont typeface="Arial"/>
              <a:buChar char="•"/>
            </a:pPr>
            <a:r>
              <a:rPr lang="en-US" dirty="0"/>
              <a:t>Luther </a:t>
            </a:r>
            <a:r>
              <a:rPr lang="en-US" dirty="0" err="1"/>
              <a:t>sa</a:t>
            </a:r>
            <a:r>
              <a:rPr lang="en-US" dirty="0"/>
              <a:t> </a:t>
            </a:r>
            <a:r>
              <a:rPr lang="en-US" dirty="0" err="1"/>
              <a:t>dozvedel</a:t>
            </a:r>
            <a:r>
              <a:rPr lang="en-US" dirty="0"/>
              <a:t>, </a:t>
            </a:r>
            <a:r>
              <a:rPr lang="en-US" dirty="0" err="1"/>
              <a:t>že</a:t>
            </a:r>
            <a:r>
              <a:rPr lang="en-US" dirty="0"/>
              <a:t> Cajetan </a:t>
            </a:r>
            <a:r>
              <a:rPr lang="en-US" dirty="0" err="1"/>
              <a:t>sa</a:t>
            </a:r>
            <a:r>
              <a:rPr lang="en-US" dirty="0"/>
              <a:t>  </a:t>
            </a:r>
            <a:r>
              <a:rPr lang="en-US" dirty="0" err="1"/>
              <a:t>Luthera</a:t>
            </a:r>
            <a:r>
              <a:rPr lang="en-US" dirty="0"/>
              <a:t> </a:t>
            </a:r>
            <a:r>
              <a:rPr lang="en-US" dirty="0" err="1"/>
              <a:t>chystá</a:t>
            </a:r>
            <a:r>
              <a:rPr lang="en-US" dirty="0"/>
              <a:t> </a:t>
            </a:r>
            <a:r>
              <a:rPr lang="en-US" dirty="0" err="1"/>
              <a:t>zatknúť</a:t>
            </a:r>
            <a:r>
              <a:rPr lang="en-US" dirty="0"/>
              <a:t> a s </a:t>
            </a:r>
            <a:r>
              <a:rPr lang="en-US" dirty="0" err="1"/>
              <a:t>pomocou</a:t>
            </a:r>
            <a:r>
              <a:rPr lang="en-US" dirty="0"/>
              <a:t> </a:t>
            </a:r>
            <a:r>
              <a:rPr lang="en-US" dirty="0" err="1"/>
              <a:t>priateľov</a:t>
            </a:r>
            <a:r>
              <a:rPr lang="en-US" dirty="0"/>
              <a:t> </a:t>
            </a:r>
            <a:r>
              <a:rPr lang="en-US" dirty="0" err="1"/>
              <a:t>sa</a:t>
            </a:r>
            <a:r>
              <a:rPr lang="en-US" dirty="0"/>
              <a:t> mu </a:t>
            </a:r>
            <a:r>
              <a:rPr lang="en-US" dirty="0" err="1"/>
              <a:t>podarilo</a:t>
            </a:r>
            <a:r>
              <a:rPr lang="en-US" dirty="0"/>
              <a:t> z </a:t>
            </a:r>
            <a:r>
              <a:rPr lang="en-US" dirty="0" err="1"/>
              <a:t>mesta</a:t>
            </a:r>
            <a:r>
              <a:rPr lang="en-US" dirty="0"/>
              <a:t> </a:t>
            </a:r>
            <a:r>
              <a:rPr lang="en-US" dirty="0" err="1"/>
              <a:t>ujsť</a:t>
            </a:r>
            <a:r>
              <a:rPr lang="en-US" dirty="0"/>
              <a:t> v </a:t>
            </a:r>
            <a:r>
              <a:rPr lang="en-US" dirty="0" err="1"/>
              <a:t>noci</a:t>
            </a:r>
            <a:r>
              <a:rPr lang="en-US" dirty="0"/>
              <a:t> z 20. 21. </a:t>
            </a:r>
            <a:r>
              <a:rPr lang="en-US" dirty="0" err="1"/>
              <a:t>října</a:t>
            </a:r>
            <a:r>
              <a:rPr lang="en-US" dirty="0"/>
              <a:t> </a:t>
            </a:r>
            <a:r>
              <a:rPr lang="en-US" dirty="0" err="1"/>
              <a:t>na</a:t>
            </a:r>
            <a:r>
              <a:rPr lang="en-US" dirty="0"/>
              <a:t> </a:t>
            </a:r>
            <a:r>
              <a:rPr lang="en-US" dirty="0" err="1"/>
              <a:t>koni</a:t>
            </a:r>
            <a:r>
              <a:rPr lang="en-US" dirty="0"/>
              <a:t>. </a:t>
            </a:r>
            <a:r>
              <a:rPr lang="en-US" dirty="0" err="1"/>
              <a:t>Utekal</a:t>
            </a:r>
            <a:r>
              <a:rPr lang="en-US" dirty="0"/>
              <a:t> </a:t>
            </a:r>
            <a:r>
              <a:rPr lang="en-US" dirty="0" err="1"/>
              <a:t>tak</a:t>
            </a:r>
            <a:r>
              <a:rPr lang="en-US" dirty="0"/>
              <a:t> </a:t>
            </a:r>
            <a:r>
              <a:rPr lang="en-US" dirty="0" err="1"/>
              <a:t>rýchlo</a:t>
            </a:r>
            <a:r>
              <a:rPr lang="en-US" dirty="0"/>
              <a:t>, </a:t>
            </a:r>
            <a:r>
              <a:rPr lang="en-US" dirty="0" err="1"/>
              <a:t>že</a:t>
            </a:r>
            <a:r>
              <a:rPr lang="en-US" dirty="0"/>
              <a:t> </a:t>
            </a:r>
            <a:r>
              <a:rPr lang="en-US" dirty="0" err="1"/>
              <a:t>nemal</a:t>
            </a:r>
            <a:r>
              <a:rPr lang="en-US" dirty="0"/>
              <a:t> </a:t>
            </a:r>
            <a:r>
              <a:rPr lang="en-US" dirty="0" err="1"/>
              <a:t>na</a:t>
            </a:r>
            <a:r>
              <a:rPr lang="en-US" dirty="0"/>
              <a:t> </a:t>
            </a:r>
            <a:r>
              <a:rPr lang="en-US" dirty="0" err="1"/>
              <a:t>koni</a:t>
            </a:r>
            <a:r>
              <a:rPr lang="en-US" dirty="0"/>
              <a:t> </a:t>
            </a:r>
            <a:r>
              <a:rPr lang="en-US" dirty="0" err="1"/>
              <a:t>ani</a:t>
            </a:r>
            <a:r>
              <a:rPr lang="en-US" dirty="0"/>
              <a:t> </a:t>
            </a:r>
            <a:r>
              <a:rPr lang="en-US" dirty="0" err="1"/>
              <a:t>sedlo</a:t>
            </a:r>
            <a:r>
              <a:rPr lang="en-US" dirty="0"/>
              <a:t>, </a:t>
            </a:r>
            <a:r>
              <a:rPr lang="en-US" dirty="0" err="1"/>
              <a:t>šiel</a:t>
            </a:r>
            <a:r>
              <a:rPr lang="en-US" dirty="0"/>
              <a:t> bez </a:t>
            </a:r>
            <a:r>
              <a:rPr lang="en-US" dirty="0" err="1"/>
              <a:t>nohavíc</a:t>
            </a:r>
            <a:r>
              <a:rPr lang="en-US" dirty="0"/>
              <a:t> </a:t>
            </a:r>
            <a:r>
              <a:rPr lang="en-US" dirty="0" err="1"/>
              <a:t>len</a:t>
            </a:r>
            <a:r>
              <a:rPr lang="en-US" dirty="0"/>
              <a:t> v </a:t>
            </a:r>
            <a:r>
              <a:rPr lang="en-US" dirty="0" err="1"/>
              <a:t>nočných</a:t>
            </a:r>
            <a:r>
              <a:rPr lang="en-US" dirty="0"/>
              <a:t> </a:t>
            </a:r>
            <a:r>
              <a:rPr lang="en-US" dirty="0" err="1"/>
              <a:t>šatách</a:t>
            </a:r>
            <a:r>
              <a:rPr lang="en-US" dirty="0"/>
              <a:t>.</a:t>
            </a:r>
          </a:p>
        </p:txBody>
      </p:sp>
    </p:spTree>
    <p:extLst>
      <p:ext uri="{BB962C8B-B14F-4D97-AF65-F5344CB8AC3E}">
        <p14:creationId xmlns:p14="http://schemas.microsoft.com/office/powerpoint/2010/main" val="30874523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err="1"/>
              <a:t>Cajetan</a:t>
            </a:r>
            <a:r>
              <a:rPr lang="sk-SK" dirty="0"/>
              <a:t> píše </a:t>
            </a:r>
            <a:r>
              <a:rPr lang="sk-SK" dirty="0" err="1"/>
              <a:t>Frierdichovi</a:t>
            </a:r>
            <a:endParaRPr lang="cs-CZ" dirty="0"/>
          </a:p>
        </p:txBody>
      </p:sp>
      <p:sp>
        <p:nvSpPr>
          <p:cNvPr id="3" name="Zástupný objekt pre obsah 2"/>
          <p:cNvSpPr>
            <a:spLocks noGrp="1"/>
          </p:cNvSpPr>
          <p:nvPr>
            <p:ph idx="1"/>
          </p:nvPr>
        </p:nvSpPr>
        <p:spPr/>
        <p:txBody>
          <a:bodyPr/>
          <a:lstStyle/>
          <a:p>
            <a:pPr algn="just"/>
            <a:r>
              <a:rPr lang="sk-SK" dirty="0"/>
              <a:t>„Neželám si túto novú monarchiu Rímskej cirkvi, ktorá </a:t>
            </a:r>
            <a:r>
              <a:rPr lang="sk-SK" dirty="0" err="1"/>
              <a:t>vyvstala</a:t>
            </a:r>
            <a:r>
              <a:rPr lang="sk-SK" dirty="0"/>
              <a:t> v našej generácii a popieram, že </a:t>
            </a:r>
            <a:r>
              <a:rPr lang="sk-SK" dirty="0" err="1"/>
              <a:t>nemôžes</a:t>
            </a:r>
            <a:r>
              <a:rPr lang="sk-SK" dirty="0"/>
              <a:t> byť kresťanom, bez poddanosti dekrétom rímskeho </a:t>
            </a:r>
            <a:r>
              <a:rPr lang="sk-SK" dirty="0" err="1"/>
              <a:t>pontifika</a:t>
            </a:r>
            <a:r>
              <a:rPr lang="sk-SK" dirty="0"/>
              <a:t>. Ohľadom toho </a:t>
            </a:r>
            <a:r>
              <a:rPr lang="sk-SK" dirty="0" err="1"/>
              <a:t>dekretalu</a:t>
            </a:r>
            <a:r>
              <a:rPr lang="sk-SK" dirty="0"/>
              <a:t>, popieram, že Kristove zásluhy sú pokladom odpustkov, lebo jeho zásluhy pôsobia milosť aj bez pápeža. Zásluhy Kristove odnímajú hriechy a </a:t>
            </a:r>
            <a:r>
              <a:rPr lang="sk-SK" dirty="0" err="1"/>
              <a:t>uväčšujú</a:t>
            </a:r>
            <a:r>
              <a:rPr lang="sk-SK" dirty="0"/>
              <a:t> zásluhy (význam zásluh JK). Odpustky, naopak, odnímajú zásluhy (</a:t>
            </a:r>
            <a:r>
              <a:rPr lang="sk-SK" dirty="0" err="1"/>
              <a:t>Jk</a:t>
            </a:r>
            <a:r>
              <a:rPr lang="sk-SK" dirty="0"/>
              <a:t> od ľudí, ktorí sa nekajajú) a ponechávajú hriechy.“</a:t>
            </a:r>
            <a:endParaRPr lang="cs-CZ" dirty="0"/>
          </a:p>
        </p:txBody>
      </p:sp>
      <p:sp>
        <p:nvSpPr>
          <p:cNvPr id="4" name="Zástupný objekt pre text 3"/>
          <p:cNvSpPr>
            <a:spLocks noGrp="1"/>
          </p:cNvSpPr>
          <p:nvPr>
            <p:ph type="body" sz="half" idx="2"/>
          </p:nvPr>
        </p:nvSpPr>
        <p:spPr/>
        <p:txBody>
          <a:bodyPr/>
          <a:lstStyle/>
          <a:p>
            <a:r>
              <a:rPr lang="sk-SK" dirty="0" err="1"/>
              <a:t>Cajetan</a:t>
            </a:r>
            <a:r>
              <a:rPr lang="sk-SK" dirty="0"/>
              <a:t> píše Friedrichovi, že pre Luthera nie je pápežský </a:t>
            </a:r>
            <a:r>
              <a:rPr lang="sk-SK" dirty="0" err="1"/>
              <a:t>dekretal</a:t>
            </a:r>
            <a:r>
              <a:rPr lang="sk-SK" dirty="0"/>
              <a:t> hodný ani papiera a žiada ho, aby ho buď spútaného vydal Rímu, alebo vyhostil zo svojho panstva. </a:t>
            </a:r>
          </a:p>
          <a:p>
            <a:r>
              <a:rPr lang="sk-SK" dirty="0"/>
              <a:t>Luther sa už chystal do exilu. Sťažil si pozíciu publikovaním svojej verzie rozhovorov s </a:t>
            </a:r>
            <a:r>
              <a:rPr lang="sk-SK" dirty="0" err="1"/>
              <a:t>Cajetanom</a:t>
            </a:r>
            <a:r>
              <a:rPr lang="sk-SK" dirty="0"/>
              <a:t> s posmešnými dodatkami.</a:t>
            </a:r>
            <a:endParaRPr lang="cs-CZ" dirty="0"/>
          </a:p>
        </p:txBody>
      </p:sp>
    </p:spTree>
    <p:extLst>
      <p:ext uri="{BB962C8B-B14F-4D97-AF65-F5344CB8AC3E}">
        <p14:creationId xmlns:p14="http://schemas.microsoft.com/office/powerpoint/2010/main" val="26889994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blipFill>
            <a:blip r:embed="rId2"/>
            <a:stretch/>
          </a:blipFill>
          <a:ln>
            <a:noFill/>
          </a:ln>
          <a:effectLst/>
        </p:spPr>
      </p:sp>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5" name="Picture 14"/>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 name="Rectangle 15"/>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7" name="Picture 16"/>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 name="Picture 17"/>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0" name="Straight Connector 1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2"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5" name="Picture 24"/>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7" name="Picture 26"/>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8" name="Picture 27"/>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0" name="Straight Connector 2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2" name="Rectangle 3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Zástupný objekt pre obsah 7"/>
          <p:cNvPicPr>
            <a:picLocks noGrp="1" noChangeAspect="1"/>
          </p:cNvPicPr>
          <p:nvPr>
            <p:ph idx="1"/>
          </p:nvPr>
        </p:nvPicPr>
        <p:blipFill>
          <a:blip r:embed="rId5"/>
          <a:stretch>
            <a:fillRect/>
          </a:stretch>
        </p:blipFill>
        <p:spPr>
          <a:xfrm>
            <a:off x="1412683" y="1509678"/>
            <a:ext cx="2433793" cy="3659839"/>
          </a:xfrm>
          <a:prstGeom prst="rect">
            <a:avLst/>
          </a:prstGeom>
        </p:spPr>
      </p:pic>
      <p:sp>
        <p:nvSpPr>
          <p:cNvPr id="4" name="Nadpis 3"/>
          <p:cNvSpPr>
            <a:spLocks noGrp="1"/>
          </p:cNvSpPr>
          <p:nvPr>
            <p:ph type="title"/>
          </p:nvPr>
        </p:nvSpPr>
        <p:spPr>
          <a:xfrm>
            <a:off x="4626508" y="982132"/>
            <a:ext cx="6270090" cy="1303867"/>
          </a:xfrm>
        </p:spPr>
        <p:txBody>
          <a:bodyPr vert="horz" lIns="91440" tIns="45720" rIns="91440" bIns="45720" rtlCol="0" anchor="ctr">
            <a:normAutofit fontScale="90000"/>
          </a:bodyPr>
          <a:lstStyle/>
          <a:p>
            <a:pPr>
              <a:lnSpc>
                <a:spcPct val="90000"/>
              </a:lnSpc>
            </a:pPr>
            <a:r>
              <a:rPr lang="en-US" sz="4400">
                <a:solidFill>
                  <a:srgbClr val="262626"/>
                </a:solidFill>
              </a:rPr>
              <a:t>Bula Cum postquam</a:t>
            </a:r>
            <a:br>
              <a:rPr lang="en-US" sz="4400">
                <a:solidFill>
                  <a:srgbClr val="262626"/>
                </a:solidFill>
              </a:rPr>
            </a:br>
            <a:r>
              <a:rPr lang="en-US" sz="4400">
                <a:solidFill>
                  <a:srgbClr val="262626"/>
                </a:solidFill>
              </a:rPr>
              <a:t>odstránenie naj. zneužití</a:t>
            </a:r>
          </a:p>
        </p:txBody>
      </p:sp>
      <p:sp>
        <p:nvSpPr>
          <p:cNvPr id="6" name="Zástupný objekt pre text 5"/>
          <p:cNvSpPr>
            <a:spLocks noGrp="1"/>
          </p:cNvSpPr>
          <p:nvPr>
            <p:ph type="body" sz="half" idx="2"/>
          </p:nvPr>
        </p:nvSpPr>
        <p:spPr>
          <a:xfrm>
            <a:off x="4636482" y="2556932"/>
            <a:ext cx="6260114" cy="3318936"/>
          </a:xfrm>
        </p:spPr>
        <p:txBody>
          <a:bodyPr vert="horz" lIns="91440" tIns="45720" rIns="91440" bIns="45720" rtlCol="0" anchor="t">
            <a:normAutofit/>
          </a:bodyPr>
          <a:lstStyle/>
          <a:p>
            <a:pPr algn="l">
              <a:buFont typeface="Arial"/>
              <a:buChar char="•"/>
            </a:pPr>
            <a:r>
              <a:rPr lang="en-US">
                <a:solidFill>
                  <a:srgbClr val="262626"/>
                </a:solidFill>
              </a:rPr>
              <a:t>9. Listopadu 1518 Rím zareagoval touto bulou, ktorá odstránila najväčšie bludy s odpustkami.</a:t>
            </a:r>
          </a:p>
          <a:p>
            <a:pPr algn="l">
              <a:buFont typeface="Arial"/>
              <a:buChar char="•"/>
            </a:pPr>
            <a:r>
              <a:rPr lang="en-US">
                <a:solidFill>
                  <a:srgbClr val="262626"/>
                </a:solidFill>
              </a:rPr>
              <a:t>Jasne je tam uvedené, že odpustky odpúšťajú len trest, a nie vinu. Vina musí byť odpustená cez sviatosť pokánia a jej podmienkou je ľútosť nad hriechmi. </a:t>
            </a:r>
          </a:p>
          <a:p>
            <a:pPr algn="l">
              <a:buFont typeface="Arial"/>
              <a:buChar char="•"/>
            </a:pPr>
            <a:r>
              <a:rPr lang="en-US">
                <a:solidFill>
                  <a:srgbClr val="262626"/>
                </a:solidFill>
              </a:rPr>
              <a:t>Odpustky nedokážu odpustiť večné tresty pekla, ale len časné tresty v očistci (nevykonaná satisfakcia)</a:t>
            </a:r>
          </a:p>
          <a:p>
            <a:pPr algn="l">
              <a:buFont typeface="Arial"/>
              <a:buChar char="•"/>
            </a:pPr>
            <a:r>
              <a:rPr lang="en-US">
                <a:solidFill>
                  <a:srgbClr val="262626"/>
                </a:solidFill>
              </a:rPr>
              <a:t>Ohľadom očistca nemá pápež jurisdikčnú moc, ale len per modum sufragii môže Bohu formou petície predložiť zásluhy Krista a svätých za zmiernenie trestu trpiacich duší.</a:t>
            </a:r>
          </a:p>
        </p:txBody>
      </p:sp>
    </p:spTree>
    <p:extLst>
      <p:ext uri="{BB962C8B-B14F-4D97-AF65-F5344CB8AC3E}">
        <p14:creationId xmlns:p14="http://schemas.microsoft.com/office/powerpoint/2010/main" val="31644297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rmAutofit fontScale="90000"/>
          </a:bodyPr>
          <a:lstStyle/>
          <a:p>
            <a:r>
              <a:rPr lang="sk-SK" dirty="0"/>
              <a:t>Odvolanie od pápeža ku koncilu</a:t>
            </a:r>
            <a:br>
              <a:rPr lang="sk-SK" dirty="0"/>
            </a:br>
            <a:r>
              <a:rPr lang="sk-SK" dirty="0"/>
              <a:t>28. listopadu 1518</a:t>
            </a:r>
            <a:endParaRPr lang="cs-CZ" dirty="0"/>
          </a:p>
        </p:txBody>
      </p:sp>
      <p:sp>
        <p:nvSpPr>
          <p:cNvPr id="6" name="Zástupný objekt pre obsah 5"/>
          <p:cNvSpPr>
            <a:spLocks noGrp="1"/>
          </p:cNvSpPr>
          <p:nvPr>
            <p:ph idx="1"/>
          </p:nvPr>
        </p:nvSpPr>
        <p:spPr/>
        <p:txBody>
          <a:bodyPr>
            <a:normAutofit fontScale="92500" lnSpcReduction="10000"/>
          </a:bodyPr>
          <a:lstStyle/>
          <a:p>
            <a:pPr algn="just"/>
            <a:r>
              <a:rPr lang="sk-SK" dirty="0"/>
              <a:t>„Od zle informovaného Lea a od jeho exkomunikácie, suspendovania. interdiktov, cenzúr, výrokov a pokút, a vôbec od akýchkoľvek obvinení z herézy a odpadlíctva, ktoré nepokladám za nič, ak len nie za neprávosti a čistú tyraniu, sa odvolávam k všeobecnému koncilu na bezpečnom mieste.“</a:t>
            </a:r>
          </a:p>
          <a:p>
            <a:pPr algn="just"/>
            <a:endParaRPr lang="sk-SK" dirty="0"/>
          </a:p>
          <a:p>
            <a:pPr algn="just"/>
            <a:r>
              <a:rPr lang="sk-SK" dirty="0"/>
              <a:t>Július II. ale vydal dekrét, že predstúpenie pred koncil bez pápežského dovolenia = heréza a schizma</a:t>
            </a:r>
          </a:p>
          <a:p>
            <a:pPr algn="just"/>
            <a:r>
              <a:rPr lang="sk-SK" dirty="0"/>
              <a:t>Luther dal </a:t>
            </a:r>
            <a:r>
              <a:rPr lang="sk-SK" dirty="0" err="1"/>
              <a:t>vytlačit</a:t>
            </a:r>
            <a:r>
              <a:rPr lang="sk-SK" dirty="0"/>
              <a:t> stovky kópií a žiadal, aby boli šírené len vtedy, ak bude uvrhnutý do kliatby. Kníhtlačiar ich ale ponúkol verejnosti.</a:t>
            </a:r>
            <a:endParaRPr lang="cs-CZ" dirty="0"/>
          </a:p>
        </p:txBody>
      </p:sp>
    </p:spTree>
    <p:extLst>
      <p:ext uri="{BB962C8B-B14F-4D97-AF65-F5344CB8AC3E}">
        <p14:creationId xmlns:p14="http://schemas.microsoft.com/office/powerpoint/2010/main" val="18102550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dirty="0"/>
              <a:t>Friedrich Múdry.</a:t>
            </a:r>
            <a:br>
              <a:rPr lang="sk-SK" dirty="0"/>
            </a:br>
            <a:r>
              <a:rPr lang="sk-SK" dirty="0"/>
              <a:t>Čo mám robiť? Rím ho ešte neexkomunikoval.</a:t>
            </a:r>
            <a:endParaRPr lang="cs-CZ" dirty="0"/>
          </a:p>
        </p:txBody>
      </p:sp>
      <p:sp>
        <p:nvSpPr>
          <p:cNvPr id="3" name="Zástupný objekt pre obsah 2"/>
          <p:cNvSpPr>
            <a:spLocks noGrp="1"/>
          </p:cNvSpPr>
          <p:nvPr>
            <p:ph idx="1"/>
          </p:nvPr>
        </p:nvSpPr>
        <p:spPr/>
        <p:txBody>
          <a:bodyPr>
            <a:normAutofit fontScale="77500" lnSpcReduction="20000"/>
          </a:bodyPr>
          <a:lstStyle/>
          <a:p>
            <a:pPr algn="just"/>
            <a:r>
              <a:rPr lang="sk-SK" dirty="0"/>
              <a:t>Rím ešte nerozhodol, ale </a:t>
            </a:r>
            <a:r>
              <a:rPr lang="sk-SK" dirty="0" err="1"/>
              <a:t>Cajetan</a:t>
            </a:r>
            <a:r>
              <a:rPr lang="sk-SK" dirty="0"/>
              <a:t> chcel aby Friedrich vydal Luthera.</a:t>
            </a:r>
          </a:p>
          <a:p>
            <a:pPr algn="just"/>
            <a:r>
              <a:rPr lang="sk-SK" dirty="0"/>
              <a:t>Friedricha začali trápiť otázky: Ak ho vydám, neprotivím sa Božej vôli? Nekonám ako heretik? A rovnako ak ho nevydám? Rím ešte nerozhodol tak čo mám robiť?</a:t>
            </a:r>
          </a:p>
          <a:p>
            <a:pPr algn="just"/>
            <a:r>
              <a:rPr lang="sk-SK" dirty="0"/>
              <a:t>Píše Maximiliánovi, aby buď vec odročil, alebo zariadil nestranné vypočutie sudcami na nemeckej pôde. Čakalo sa, čo urobí Rím. </a:t>
            </a:r>
          </a:p>
          <a:p>
            <a:pPr algn="just"/>
            <a:r>
              <a:rPr lang="sk-SK" dirty="0"/>
              <a:t>12. </a:t>
            </a:r>
            <a:r>
              <a:rPr lang="sk-SK" dirty="0" err="1"/>
              <a:t>ledna</a:t>
            </a:r>
            <a:r>
              <a:rPr lang="sk-SK" dirty="0"/>
              <a:t> 1519 ale Maximilián umiera, je nutná voľba nového cisára a pápež sa usiluje o to, aby sa ním stal Karol V. Habsburský. Nemá čas na Luthera.</a:t>
            </a:r>
          </a:p>
          <a:p>
            <a:pPr algn="just"/>
            <a:r>
              <a:rPr lang="sk-SK" dirty="0"/>
              <a:t>V </a:t>
            </a:r>
            <a:r>
              <a:rPr lang="sk-SK" dirty="0" err="1"/>
              <a:t>prosinci</a:t>
            </a:r>
            <a:r>
              <a:rPr lang="sk-SK" dirty="0"/>
              <a:t> 1518 píše Friedrich list </a:t>
            </a:r>
            <a:r>
              <a:rPr lang="sk-SK" dirty="0" err="1"/>
              <a:t>Cajetanovi</a:t>
            </a:r>
            <a:r>
              <a:rPr lang="sk-SK" dirty="0"/>
              <a:t>, že podľa názorov učených mužov na nemeckých univerzitách Lutherovi neboli predložené dostatočné dôvody na to aby odvolal. Bude ale čakať na výrok Ríma. Do Ríma  ho ale vydá jedine vtedy, ak bude usvedčený z herézy. Žiada zobrať do úvahy prípadné posudky univerzít.</a:t>
            </a:r>
            <a:endParaRPr lang="cs-CZ" dirty="0"/>
          </a:p>
        </p:txBody>
      </p:sp>
    </p:spTree>
    <p:extLst>
      <p:ext uri="{BB962C8B-B14F-4D97-AF65-F5344CB8AC3E}">
        <p14:creationId xmlns:p14="http://schemas.microsoft.com/office/powerpoint/2010/main" val="217884711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ký motív">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53808</TotalTime>
  <Words>10848</Words>
  <Application>Microsoft Office PowerPoint</Application>
  <PresentationFormat>Širokoúhlá obrazovka</PresentationFormat>
  <Paragraphs>607</Paragraphs>
  <Slides>125</Slides>
  <Notes>0</Notes>
  <HiddenSlides>0</HiddenSlides>
  <MMClips>2</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125</vt:i4>
      </vt:variant>
    </vt:vector>
  </HeadingPairs>
  <TitlesOfParts>
    <vt:vector size="128" baseType="lpstr">
      <vt:lpstr>Arial</vt:lpstr>
      <vt:lpstr>Garamond</vt:lpstr>
      <vt:lpstr>Organický motív</vt:lpstr>
      <vt:lpstr>Lutherova cesta</vt:lpstr>
      <vt:lpstr>Búrka a sľub 2. červenec 1502</vt:lpstr>
      <vt:lpstr>Vstup do kláštora v Erfurte 17. červenec 1505</vt:lpstr>
      <vt:lpstr>Život v kláštore</vt:lpstr>
      <vt:lpstr>Luther vybraný na dráhu kňaza primičná omša 2 května 1507</vt:lpstr>
      <vt:lpstr>Dobová predstava Boha</vt:lpstr>
      <vt:lpstr>Dobová predstava Krista</vt:lpstr>
      <vt:lpstr>Lutherova kríza pokračuje </vt:lpstr>
      <vt:lpstr>Mníšske rady k dosiahnutiu svätosti</vt:lpstr>
      <vt:lpstr>Zápas svojej svätosti a vnútorného svedomia</vt:lpstr>
      <vt:lpstr>Zlyhanie sebapomoci – sám to nedokážem</vt:lpstr>
      <vt:lpstr>Lutherova cesta do Ríma listopad 1510 – duben 1511</vt:lpstr>
      <vt:lpstr>Lutherova pochybnosť pri Scala Sancta</vt:lpstr>
      <vt:lpstr>Dezilúzia z morálnej skazy talianskeho kňažstva </vt:lpstr>
      <vt:lpstr>Z Erfurt do Wittenbergu </vt:lpstr>
      <vt:lpstr>Zlyhanie spovede</vt:lpstr>
      <vt:lpstr>Lutherova kríza o sviatosti pokánia</vt:lpstr>
      <vt:lpstr>Poprieť premisu A?  Na to Luther ešte nebol pripravený.</vt:lpstr>
      <vt:lpstr>Cesta mystiky Milukáš Kuzánsky, Johannes Tauler a Staupitz</vt:lpstr>
      <vt:lpstr>Luther je posadnutý obrazom svätého, majestátneho Boha, ničiaceho hriešnikov</vt:lpstr>
      <vt:lpstr>Zlyhanie mystického rebríka</vt:lpstr>
      <vt:lpstr>Lutherove pocity.</vt:lpstr>
      <vt:lpstr>Pochybnosti o modlitbe</vt:lpstr>
      <vt:lpstr>Pochybnosti o spravedlnosti Boha</vt:lpstr>
      <vt:lpstr>Milost jako odpověď na předešlé lidské snažení  FACE QOUD IN SE  EST</vt:lpstr>
      <vt:lpstr>Gabriel Biel systematizace učení FACE QOUD IN SE EST</vt:lpstr>
      <vt:lpstr>Ockham, Sent. I, dist. 48, q. 1: „Bůh může udělit zásluhy komukoli, i bez skutků, protože Jeho vůle je měřítkem spravedlnosti.“ VOLUNTARISMUS </vt:lpstr>
      <vt:lpstr>Gabriel Biel </vt:lpstr>
      <vt:lpstr>Anfechtungen (pochybnosti)</vt:lpstr>
      <vt:lpstr>Devastujúca pochybnosť: je Boh vôbec spravodlivý?</vt:lpstr>
      <vt:lpstr>Luther a Staupitz pod hruškou „Študuj na doktora“</vt:lpstr>
      <vt:lpstr>Luther preberá katedru biblistiky a stáva sa členom senátu fakulty</vt:lpstr>
      <vt:lpstr>Dictata super psalterium 1513 - 1515</vt:lpstr>
      <vt:lpstr>Augustín z Hippo Ennarationes in Psalmos</vt:lpstr>
      <vt:lpstr>  Akademická redefinice pokání  2. Žalm 51: Zkroušený duch, to je oběť Bohu. Srdcem zkroušeným a zdeptaným ty, Bože, nepohrdáš!</vt:lpstr>
      <vt:lpstr>Akademická redefinice ospravedlnění</vt:lpstr>
      <vt:lpstr>Katolická pozice fides caritate formata</vt:lpstr>
      <vt:lpstr>1. Žalm 31(30),2: „In iustitia tua libera me“ (ve své spravedlnosti mě vysvoboď)</vt:lpstr>
      <vt:lpstr>Prednášky k žalmom nový koncept Božej spravodlivosti</vt:lpstr>
      <vt:lpstr>Význam žalmu 22 pre Luthera základy teologie kříže</vt:lpstr>
      <vt:lpstr>Kristus ako paradigma</vt:lpstr>
      <vt:lpstr>Zlom v žalme 85</vt:lpstr>
      <vt:lpstr>Ospravedlnení vierou v Krista</vt:lpstr>
      <vt:lpstr>Zásadní obrat v konceptu ospravedlnění:  Žalm 143(142),2 – „Non iustificabitur in conspectu tuo omnis vivens“</vt:lpstr>
      <vt:lpstr>Prednášky o liste Rímskym  jeseň 1515 - 1516</vt:lpstr>
      <vt:lpstr>Zjavuje sa v ňom dozaista spravodlivosť z viery ... Spravodlivý z viery bude žiť.</vt:lpstr>
      <vt:lpstr>Pavol zjavil Lutherovi ako zladiť Božiu súdiacu spravodlivosť a jeho pretekajúce milosrdenstvo </vt:lpstr>
      <vt:lpstr>Rok 1516 – začiatok protestu </vt:lpstr>
      <vt:lpstr>Čo Luther kritizuje</vt:lpstr>
      <vt:lpstr>K predaju odpustkov musel byť súhlas svetského vládcu</vt:lpstr>
      <vt:lpstr>Míľniky predaja odpustkov</vt:lpstr>
      <vt:lpstr>Odpustky pro živé</vt:lpstr>
      <vt:lpstr>Bula Unigenitus Dei Filius 1343</vt:lpstr>
      <vt:lpstr>Bula Unigenitus Dei Filius 1343</vt:lpstr>
      <vt:lpstr>Papež Klement VI.  Katastrofy a Jubilejní rok 1350</vt:lpstr>
      <vt:lpstr>Zlyhanie spovede</vt:lpstr>
      <vt:lpstr>Odpustky sa vzťahovali len na časné tresty za nevykonanú satisfakciu za hriechy</vt:lpstr>
      <vt:lpstr>Confessionalia</vt:lpstr>
      <vt:lpstr>Atritio – nedokonalá contritio</vt:lpstr>
      <vt:lpstr>Odpustky i pro mrtvé??</vt:lpstr>
      <vt:lpstr>Bula „Salvatore noster“  Sixtus IV. 1476</vt:lpstr>
      <vt:lpstr>Bula „Salvatore noster“  Sixtus IV. 1476</vt:lpstr>
      <vt:lpstr>Jurisdikce papeže nad dušemi po smrti?</vt:lpstr>
      <vt:lpstr>„Papež dává odpustek – Bůh uděluje milost.“ (Ecclesia dat indulgentiam – Deus dat gratiam.)  papež koná v důvěře, že Bůh jeho přímluvu vyslyší, ale výsledek zůstává v Božích rukou.</vt:lpstr>
      <vt:lpstr>Pontifikát Lea X. de Medici  od 11. března 1513</vt:lpstr>
      <vt:lpstr>Rok 1517</vt:lpstr>
      <vt:lpstr>Prípad Albrechta Brandenbuského</vt:lpstr>
      <vt:lpstr>Primas Nemecka a dva elektorálne hlasy pre Brandenburgov</vt:lpstr>
      <vt:lpstr>Inštrukcie Tetzelovi a predavačom</vt:lpstr>
      <vt:lpstr>Friedrich Saský zakazuje vstup Tetzelovi</vt:lpstr>
      <vt:lpstr>Luther chce učenú diskusiu</vt:lpstr>
      <vt:lpstr>Kníhtlač a preloženie téz</vt:lpstr>
      <vt:lpstr>Mnohí by súhlasili s Lutherom</vt:lpstr>
      <vt:lpstr>List Albrechtovi z Mainzu + 95 téz</vt:lpstr>
      <vt:lpstr>Lutherove tézy u pápeža „Luther je len opitý Nemec“</vt:lpstr>
      <vt:lpstr>Rok 1518</vt:lpstr>
      <vt:lpstr>Velikonoce 1518 Kázeň o kliatbe</vt:lpstr>
      <vt:lpstr>Heidelberská dišputa 26. dubna 1518 „uhaste oheň, kým sa nestane požiarom“</vt:lpstr>
      <vt:lpstr>Theologia crucis  vs. Theologia gloriae</vt:lpstr>
      <vt:lpstr>Johann Eck von Leipzig</vt:lpstr>
      <vt:lpstr>V Heidelbergu prítomní aj Johann Brenz (Wurtemberg) a  Martin Bucer (Strassbourg)</vt:lpstr>
      <vt:lpstr>Bezpečný návrat s Norimberskou delegáciou Luther a Usingen</vt:lpstr>
      <vt:lpstr>Dominikánsky útok Tetzel a Prierias – léto 1518</vt:lpstr>
      <vt:lpstr>„Žiarivý objav“ redefinícia pokánia</vt:lpstr>
      <vt:lpstr>Pápežstvo je historicky podmiené!</vt:lpstr>
      <vt:lpstr>Sylvester Mazzolini Prierias  dominikáni útočia  – červenec 1518</vt:lpstr>
      <vt:lpstr>Lutherova odpoveď Prieriasovi</vt:lpstr>
      <vt:lpstr>Maximilián píše pápežovi 5. sprna 1518 Luther predvolaný do Ríma</vt:lpstr>
      <vt:lpstr>Luther na sneme v Augsburgu 26. září – 20 října 1518</vt:lpstr>
      <vt:lpstr>Revoco  / poslanie do Ríma</vt:lpstr>
      <vt:lpstr>Luther a Cajetan</vt:lpstr>
      <vt:lpstr>Luther sa podrobí rozsudku univerzít</vt:lpstr>
      <vt:lpstr>2. a 3. výsluch Je pápež nad Písmom?</vt:lpstr>
      <vt:lpstr>Luther zbavený svätej prísahy aug. rádu</vt:lpstr>
      <vt:lpstr>Útek z Augsburgu</vt:lpstr>
      <vt:lpstr>Cajetan píše Frierdichovi</vt:lpstr>
      <vt:lpstr>Bula Cum postquam odstránenie naj. zneužití</vt:lpstr>
      <vt:lpstr>Odvolanie od pápeža ku koncilu 28. listopadu 1518</vt:lpstr>
      <vt:lpstr>Friedrich Múdry. Čo mám robiť? Rím ho ešte neexkomunikoval.</vt:lpstr>
      <vt:lpstr>Rok 1519</vt:lpstr>
      <vt:lpstr>Karl von Miltzitz a zlatá ruža  úvod r. 1519</vt:lpstr>
      <vt:lpstr>Dohoda Miltitza s Lutherom</vt:lpstr>
      <vt:lpstr>Začiatok apokalyptického boja</vt:lpstr>
      <vt:lpstr>Lipská dišputa 1. kolo: 26 červen. – 14. červenec Eck vs. Karlstadt</vt:lpstr>
      <vt:lpstr>Lipská dišputa 2. kolo Eck vs. Luther</vt:lpstr>
      <vt:lpstr>Luther poprie Izidorské dekretaly</vt:lpstr>
      <vt:lpstr>Luther a Hus</vt:lpstr>
      <vt:lpstr>Luther sa pýta na pravosť záznamov procesu s Husom</vt:lpstr>
      <vt:lpstr>Koncil sa môže mýliť!</vt:lpstr>
      <vt:lpstr>Vlastná interpretácia človeka na roveň učencom a koncilom?</vt:lpstr>
      <vt:lpstr>Debata o očistci  II. Makab 12:45: „Proto dal přinést smířící oběti za mrtvé, aby jim byly odpuštény hříchy“</vt:lpstr>
      <vt:lpstr>Debata o odpustkoch</vt:lpstr>
      <vt:lpstr>Saský Hus</vt:lpstr>
      <vt:lpstr>Johann Froben z Baselu</vt:lpstr>
      <vt:lpstr>Rok 1520</vt:lpstr>
      <vt:lpstr>Bula Exsurge Domine 15 červen 1520</vt:lpstr>
      <vt:lpstr>Leto 1520</vt:lpstr>
      <vt:lpstr>Proti ohavnej bule Antikrista</vt:lpstr>
      <vt:lpstr>Friedrich v Kolíne 4 listopad 1520</vt:lpstr>
      <vt:lpstr>Pápežský lagát Aleander páli Lutherove spisy</vt:lpstr>
      <vt:lpstr>Snem vo Wormsi z Revoco je Lutherova obhajoba</vt:lpstr>
      <vt:lpstr>Všetky tieto knihy sú moje a napísal som ešte viaceré iné.  - Brániš ich všetky, alebo by si chcel niektoré zavrhnúť? - Táto pojednáva o Bohu a jeho Slove. Táto zase ovplyvňuje spásu duší. O tejto zase Kristus povedal: „ kto ma zaprie pred ľuďmi, toho ja zapriem pre d Otcom. Povedať príliš málo, alebo príliš veľa by mohlo byť nebezpečné. Úpenlivo vás prosím, dajte mi čas premyslieť si to:</vt:lpstr>
      <vt:lpstr>O 4. popoludní druhý výsluch:  „...moje svedomie je zajaté Slovom Božím. Nemôžem odvolať a nič neodvolám, lebo ísť proti svojmu svedomiu nie je správne, ani bezpečné. Boh mi pomáhaj.</vt:lpstr>
      <vt:lpstr>Wormský edikt 6. květen 1521</vt:lpstr>
      <vt:lpstr>Únos na Wartburg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Lutherova cesta</dc:title>
  <dc:creator>Fara</dc:creator>
  <cp:lastModifiedBy>Michal Devečka</cp:lastModifiedBy>
  <cp:revision>128</cp:revision>
  <dcterms:created xsi:type="dcterms:W3CDTF">2017-03-06T13:20:27Z</dcterms:created>
  <dcterms:modified xsi:type="dcterms:W3CDTF">2026-02-05T15:58:44Z</dcterms:modified>
</cp:coreProperties>
</file>