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648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18T15:46:47.90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6200 2,'-72'0,"-2"-1,-132 14,103 6,-78 9,5-19,39-2,-36 4,-58 15,-46-7,-1-17,166-2,24 6,38 0,-151 20,63-5,73-11,-68 21,44-9,-5 2,-55 11,78-19,42-8,-38 4,-7-3,-118 30,146-29,27-6,-35 11,23-4,0-1,-55 8,-67 0,59-8,57-5,-164 24,128-19,-76 2,67-7,74-4,0 0,1 0,-1 1,0 1,1-1,0 1,-12 6,-2 3,-21 17,-19 11,16-15,-53 37,36-21,-2-3,-102 45,-58 34,206-108,0 0,0 0,-1-2,0 0,-1-1,0-2,-34 5,-24 7,31-5,1-5,-1-2,1-2,-50-4,13 1,34 0,-54 2,102-1,0 1,-1-1,1 1,0-1,0 1,-1-1,1 1,0-1,0 1,0 0,0 0,0 0,0-1,0 1,0 0,0 0,1 0,-1 1,0-1,0 0,1 0,-1 0,1 0,-1 1,1-1,0 0,-1 0,1 1,0-1,0 2,-1 7,0-1,1 1,2 12,-1-8,-7 79,1-12,-7 43,11-94,3 160,-2-182,2 1,-1-1,1 0,0 0,1 0,0 0,5 9,33 50,-28-47,15 29,-17-28,20 27,7 14,-34-55,-1 1,0 0,0-1,-1 1,0 0,2 15,-3-12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18T15:46:49.90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 0,'0'0,"1"1,-1-1,1 0,-1 0,0 0,1 1,-1-1,1 0,-1 0,0 1,1-1,-1 0,0 1,1-1,-1 1,0-1,1 0,-1 1,0-1,0 1,0-1,1 1,-1-1,0 1,0 0,4 15,-3-11,5 41,-1 0,-2 0,-5 68,1-28,10 142,3-113,-8-74,-4 78,-1-51,1-26,-1 49,-1-80,0 0,-1-1,-1 1,0 0,-6 12,-5 13,-19 67,31-93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18T15:46:58.27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0,'1'10,"0"-1,0 0,1 1,0-1,1 0,0 0,0-1,1 1,0 0,1-1,-1 0,2 0,11 14,8 5,1-1,37 29,-20-19,12 14,149 118,-129-118,-42-31,-1 3,46 40,-16-11,-40-35,24 24,-9-6,1-3,55 36,-32-32,-42-25,-1 1,24 17,-5-1,39 22,32 22,-46-26,14 12,179 139,-148-116,-48-40,101 51,-123-71,-23-14,0 1,0-2,20 5,-24-7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18T15:46:59.66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0,'130'1,"137"17,-123 0,204 32,-165-29,-171-20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18T15:47:01.13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181 1023,'-6'-76,"-1"-1,9-6,-3-91,-12 77,-4-19,13 93,-24-103,22 108,0 0,-1 0,-19-33,16 33,1 0,1-1,-9-27,5 12,6 24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3FD53-0FDE-BB46-171C-F266459450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Proměnění Páně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121E9E-73AB-95E8-C4A2-44039391F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599837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Událost Proměnění je zachycena ve třech synoptických evangeliích:</a:t>
            </a:r>
          </a:p>
          <a:p>
            <a:r>
              <a:rPr lang="cs-CZ" b="1" dirty="0"/>
              <a:t>Evangelium podle Matouše 17,1–9</a:t>
            </a:r>
            <a:endParaRPr lang="cs-CZ" dirty="0"/>
          </a:p>
          <a:p>
            <a:r>
              <a:rPr lang="cs-CZ" b="1" dirty="0"/>
              <a:t>Evangelium podle Marka 9,2–10</a:t>
            </a:r>
            <a:endParaRPr lang="cs-CZ" dirty="0"/>
          </a:p>
          <a:p>
            <a:r>
              <a:rPr lang="cs-CZ" b="1" dirty="0"/>
              <a:t>Evangelium podle Lukáše 9,28–36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674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59D03-9390-5A32-FCF8-E96F6E18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Cézarea</a:t>
            </a:r>
            <a:r>
              <a:rPr lang="cs-CZ" dirty="0"/>
              <a:t> Filipi: výklenky pro sochy bohů</a:t>
            </a:r>
          </a:p>
        </p:txBody>
      </p:sp>
      <p:pic>
        <p:nvPicPr>
          <p:cNvPr id="6146" name="Picture 2" descr="Banias Nature Reserve Photo Gallery">
            <a:extLst>
              <a:ext uri="{FF2B5EF4-FFF2-40B4-BE49-F238E27FC236}">
                <a16:creationId xmlns:a16="http://schemas.microsoft.com/office/drawing/2014/main" id="{48FDE13D-1EAA-ECF3-2583-075E5CEA57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76" y="1389021"/>
            <a:ext cx="6912170" cy="46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37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195D34-23B0-AD9A-DCD5-1EEF1218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Rekonstrukce kultického místa </a:t>
            </a:r>
            <a:r>
              <a:rPr lang="cs-CZ" dirty="0" err="1"/>
              <a:t>Paneas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0DA43DC-DD8F-E0BD-24A8-A6CCCFEB7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2" name="Picture 4" descr="Banias (בניאס , بانياس الحولة, Πανειάς, Caesarea Philippi)">
            <a:extLst>
              <a:ext uri="{FF2B5EF4-FFF2-40B4-BE49-F238E27FC236}">
                <a16:creationId xmlns:a16="http://schemas.microsoft.com/office/drawing/2014/main" id="{1C518960-D95C-638E-A289-3C4A55BD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66" y="1391655"/>
            <a:ext cx="9334500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9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DB0379E-5B2E-77B9-3F2C-D1008C7E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Místo je klíčové k pochopení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434FF92-D236-EACD-3BB2-B14FBC3C2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07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C90D69C-57F9-C19C-0972-155E78E3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198" y="449257"/>
            <a:ext cx="5817649" cy="673285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„Po šesti dnech“ (MK, </a:t>
            </a:r>
            <a:r>
              <a:rPr lang="cs-CZ" dirty="0" err="1"/>
              <a:t>Mt</a:t>
            </a:r>
            <a:r>
              <a:rPr lang="cs-CZ" dirty="0"/>
              <a:t>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26BDF3B-0501-6D0A-7BD5-8B7BEEC35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3145990"/>
            <a:ext cx="5524404" cy="3046795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cs-CZ" b="1" dirty="0"/>
              <a:t>HORA, OBLAK, SLÁVA, 6DNÍ, HLAS Z NEBE</a:t>
            </a:r>
          </a:p>
          <a:p>
            <a:pPr algn="ctr"/>
            <a:r>
              <a:rPr lang="cs-CZ" i="1" dirty="0"/>
              <a:t>SCÉNA PŘED DAROVÁNÍM DESETERA (STARÉHO ZÁKONA IZRAELU </a:t>
            </a:r>
          </a:p>
          <a:p>
            <a:pPr algn="ctr"/>
            <a:r>
              <a:rPr lang="cs-CZ" i="1" dirty="0"/>
              <a:t>VS</a:t>
            </a:r>
          </a:p>
          <a:p>
            <a:pPr algn="just"/>
            <a:r>
              <a:rPr lang="cs-CZ" i="1" cap="small" dirty="0"/>
              <a:t>Scéna před darováním Nového zákona milosti obětí, kterou se Kristus chystá vykonat</a:t>
            </a:r>
            <a:r>
              <a:rPr lang="cs-CZ" i="1" dirty="0"/>
              <a:t>.</a:t>
            </a:r>
          </a:p>
          <a:p>
            <a:pPr algn="just"/>
            <a:r>
              <a:rPr lang="cs-CZ" i="1" dirty="0"/>
              <a:t>Právě proto chce Peter stavět stany. </a:t>
            </a:r>
            <a:r>
              <a:rPr lang="cs-CZ" b="1" i="1" dirty="0"/>
              <a:t>Svátek </a:t>
            </a:r>
            <a:r>
              <a:rPr lang="cs-CZ" b="1" i="1" dirty="0" err="1"/>
              <a:t>sukkót</a:t>
            </a:r>
            <a:r>
              <a:rPr lang="cs-CZ" b="1" i="1" dirty="0"/>
              <a:t> </a:t>
            </a:r>
            <a:r>
              <a:rPr lang="cs-CZ" i="1" dirty="0"/>
              <a:t>(svátek stánků) byl právě svátkem darování Tóry na Sinaji. Petrovi to tuto scénu ve všem připomíná. Tento svátek prorok Zachariáš spojuje s konečným vítězstvím Boha nad všemi nepřáteli. Takto bude lid celé Země slavit konečné Boží vítezství. Petr je natěšen čeho je svědkem a chce slavit. Konečné Boží vítězství však jenom přijde. </a:t>
            </a:r>
          </a:p>
          <a:p>
            <a:pPr algn="just"/>
            <a:r>
              <a:rPr lang="cs-CZ" dirty="0"/>
              <a:t>8 (u Lukáše) je zase číslo nového začátku, den obřízky – znamení smlouvy Boha se svým lidem. I zde je motivem zjevení moci a slávy nad pohanským světem toho, který skrze utrpení, o němž před pár dny promluvil svým učedníkům, přinese nový zákon (milosti) Božímu lidu.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0F7B28F-4B62-1BCD-F566-629587DB8CB7}"/>
              </a:ext>
            </a:extLst>
          </p:cNvPr>
          <p:cNvSpPr txBox="1"/>
          <p:nvPr/>
        </p:nvSpPr>
        <p:spPr>
          <a:xfrm>
            <a:off x="2136489" y="1662940"/>
            <a:ext cx="3959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Nutné srovnat s Mojžíšem Ex 24: 15 -16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E5E5315-A3AF-AE03-35F5-87ED1FE2A70C}"/>
              </a:ext>
            </a:extLst>
          </p:cNvPr>
          <p:cNvSpPr txBox="1"/>
          <p:nvPr/>
        </p:nvSpPr>
        <p:spPr>
          <a:xfrm>
            <a:off x="1564447" y="2059128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„</a:t>
            </a:r>
            <a:r>
              <a:rPr lang="cs-CZ" i="1" dirty="0"/>
              <a:t>Oblak přikryl horu. Hospodinova sláva spočívala na hoře Sinaj a oblak ji přikrýval </a:t>
            </a:r>
            <a:r>
              <a:rPr lang="cs-CZ" b="1" i="1" dirty="0"/>
              <a:t>šest dní</a:t>
            </a:r>
            <a:r>
              <a:rPr lang="cs-CZ" i="1" dirty="0"/>
              <a:t>. Sedmého dne zavolal Mojžíše z oblaku.“</a:t>
            </a:r>
          </a:p>
        </p:txBody>
      </p:sp>
      <p:pic>
        <p:nvPicPr>
          <p:cNvPr id="9218" name="Picture 2" descr="Exodus 24:16 Prayer: A Prayer for Encountering God's Glory | Bible Art">
            <a:extLst>
              <a:ext uri="{FF2B5EF4-FFF2-40B4-BE49-F238E27FC236}">
                <a16:creationId xmlns:a16="http://schemas.microsoft.com/office/drawing/2014/main" id="{CC8C8B9D-3148-4E52-AA4A-53C3104AE92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r="139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81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050AC-3552-A662-2C2A-8E69E614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796" y="362457"/>
            <a:ext cx="4467993" cy="1271329"/>
          </a:xfrm>
        </p:spPr>
        <p:txBody>
          <a:bodyPr/>
          <a:lstStyle/>
          <a:p>
            <a:r>
              <a:rPr lang="cs-CZ" dirty="0"/>
              <a:t>„Vzal s sebou Petra, Jakuba a Jana“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6C41CF-8947-5B70-795D-9024E8B42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1101" y="3189327"/>
            <a:ext cx="5739644" cy="2791109"/>
          </a:xfrm>
        </p:spPr>
        <p:txBody>
          <a:bodyPr>
            <a:noAutofit/>
          </a:bodyPr>
          <a:lstStyle/>
          <a:p>
            <a:pPr algn="just"/>
            <a:r>
              <a:rPr lang="cs-CZ" sz="1200" dirty="0"/>
              <a:t>Jakub a Jan byli první dva učedníci. Petr je první, který ústy vyznává víru v mesiáše.  Mají se stát pozemskými svědky Kristovi slávy a pravdivosti Jeho mesiášství ve smyslu požadavků Zákona. </a:t>
            </a:r>
          </a:p>
          <a:p>
            <a:pPr algn="just"/>
            <a:r>
              <a:rPr lang="cs-CZ" sz="1200" b="1" dirty="0"/>
              <a:t>První dva učedníci + ten, který vyznává víru v Něho a je prohlášen za skálu budoucí církve</a:t>
            </a:r>
          </a:p>
          <a:p>
            <a:pPr algn="just"/>
            <a:r>
              <a:rPr lang="cs-CZ" sz="1200" b="1" dirty="0"/>
              <a:t>PARALELA S VÝSTUPEM MOJŽÍŠE A JEHO TŘÍ POMOCNÍKŮ NA SINAJ</a:t>
            </a:r>
          </a:p>
          <a:p>
            <a:r>
              <a:rPr lang="cs-CZ" sz="1200" i="1" u="sng" dirty="0"/>
              <a:t>Církevní tradice + Luther: </a:t>
            </a:r>
          </a:p>
          <a:p>
            <a:pPr>
              <a:spcBef>
                <a:spcPts val="600"/>
              </a:spcBef>
            </a:pPr>
            <a:r>
              <a:rPr lang="cs-CZ" sz="1200" dirty="0"/>
              <a:t>Jakub: představuje </a:t>
            </a:r>
            <a:r>
              <a:rPr lang="cs-CZ" sz="1200" b="1" dirty="0"/>
              <a:t>utrpení</a:t>
            </a:r>
            <a:r>
              <a:rPr lang="cs-CZ" sz="1200" dirty="0"/>
              <a:t> (sťat Herodem </a:t>
            </a:r>
            <a:r>
              <a:rPr lang="cs-CZ" sz="1200" dirty="0" err="1"/>
              <a:t>Antipasem</a:t>
            </a:r>
            <a:r>
              <a:rPr lang="cs-CZ" sz="1200" dirty="0"/>
              <a:t>)</a:t>
            </a:r>
          </a:p>
          <a:p>
            <a:pPr>
              <a:spcBef>
                <a:spcPts val="600"/>
              </a:spcBef>
            </a:pPr>
            <a:r>
              <a:rPr lang="cs-CZ" sz="1200" dirty="0"/>
              <a:t>Jan: představuje kontemplaci </a:t>
            </a:r>
            <a:r>
              <a:rPr lang="cs-CZ" sz="1200" b="1" dirty="0"/>
              <a:t>slávy a lásky Páně </a:t>
            </a:r>
            <a:r>
              <a:rPr lang="cs-CZ" sz="1200" dirty="0"/>
              <a:t>(ev. + epištoly + Zjevení)</a:t>
            </a:r>
          </a:p>
          <a:p>
            <a:pPr>
              <a:spcBef>
                <a:spcPts val="600"/>
              </a:spcBef>
            </a:pPr>
            <a:r>
              <a:rPr lang="cs-CZ" sz="1200" dirty="0"/>
              <a:t>Petr: je symbolem </a:t>
            </a:r>
            <a:r>
              <a:rPr lang="cs-CZ" sz="1200" b="1" dirty="0"/>
              <a:t>vyznávající víra</a:t>
            </a:r>
          </a:p>
        </p:txBody>
      </p:sp>
      <p:pic>
        <p:nvPicPr>
          <p:cNvPr id="10242" name="Picture 2" descr="Matthew 17: the transfiguration">
            <a:extLst>
              <a:ext uri="{FF2B5EF4-FFF2-40B4-BE49-F238E27FC236}">
                <a16:creationId xmlns:a16="http://schemas.microsoft.com/office/drawing/2014/main" id="{37174C5C-FF2F-A9B6-6629-FCC761FE8F0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r="283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6A57304-068A-83ED-04DE-7F53DC359C69}"/>
              </a:ext>
            </a:extLst>
          </p:cNvPr>
          <p:cNvSpPr txBox="1"/>
          <p:nvPr/>
        </p:nvSpPr>
        <p:spPr>
          <a:xfrm>
            <a:off x="2315614" y="1775404"/>
            <a:ext cx="370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Proč pouze tyto tři a právě tyto tři?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EDF68B9-9F5B-23B5-83C7-D438739FEA05}"/>
              </a:ext>
            </a:extLst>
          </p:cNvPr>
          <p:cNvSpPr txBox="1"/>
          <p:nvPr/>
        </p:nvSpPr>
        <p:spPr>
          <a:xfrm>
            <a:off x="1606341" y="2229865"/>
            <a:ext cx="5524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Odpověď, že tři</a:t>
            </a:r>
            <a:r>
              <a:rPr lang="cs-CZ" sz="1600" i="1" dirty="0"/>
              <a:t>: Soudní výrok bude vynesen podle výpovědi dvou nebo tří svědků (</a:t>
            </a:r>
            <a:r>
              <a:rPr lang="cs-CZ" sz="1600" i="1" dirty="0" err="1"/>
              <a:t>Dt</a:t>
            </a:r>
            <a:r>
              <a:rPr lang="cs-CZ" sz="1600" i="1" dirty="0"/>
              <a:t> 19:15) + Pak Mojžíš a </a:t>
            </a:r>
            <a:r>
              <a:rPr lang="cs-CZ" sz="1600" i="1" u="sng" dirty="0"/>
              <a:t>Áron, </a:t>
            </a:r>
            <a:r>
              <a:rPr lang="cs-CZ" sz="1600" i="1" u="sng" dirty="0" err="1"/>
              <a:t>Nádab</a:t>
            </a:r>
            <a:r>
              <a:rPr lang="cs-CZ" sz="1600" i="1" u="sng" dirty="0"/>
              <a:t> a </a:t>
            </a:r>
            <a:r>
              <a:rPr lang="cs-CZ" sz="1600" i="1" u="sng" dirty="0" err="1"/>
              <a:t>Abíhú</a:t>
            </a:r>
            <a:r>
              <a:rPr lang="cs-CZ" sz="1600" i="1" u="sng" dirty="0"/>
              <a:t> </a:t>
            </a:r>
            <a:r>
              <a:rPr lang="cs-CZ" sz="1600" i="1" dirty="0"/>
              <a:t>a sedmdesát z izraelských starších vystoupili vzhůru (Ex. 24:9)</a:t>
            </a:r>
          </a:p>
        </p:txBody>
      </p:sp>
    </p:spTree>
    <p:extLst>
      <p:ext uri="{BB962C8B-B14F-4D97-AF65-F5344CB8AC3E}">
        <p14:creationId xmlns:p14="http://schemas.microsoft.com/office/powerpoint/2010/main" val="174807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FE8807-FE28-36D5-CA7F-B4CE2995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204" y="1211852"/>
            <a:ext cx="4582654" cy="755624"/>
          </a:xfrm>
        </p:spPr>
        <p:txBody>
          <a:bodyPr/>
          <a:lstStyle/>
          <a:p>
            <a:r>
              <a:rPr lang="cs-CZ" dirty="0"/>
              <a:t>„Aby se modlil“ (</a:t>
            </a:r>
            <a:r>
              <a:rPr lang="cs-CZ" dirty="0" err="1"/>
              <a:t>lk</a:t>
            </a:r>
            <a:r>
              <a:rPr lang="cs-CZ" dirty="0"/>
              <a:t>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3B2C6B-0B9E-E39F-CED2-949B45429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3145991"/>
            <a:ext cx="5524404" cy="220606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Proměna přichází v modlitbě (v osobním pobytu s Bohem). Mojžíšova tvář taky zářila (por. MT + LK), když po dlouhém pobytu v samotě při Bohu pak sestoupil ze Sinaje s deskami Desatera v rukách k izraelskému lidu. Jeho tváře nabyla jiného vzhledu. Z tváře bylo vidět Boží slávu v něm. </a:t>
            </a:r>
          </a:p>
          <a:p>
            <a:pPr algn="just"/>
            <a:r>
              <a:rPr lang="cs-CZ" dirty="0"/>
              <a:t>Jeho oblečení „bylo bělostně vyzařující“ (</a:t>
            </a:r>
            <a:r>
              <a:rPr lang="cs-CZ" i="1" dirty="0" err="1"/>
              <a:t>leukos</a:t>
            </a:r>
            <a:r>
              <a:rPr lang="cs-CZ" i="1" dirty="0"/>
              <a:t> </a:t>
            </a:r>
            <a:r>
              <a:rPr lang="cs-CZ" b="1" i="1" dirty="0" err="1"/>
              <a:t>ex</a:t>
            </a:r>
            <a:r>
              <a:rPr lang="cs-CZ" i="1" dirty="0" err="1"/>
              <a:t>astraptón</a:t>
            </a:r>
            <a:r>
              <a:rPr lang="cs-CZ" dirty="0"/>
              <a:t>): vyzařovalo zevnitř ven. </a:t>
            </a:r>
          </a:p>
          <a:p>
            <a:pPr algn="just"/>
            <a:r>
              <a:rPr lang="cs-CZ" dirty="0"/>
              <a:t>V nejstarší verzi příběhu však září pouze šaty, nikoli tvář. Lukáš dodává, že jeho tvář nabyla jiného vzhledu, aby scénu více přiblížil </a:t>
            </a:r>
            <a:r>
              <a:rPr lang="cs-CZ" dirty="0" err="1"/>
              <a:t>Mojžísi</a:t>
            </a:r>
            <a:r>
              <a:rPr lang="cs-CZ" dirty="0"/>
              <a:t> na Sinaji, který sestoupil z hory s „proměněnou“ zářící tváří. </a:t>
            </a:r>
          </a:p>
        </p:txBody>
      </p:sp>
      <p:pic>
        <p:nvPicPr>
          <p:cNvPr id="11266" name="Picture 2" descr="Making Sense of the Transfiguration - Marg Mowczko">
            <a:extLst>
              <a:ext uri="{FF2B5EF4-FFF2-40B4-BE49-F238E27FC236}">
                <a16:creationId xmlns:a16="http://schemas.microsoft.com/office/drawing/2014/main" id="{3FF8B1E3-1844-0F60-ECF8-497F697946D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r="165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520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AE1E1-09BD-4D80-28B5-13D40B9B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716622"/>
          </a:xfrm>
        </p:spPr>
        <p:txBody>
          <a:bodyPr/>
          <a:lstStyle/>
          <a:p>
            <a:r>
              <a:rPr lang="cs-CZ" dirty="0"/>
              <a:t>Zjevili se mu Mojžíš a Eliáš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ACF4A9-66E9-33D1-1935-CB3A42930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3145991"/>
            <a:ext cx="5524404" cy="2526755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dirty="0"/>
              <a:t>Mojžíš: Tóra, Eliáš: proroci, Ježíš: vtělené slovo a vtělenou Moudrost – tudíž „</a:t>
            </a:r>
            <a:r>
              <a:rPr lang="cs-CZ" dirty="0" err="1"/>
              <a:t>ketuvím</a:t>
            </a:r>
            <a:r>
              <a:rPr lang="cs-CZ" dirty="0"/>
              <a:t>“ (mudroslovní knihy SZ)</a:t>
            </a:r>
          </a:p>
          <a:p>
            <a:pPr algn="just"/>
            <a:r>
              <a:rPr lang="cs-CZ" dirty="0"/>
              <a:t>Oni dva svědčí, že vtělenou Moudrostí o niž zpívá píseň Šalamounova, je Ježíš. Potvrzují jeho postavení a poslání. </a:t>
            </a:r>
          </a:p>
          <a:p>
            <a:pPr algn="just"/>
            <a:r>
              <a:rPr lang="cs-CZ" dirty="0"/>
              <a:t>Příběh je zasazen i do řečí o utrpení Páně a o jeho smrti což Ježíš opakuje při sestupování z hory: Mojžíš umřel, ale jeho hrob není znám (obraz každého kdo si projde smrtí, a pak dosáhne vzkříšení a nepominutelnost života, jehož svědkem je v tuto chvíli Eliáš. </a:t>
            </a:r>
          </a:p>
          <a:p>
            <a:pPr algn="ctr"/>
            <a:r>
              <a:rPr lang="cs-CZ" sz="2600" b="1" dirty="0" err="1"/>
              <a:t>Lk</a:t>
            </a:r>
            <a:r>
              <a:rPr lang="cs-CZ" sz="2600" b="1" dirty="0"/>
              <a:t> 9:31:  „a rozmlouvali s ním o jeho EXODU, který měl dokonat v Jeruzalémě.“</a:t>
            </a:r>
          </a:p>
          <a:p>
            <a:pPr algn="ctr"/>
            <a:r>
              <a:rPr lang="cs-CZ" sz="2600" b="1" dirty="0"/>
              <a:t> </a:t>
            </a:r>
            <a:r>
              <a:rPr lang="cs-CZ" sz="2600" b="1" dirty="0" err="1"/>
              <a:t>Mojžíšovský</a:t>
            </a:r>
            <a:r>
              <a:rPr lang="cs-CZ" sz="2600" b="1" dirty="0"/>
              <a:t> motiv zjevení slávy a Zákona na Sinaji ale i motiv nového Exodu je u Lukáše v popředí.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6A6EAA4-53C9-8418-FAED-0F652DAF9463}"/>
              </a:ext>
            </a:extLst>
          </p:cNvPr>
          <p:cNvSpPr txBox="1"/>
          <p:nvPr/>
        </p:nvSpPr>
        <p:spPr>
          <a:xfrm>
            <a:off x="1516777" y="2292500"/>
            <a:ext cx="5457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Největší z učitelů a zákonodárce Mojžíš + největší z proroků jehož návrat se očekával s příchodem Mesiáše</a:t>
            </a:r>
          </a:p>
        </p:txBody>
      </p:sp>
      <p:pic>
        <p:nvPicPr>
          <p:cNvPr id="12290" name="Picture 2" descr="1+ Hundred Jesus Transfiguration With Moses Royalty-Free Images, Stock  Photos &amp; Pictures | Shutterstock">
            <a:extLst>
              <a:ext uri="{FF2B5EF4-FFF2-40B4-BE49-F238E27FC236}">
                <a16:creationId xmlns:a16="http://schemas.microsoft.com/office/drawing/2014/main" id="{7A27FACC-88EA-6B9A-259B-DFFBD250190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9" r="2881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674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AC70B-4A8C-A519-CE29-6805195D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Toto jest můj milovaný syn, … jeho poslouchejte (</a:t>
            </a:r>
            <a:r>
              <a:rPr lang="cs-CZ" dirty="0" err="1"/>
              <a:t>Mk</a:t>
            </a:r>
            <a:r>
              <a:rPr lang="cs-CZ" dirty="0"/>
              <a:t>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51E61A-E802-3C1E-6FA3-89A39A204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Zaznělo ze světelného oblaku, který obestoupil učedníky. </a:t>
            </a:r>
          </a:p>
          <a:p>
            <a:r>
              <a:rPr lang="cs-CZ" dirty="0"/>
              <a:t>Mojžíše hlas zavolal do oblaku, kde rozmlouval s Bohem a kde mu bylo dáno Desatero. </a:t>
            </a:r>
          </a:p>
          <a:p>
            <a:r>
              <a:rPr lang="cs-CZ" dirty="0"/>
              <a:t>Nyní zde nejsou kamenné desky, Boží hlas praví, že ON (Ježíš) bude novým zákonem, který mají učedníci poslouchat a následovat ve smyslu Jeremiáše 33</a:t>
            </a:r>
          </a:p>
          <a:p>
            <a:r>
              <a:rPr lang="cs-CZ" dirty="0"/>
              <a:t>Slovo </a:t>
            </a:r>
            <a:r>
              <a:rPr lang="cs-CZ" dirty="0" err="1"/>
              <a:t>akouein</a:t>
            </a:r>
            <a:r>
              <a:rPr lang="cs-CZ" dirty="0"/>
              <a:t> (poslouchat) odkazuje na hebrejské </a:t>
            </a:r>
            <a:r>
              <a:rPr lang="cs-CZ" dirty="0" err="1"/>
              <a:t>šema</a:t>
            </a:r>
            <a:r>
              <a:rPr lang="cs-CZ" dirty="0"/>
              <a:t>´: vyznání a nařízení, které připomíná Mojžíš lidu ve své rozlučkové řeči před smrtí a vstupem do zaslíbené země.</a:t>
            </a:r>
          </a:p>
          <a:p>
            <a:endParaRPr lang="cs-CZ" dirty="0"/>
          </a:p>
        </p:txBody>
      </p:sp>
      <p:pic>
        <p:nvPicPr>
          <p:cNvPr id="13322" name="Picture 10" descr="Quote/s of the Day – 6 August – The Transfiguration of Our Lord – AnaStpaul">
            <a:extLst>
              <a:ext uri="{FF2B5EF4-FFF2-40B4-BE49-F238E27FC236}">
                <a16:creationId xmlns:a16="http://schemas.microsoft.com/office/drawing/2014/main" id="{BD6FF58B-63ED-480C-07C5-43275FB1B9C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" b="38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28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56E6-1E52-D6AE-2CB3-92E222574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Toto jest můj vyvolený Syn,  jeho poslouchejte (</a:t>
            </a:r>
            <a:r>
              <a:rPr lang="cs-CZ" dirty="0" err="1"/>
              <a:t>Lk</a:t>
            </a:r>
            <a:r>
              <a:rPr lang="cs-CZ" dirty="0"/>
              <a:t>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3F5BAE-374A-736D-41B6-8EC25A08C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/>
              <a:t>Lukáš zaměňuje „milovaný“ za „vyvolený“ (</a:t>
            </a:r>
            <a:r>
              <a:rPr lang="cs-CZ" i="1" dirty="0" err="1"/>
              <a:t>eklelegmenos</a:t>
            </a:r>
            <a:r>
              <a:rPr lang="cs-CZ" dirty="0"/>
              <a:t>)  z teologických důvodů: </a:t>
            </a:r>
          </a:p>
          <a:p>
            <a:pPr algn="just"/>
            <a:r>
              <a:rPr lang="cs-CZ" dirty="0"/>
              <a:t>Když Bůh pro první exodus vyvolil celý lid Izraele za syny a dcery, s Ježíšem nastává druhý exodus. </a:t>
            </a:r>
          </a:p>
          <a:p>
            <a:pPr algn="just"/>
            <a:r>
              <a:rPr lang="cs-CZ" b="1" dirty="0"/>
              <a:t>Vyvolený = ten který přinese svobodu druhého exodu. </a:t>
            </a:r>
          </a:p>
          <a:p>
            <a:pPr algn="just"/>
            <a:r>
              <a:rPr lang="cs-CZ" dirty="0"/>
              <a:t>Mojžíš a Eliáš Ježíšovu cestu dle Lukášovy verze označili za EXODUS.</a:t>
            </a:r>
          </a:p>
        </p:txBody>
      </p:sp>
      <p:pic>
        <p:nvPicPr>
          <p:cNvPr id="14338" name="Picture 2" descr="This is my Son, my Chosen; listen to him,&quot; God says as Jesus is  transfigured. In my sermon yesterday, my challenge for listening to Jesus  this Lent is three-fold: 1. Listen with">
            <a:extLst>
              <a:ext uri="{FF2B5EF4-FFF2-40B4-BE49-F238E27FC236}">
                <a16:creationId xmlns:a16="http://schemas.microsoft.com/office/drawing/2014/main" id="{D4607CF8-D008-0CE0-A6D6-ECC760BC25A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1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91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E9B59-1232-A888-9F1E-DEB23098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620" y="444796"/>
            <a:ext cx="2873776" cy="920303"/>
          </a:xfrm>
        </p:spPr>
        <p:txBody>
          <a:bodyPr/>
          <a:lstStyle/>
          <a:p>
            <a:r>
              <a:rPr lang="cs-CZ" dirty="0"/>
              <a:t>Hora tábor?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8B6522-F385-43B7-4A48-FF31BA86E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2927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Hora Tábor má výšku 588m. A je okem viditelná z větší části Galileje</a:t>
            </a:r>
          </a:p>
          <a:p>
            <a:pPr algn="just"/>
            <a:r>
              <a:rPr lang="cs-CZ" dirty="0"/>
              <a:t>V době psaní Markova evangelia (60. léta 1. století) zde však stála od r. 67 ohrazená pevnost. Vybudovali ji Židé v době povstání proti Římu. Židovský velitel Galileje </a:t>
            </a:r>
            <a:r>
              <a:rPr lang="cs-CZ" dirty="0" err="1"/>
              <a:t>Josefus</a:t>
            </a:r>
            <a:r>
              <a:rPr lang="cs-CZ" dirty="0"/>
              <a:t> Flavius si toto místo vybral pro jeho strategickou polohu (</a:t>
            </a:r>
            <a:r>
              <a:rPr lang="cs-CZ" dirty="0" err="1"/>
              <a:t>kontroikla</a:t>
            </a:r>
            <a:r>
              <a:rPr lang="cs-CZ" dirty="0"/>
              <a:t> nad </a:t>
            </a:r>
            <a:r>
              <a:rPr lang="cs-CZ" dirty="0" err="1"/>
              <a:t>Jezreelskou</a:t>
            </a:r>
            <a:r>
              <a:rPr lang="cs-CZ" dirty="0"/>
              <a:t> nížinou a křižovatkou cest do Galileje a </a:t>
            </a:r>
            <a:r>
              <a:rPr lang="cs-CZ" dirty="0" err="1"/>
              <a:t>Samárie</a:t>
            </a:r>
            <a:r>
              <a:rPr lang="cs-CZ" dirty="0"/>
              <a:t>) a kontrolu krajiny pod kopcem. </a:t>
            </a:r>
          </a:p>
          <a:p>
            <a:pPr algn="just"/>
            <a:r>
              <a:rPr lang="cs-CZ" dirty="0"/>
              <a:t>Klasická teze: </a:t>
            </a:r>
            <a:r>
              <a:rPr lang="cs-CZ" i="1" dirty="0"/>
              <a:t>Ježíš vyvedl učedníky na horu, kde byli  „sami“. Tady by sami být nemohli, ani nahoru vstoupit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Platí pouze kdyby příběh byl vymyšlenou legendou napsanou koncem 60. let. </a:t>
            </a:r>
          </a:p>
        </p:txBody>
      </p:sp>
      <p:pic>
        <p:nvPicPr>
          <p:cNvPr id="1026" name="Picture 2" descr="Hora Tábor v Galileji">
            <a:extLst>
              <a:ext uri="{FF2B5EF4-FFF2-40B4-BE49-F238E27FC236}">
                <a16:creationId xmlns:a16="http://schemas.microsoft.com/office/drawing/2014/main" id="{BB173A60-5B2F-EB45-C4FC-143888203C6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4" r="25344"/>
          <a:stretch>
            <a:fillRect/>
          </a:stretch>
        </p:blipFill>
        <p:spPr bwMode="auto">
          <a:xfrm>
            <a:off x="8030252" y="953171"/>
            <a:ext cx="3006951" cy="406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EC68C60-8F33-C1BE-AC88-8EE28526E4CA}"/>
              </a:ext>
            </a:extLst>
          </p:cNvPr>
          <p:cNvSpPr txBox="1"/>
          <p:nvPr/>
        </p:nvSpPr>
        <p:spPr>
          <a:xfrm>
            <a:off x="1243757" y="1490776"/>
            <a:ext cx="561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„…vyvedl je na vysokou horu…“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C8A202-01C9-FB86-4211-3C9D0EFA87BC}"/>
              </a:ext>
            </a:extLst>
          </p:cNvPr>
          <p:cNvSpPr txBox="1"/>
          <p:nvPr/>
        </p:nvSpPr>
        <p:spPr>
          <a:xfrm>
            <a:off x="1671346" y="2068774"/>
            <a:ext cx="5665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 </a:t>
            </a:r>
            <a:r>
              <a:rPr lang="cs-CZ" sz="1600" i="1" dirty="0" err="1"/>
              <a:t>Bellum</a:t>
            </a:r>
            <a:r>
              <a:rPr lang="cs-CZ" sz="1600" i="1" dirty="0"/>
              <a:t> </a:t>
            </a:r>
            <a:r>
              <a:rPr lang="cs-CZ" sz="1600" i="1" dirty="0" err="1"/>
              <a:t>Iudaicum</a:t>
            </a:r>
            <a:r>
              <a:rPr lang="cs-CZ" sz="1600" dirty="0"/>
              <a:t> (Válka židovská) II, 20,6 </a:t>
            </a:r>
            <a:r>
              <a:rPr lang="cs-CZ" sz="1600" dirty="0" err="1"/>
              <a:t>Josephus</a:t>
            </a:r>
            <a:r>
              <a:rPr lang="cs-CZ" sz="1600" dirty="0"/>
              <a:t> píše:</a:t>
            </a:r>
          </a:p>
          <a:p>
            <a:r>
              <a:rPr lang="el-GR" sz="1600" dirty="0"/>
              <a:t>Ἐτείχισα δὲ καὶ τὸ ὄρος τὸ καλούμενον Θαβώριον…</a:t>
            </a:r>
            <a:br>
              <a:rPr lang="el-GR" sz="1600" dirty="0"/>
            </a:br>
            <a:r>
              <a:rPr lang="el-GR" sz="1600" dirty="0"/>
              <a:t>„</a:t>
            </a:r>
            <a:r>
              <a:rPr lang="cs-CZ" sz="1600" dirty="0"/>
              <a:t>Opevnil jsem také horu zvanou Tábor…“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9146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09E1E-246E-F470-B03F-5322B61F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66" y="518469"/>
            <a:ext cx="6327129" cy="824963"/>
          </a:xfrm>
        </p:spPr>
        <p:txBody>
          <a:bodyPr/>
          <a:lstStyle/>
          <a:p>
            <a:r>
              <a:rPr lang="cs-CZ" dirty="0"/>
              <a:t>Odkud se vzala hora tábor?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905C644-0F26-512E-9AE6-0F4308FEC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3145991"/>
            <a:ext cx="5524404" cy="2349075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Odkud se však vzalo spojení místa proměnění s horou Tábor?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 církevní tradice (</a:t>
            </a:r>
            <a:r>
              <a:rPr lang="cs-CZ" dirty="0" err="1"/>
              <a:t>Origenés</a:t>
            </a:r>
            <a:r>
              <a:rPr lang="cs-CZ" dirty="0"/>
              <a:t> 3.st: </a:t>
            </a:r>
            <a:r>
              <a:rPr lang="el-GR" dirty="0"/>
              <a:t>ἔοικεν</a:t>
            </a:r>
            <a:r>
              <a:rPr lang="cs-CZ" dirty="0"/>
              <a:t> – zdá se že , </a:t>
            </a:r>
            <a:r>
              <a:rPr lang="cs-CZ" dirty="0" err="1"/>
              <a:t>Eusebius</a:t>
            </a:r>
            <a:r>
              <a:rPr lang="cs-CZ" dirty="0"/>
              <a:t> 4.st. </a:t>
            </a:r>
            <a:r>
              <a:rPr lang="el-GR" dirty="0"/>
              <a:t>Λέγετα</a:t>
            </a:r>
            <a:r>
              <a:rPr lang="cs-CZ" dirty="0"/>
              <a:t> „</a:t>
            </a:r>
            <a:r>
              <a:rPr lang="cs-CZ" i="1" dirty="0"/>
              <a:t>říká se</a:t>
            </a:r>
            <a:r>
              <a:rPr lang="cs-CZ" dirty="0"/>
              <a:t>“, Hieronymus 5.st. Už běžné poutní místo)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Ve spojení se Soudců 4  kde Debora pobízí </a:t>
            </a:r>
            <a:r>
              <a:rPr lang="cs-CZ" dirty="0" err="1"/>
              <a:t>Báraka</a:t>
            </a:r>
            <a:r>
              <a:rPr lang="cs-CZ" dirty="0"/>
              <a:t> aby shromáždil 10.0010 vojáků právě na hoře Tábor proti králi </a:t>
            </a:r>
            <a:r>
              <a:rPr lang="cs-CZ" dirty="0" err="1"/>
              <a:t>Chácóru</a:t>
            </a:r>
            <a:r>
              <a:rPr lang="cs-CZ" dirty="0"/>
              <a:t>, </a:t>
            </a:r>
            <a:r>
              <a:rPr lang="cs-CZ" dirty="0" err="1"/>
              <a:t>Síserovi</a:t>
            </a:r>
            <a:r>
              <a:rPr lang="cs-CZ" dirty="0"/>
              <a:t>. Když </a:t>
            </a:r>
            <a:r>
              <a:rPr lang="cs-CZ" dirty="0" err="1"/>
              <a:t>Bárák</a:t>
            </a:r>
            <a:r>
              <a:rPr lang="cs-CZ" dirty="0"/>
              <a:t> sestoupil s požehnáním od Debory z hory Tábor, Izraelci totálně rozprášili </a:t>
            </a:r>
            <a:r>
              <a:rPr lang="cs-CZ" dirty="0" err="1"/>
              <a:t>Síserovo</a:t>
            </a:r>
            <a:r>
              <a:rPr lang="cs-CZ" dirty="0"/>
              <a:t> vojsko: protože Hospodin bojoval za nich. Tábor byl v židovském myšlení místem shromáždění lidu k velikému vítězství, místem naděje a místem, kde Bůh projevil svoji slávu vítězstvím nad mocným nepřítelem.  Navíc, to byla hora, která vystupovala strmě vysoko z totálně ploché </a:t>
            </a:r>
            <a:r>
              <a:rPr lang="cs-CZ" dirty="0" err="1"/>
              <a:t>Jezreelské</a:t>
            </a:r>
            <a:r>
              <a:rPr lang="cs-CZ" dirty="0"/>
              <a:t> nížiny. Proto si jej vybírají vzbouřenci proti Římu za místo pevnosti, a proto i církevní tradice jej vybrala za místo projevení Boží vítězné slávy v Jeho Synu.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323C414-559C-FA29-3144-895F5B1EFC88}"/>
              </a:ext>
            </a:extLst>
          </p:cNvPr>
          <p:cNvSpPr txBox="1"/>
          <p:nvPr/>
        </p:nvSpPr>
        <p:spPr>
          <a:xfrm>
            <a:off x="1590449" y="1578377"/>
            <a:ext cx="5230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Evangelia o místě proměnění mlčí. Jediné určení místa je „</a:t>
            </a:r>
            <a:r>
              <a:rPr lang="cs-CZ" i="1" dirty="0" err="1"/>
              <a:t>horos</a:t>
            </a:r>
            <a:r>
              <a:rPr lang="cs-CZ" i="1" dirty="0"/>
              <a:t> </a:t>
            </a:r>
            <a:r>
              <a:rPr lang="cs-CZ" i="1" dirty="0" err="1"/>
              <a:t>hypsélos</a:t>
            </a:r>
            <a:r>
              <a:rPr lang="cs-CZ" dirty="0"/>
              <a:t>“ (vysoká hora). Kontext a zasazení tohoto příběhu do kontextu nám však říká, že to v žádném případě nebyla hora Tábor</a:t>
            </a:r>
          </a:p>
        </p:txBody>
      </p:sp>
      <p:pic>
        <p:nvPicPr>
          <p:cNvPr id="2050" name="Picture 2" descr="Deborah &amp; Barak - BibleWalks 500+ sites">
            <a:extLst>
              <a:ext uri="{FF2B5EF4-FFF2-40B4-BE49-F238E27FC236}">
                <a16:creationId xmlns:a16="http://schemas.microsoft.com/office/drawing/2014/main" id="{D54FB289-666F-F43A-F18B-106FDE934ED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2" r="2940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54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EB2AD-1BAC-FE96-81C9-FFF54ACB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Debora a </a:t>
            </a:r>
            <a:r>
              <a:rPr lang="cs-CZ" dirty="0" err="1"/>
              <a:t>bárák</a:t>
            </a:r>
            <a:r>
              <a:rPr lang="cs-CZ" dirty="0"/>
              <a:t> (soudců 4)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E71356-2407-467C-9B63-6E6E2C200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cs-CZ" dirty="0"/>
              <a:t>Toho času v Izraeli soudila prorokyně </a:t>
            </a:r>
            <a:r>
              <a:rPr lang="cs-CZ" dirty="0" err="1"/>
              <a:t>Debóra</a:t>
            </a:r>
            <a:r>
              <a:rPr lang="cs-CZ" dirty="0"/>
              <a:t>, žena </a:t>
            </a:r>
            <a:r>
              <a:rPr lang="cs-CZ" dirty="0" err="1"/>
              <a:t>Lapidótova</a:t>
            </a:r>
            <a:r>
              <a:rPr lang="cs-CZ" dirty="0"/>
              <a:t>. 5  Sedávala pod </a:t>
            </a:r>
            <a:r>
              <a:rPr lang="cs-CZ" dirty="0" err="1"/>
              <a:t>Debóřinou</a:t>
            </a:r>
            <a:r>
              <a:rPr lang="cs-CZ" dirty="0"/>
              <a:t> palmou mezi </a:t>
            </a:r>
            <a:r>
              <a:rPr lang="cs-CZ" dirty="0" err="1"/>
              <a:t>Rámou</a:t>
            </a:r>
            <a:r>
              <a:rPr lang="cs-CZ" dirty="0"/>
              <a:t> a </a:t>
            </a:r>
            <a:r>
              <a:rPr lang="cs-CZ" dirty="0" err="1"/>
              <a:t>Bét-elem</a:t>
            </a:r>
            <a:r>
              <a:rPr lang="cs-CZ" dirty="0"/>
              <a:t> v </a:t>
            </a:r>
            <a:r>
              <a:rPr lang="cs-CZ" dirty="0" err="1"/>
              <a:t>Efrajimském</a:t>
            </a:r>
            <a:r>
              <a:rPr lang="cs-CZ" dirty="0"/>
              <a:t> pohoří a Izraelci za ní přicházeli, aby je soudila. 6  Ta poslala pro </a:t>
            </a:r>
            <a:r>
              <a:rPr lang="cs-CZ" dirty="0" err="1"/>
              <a:t>Báraka</a:t>
            </a:r>
            <a:r>
              <a:rPr lang="cs-CZ" dirty="0"/>
              <a:t>, syna </a:t>
            </a:r>
            <a:r>
              <a:rPr lang="cs-CZ" dirty="0" err="1"/>
              <a:t>Abínoamova</a:t>
            </a:r>
            <a:r>
              <a:rPr lang="cs-CZ" dirty="0"/>
              <a:t>, z </a:t>
            </a:r>
            <a:r>
              <a:rPr lang="cs-CZ" dirty="0" err="1"/>
              <a:t>neftalíjské</a:t>
            </a:r>
            <a:r>
              <a:rPr lang="cs-CZ" dirty="0"/>
              <a:t> </a:t>
            </a:r>
            <a:r>
              <a:rPr lang="cs-CZ" dirty="0" err="1"/>
              <a:t>Kedeše</a:t>
            </a:r>
            <a:r>
              <a:rPr lang="cs-CZ" dirty="0"/>
              <a:t>, a naléhala na něho: „Sám Hospodin, Bůh Izraele, ti přikazuje: ‚Táhni hned na horu Tábor a vezmi s sebou deset tisíc mužů z </a:t>
            </a:r>
            <a:r>
              <a:rPr lang="cs-CZ" dirty="0" err="1"/>
              <a:t>Neftalíovců</a:t>
            </a:r>
            <a:r>
              <a:rPr lang="cs-CZ" dirty="0"/>
              <a:t> a </a:t>
            </a:r>
            <a:r>
              <a:rPr lang="cs-CZ" dirty="0" err="1"/>
              <a:t>Zabulónovců</a:t>
            </a:r>
            <a:r>
              <a:rPr lang="cs-CZ" dirty="0"/>
              <a:t>. 7  Já k tobě přivedu k potoku </a:t>
            </a:r>
            <a:r>
              <a:rPr lang="cs-CZ" dirty="0" err="1"/>
              <a:t>Kíšonu</a:t>
            </a:r>
            <a:r>
              <a:rPr lang="cs-CZ" dirty="0"/>
              <a:t> velitele </a:t>
            </a:r>
            <a:r>
              <a:rPr lang="cs-CZ" dirty="0" err="1"/>
              <a:t>Jabínova</a:t>
            </a:r>
            <a:r>
              <a:rPr lang="cs-CZ" dirty="0"/>
              <a:t> vojska </a:t>
            </a:r>
            <a:r>
              <a:rPr lang="cs-CZ" dirty="0" err="1"/>
              <a:t>Síseru</a:t>
            </a:r>
            <a:r>
              <a:rPr lang="cs-CZ" dirty="0"/>
              <a:t> i jeho vozbu a jeho hlučící dav a dám ti jej do rukou.‘“</a:t>
            </a:r>
          </a:p>
          <a:p>
            <a:pPr marL="0" indent="0" algn="just">
              <a:buNone/>
            </a:pPr>
            <a:r>
              <a:rPr lang="cs-CZ" dirty="0"/>
              <a:t>Když ohlásili </a:t>
            </a:r>
            <a:r>
              <a:rPr lang="cs-CZ" dirty="0" err="1"/>
              <a:t>Síserovi</a:t>
            </a:r>
            <a:r>
              <a:rPr lang="cs-CZ" dirty="0"/>
              <a:t>, že </a:t>
            </a:r>
            <a:r>
              <a:rPr lang="cs-CZ" dirty="0" err="1"/>
              <a:t>Bárak</a:t>
            </a:r>
            <a:r>
              <a:rPr lang="cs-CZ" dirty="0"/>
              <a:t>, syn </a:t>
            </a:r>
            <a:r>
              <a:rPr lang="cs-CZ" dirty="0" err="1"/>
              <a:t>Abínoamův</a:t>
            </a:r>
            <a:r>
              <a:rPr lang="cs-CZ" dirty="0"/>
              <a:t>, vystoupil na horu Tábor, 13  svolal celou svou vozbu, devět set železných vozů, i všechen lid, který měl v pohotovosti, z </a:t>
            </a:r>
            <a:r>
              <a:rPr lang="cs-CZ" dirty="0" err="1"/>
              <a:t>Charóšetu</a:t>
            </a:r>
            <a:r>
              <a:rPr lang="cs-CZ" dirty="0"/>
              <a:t> pronárodů k potoku </a:t>
            </a:r>
            <a:r>
              <a:rPr lang="cs-CZ" dirty="0" err="1"/>
              <a:t>Kíšonu</a:t>
            </a:r>
            <a:r>
              <a:rPr lang="cs-CZ" dirty="0"/>
              <a:t>. 14  </a:t>
            </a:r>
            <a:r>
              <a:rPr lang="cs-CZ" dirty="0" err="1"/>
              <a:t>Debóra</a:t>
            </a:r>
            <a:r>
              <a:rPr lang="cs-CZ" dirty="0"/>
              <a:t> vyzvala </a:t>
            </a:r>
            <a:r>
              <a:rPr lang="cs-CZ" dirty="0" err="1"/>
              <a:t>Báraka</a:t>
            </a:r>
            <a:r>
              <a:rPr lang="cs-CZ" dirty="0"/>
              <a:t>: „Připrav se, toto je den, kdy ti Hospodin vydal </a:t>
            </a:r>
            <a:r>
              <a:rPr lang="cs-CZ" dirty="0" err="1"/>
              <a:t>Síseru</a:t>
            </a:r>
            <a:r>
              <a:rPr lang="cs-CZ" dirty="0"/>
              <a:t> do rukou. Hospodin sám vytáhl před tebou.“ I sestoupil </a:t>
            </a:r>
            <a:r>
              <a:rPr lang="cs-CZ" dirty="0" err="1"/>
              <a:t>Bárak</a:t>
            </a:r>
            <a:r>
              <a:rPr lang="cs-CZ" dirty="0"/>
              <a:t> z hory Táboru a za ním deset tisíc mužů. 15  Hospodin ostřím meče uvedl ve zmatek </a:t>
            </a:r>
            <a:r>
              <a:rPr lang="cs-CZ" dirty="0" err="1"/>
              <a:t>Síseru</a:t>
            </a:r>
            <a:r>
              <a:rPr lang="cs-CZ" dirty="0"/>
              <a:t> a všechnu jeho vozbu a celý tábor před </a:t>
            </a:r>
            <a:r>
              <a:rPr lang="cs-CZ" dirty="0" err="1"/>
              <a:t>Bárakem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354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5A84E15-51F3-7AD8-6CBD-72B7E3CC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596" y="161347"/>
            <a:ext cx="8469818" cy="1295675"/>
          </a:xfrm>
        </p:spPr>
        <p:txBody>
          <a:bodyPr/>
          <a:lstStyle/>
          <a:p>
            <a:r>
              <a:rPr lang="cs-CZ" dirty="0"/>
              <a:t>Tábor jako místo proměnění je tradicí až z 3. století.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03A183E-441C-3B6E-7442-3CBBC2F0E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3282" y="1613369"/>
            <a:ext cx="7172032" cy="2295583"/>
          </a:xfrm>
        </p:spPr>
        <p:txBody>
          <a:bodyPr>
            <a:normAutofit/>
          </a:bodyPr>
          <a:lstStyle/>
          <a:p>
            <a:r>
              <a:rPr lang="cs-CZ" b="1" dirty="0" err="1"/>
              <a:t>Origenes</a:t>
            </a:r>
            <a:r>
              <a:rPr lang="cs-CZ" b="1" dirty="0"/>
              <a:t> z Alexandrie </a:t>
            </a:r>
          </a:p>
          <a:p>
            <a:r>
              <a:rPr lang="cs-CZ" dirty="0"/>
              <a:t>V </a:t>
            </a:r>
            <a:r>
              <a:rPr lang="cs-CZ" i="1" dirty="0"/>
              <a:t>Komentáři k Matoušovi (r. 244 – 249)</a:t>
            </a:r>
            <a:r>
              <a:rPr lang="cs-CZ" dirty="0"/>
              <a:t> (</a:t>
            </a:r>
            <a:r>
              <a:rPr lang="cs-CZ" dirty="0" err="1"/>
              <a:t>Comm</a:t>
            </a:r>
            <a:r>
              <a:rPr lang="cs-CZ" dirty="0"/>
              <a:t>. in </a:t>
            </a:r>
            <a:r>
              <a:rPr lang="cs-CZ" dirty="0" err="1"/>
              <a:t>Matt</a:t>
            </a:r>
            <a:r>
              <a:rPr lang="cs-CZ" dirty="0"/>
              <a:t>. XII, 37):</a:t>
            </a:r>
          </a:p>
          <a:p>
            <a:pPr algn="ctr"/>
            <a:r>
              <a:rPr lang="cs-CZ" dirty="0"/>
              <a:t>„</a:t>
            </a:r>
            <a:r>
              <a:rPr lang="cs-CZ" i="1" dirty="0"/>
              <a:t>Zdá se (</a:t>
            </a:r>
            <a:r>
              <a:rPr lang="el-GR" i="1" dirty="0"/>
              <a:t>ἔοικεν), </a:t>
            </a:r>
            <a:r>
              <a:rPr lang="cs-CZ" i="1" dirty="0"/>
              <a:t>že hora Proměnění je Tábor.</a:t>
            </a:r>
            <a:r>
              <a:rPr lang="cs-CZ" dirty="0"/>
              <a:t>“</a:t>
            </a:r>
          </a:p>
          <a:p>
            <a:r>
              <a:rPr lang="cs-CZ" dirty="0"/>
              <a:t>Formulace je </a:t>
            </a:r>
            <a:r>
              <a:rPr lang="cs-CZ" b="1" dirty="0"/>
              <a:t>opatrná</a:t>
            </a:r>
            <a:r>
              <a:rPr lang="cs-CZ" dirty="0"/>
              <a:t> (nejde o popis svatyně ani poutí). Nejde o svědectví o existujícím kultu, ale o exegetickou identifikaci.</a:t>
            </a:r>
          </a:p>
          <a:p>
            <a:endParaRPr lang="cs-CZ" dirty="0"/>
          </a:p>
        </p:txBody>
      </p:sp>
      <p:pic>
        <p:nvPicPr>
          <p:cNvPr id="3074" name="Picture 2" descr="Early humans illustration hi-res stock photography and images - Alamy">
            <a:extLst>
              <a:ext uri="{FF2B5EF4-FFF2-40B4-BE49-F238E27FC236}">
                <a16:creationId xmlns:a16="http://schemas.microsoft.com/office/drawing/2014/main" id="{4213C89F-E3F3-E937-EBC0-944A39AF9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878" y="1161417"/>
            <a:ext cx="3325679" cy="42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6FE7857-49A0-DBD3-6853-854887CAAFAD}"/>
              </a:ext>
            </a:extLst>
          </p:cNvPr>
          <p:cNvSpPr txBox="1"/>
          <p:nvPr/>
        </p:nvSpPr>
        <p:spPr>
          <a:xfrm>
            <a:off x="1703282" y="4321301"/>
            <a:ext cx="6716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Žádný jiný církevní otec 3. století, který psal komentář na Matoušovo evangelium, nespekuloval nad místem Proměnění, protože nebylo známo ani autoritativně pevně stanoveno. To se děje až na přelomu 4/5. </a:t>
            </a:r>
            <a:r>
              <a:rPr lang="cs-CZ" dirty="0" err="1"/>
              <a:t>sotletí</a:t>
            </a:r>
            <a:r>
              <a:rPr lang="cs-CZ" dirty="0"/>
              <a:t> kdy je na vrcholku hory Tábor vybudována svatyně Proměnění Páně.</a:t>
            </a:r>
          </a:p>
        </p:txBody>
      </p:sp>
    </p:spTree>
    <p:extLst>
      <p:ext uri="{BB962C8B-B14F-4D97-AF65-F5344CB8AC3E}">
        <p14:creationId xmlns:p14="http://schemas.microsoft.com/office/powerpoint/2010/main" val="81144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991EB-C597-105B-9271-676C46A7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Jaká je nejpravděpodobnější lokace?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C28AF7-DF0F-1184-376C-E017AE202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cs-CZ" dirty="0"/>
              <a:t>Podívejme se na kontext – předešlé kapitoly: zde Ježíš bere učedníky na sever k </a:t>
            </a:r>
            <a:r>
              <a:rPr lang="cs-CZ" dirty="0" err="1"/>
              <a:t>Cezareji</a:t>
            </a:r>
            <a:r>
              <a:rPr lang="cs-CZ" dirty="0"/>
              <a:t> Filipově, známé i jako město </a:t>
            </a:r>
            <a:r>
              <a:rPr lang="cs-CZ" dirty="0" err="1"/>
              <a:t>Paneas</a:t>
            </a:r>
            <a:r>
              <a:rPr lang="cs-CZ" dirty="0"/>
              <a:t> (po </a:t>
            </a:r>
            <a:r>
              <a:rPr lang="cs-CZ" dirty="0" err="1"/>
              <a:t>velkoém</a:t>
            </a:r>
            <a:r>
              <a:rPr lang="cs-CZ" dirty="0"/>
              <a:t> chrámovém komplexu se sedmi chrámy z nichž nejslavnější byl zasvěcen bohu </a:t>
            </a:r>
            <a:r>
              <a:rPr lang="cs-CZ" dirty="0" err="1"/>
              <a:t>Panovi</a:t>
            </a:r>
            <a:r>
              <a:rPr lang="cs-CZ" dirty="0"/>
              <a:t> – bohu plodnosti)</a:t>
            </a:r>
          </a:p>
          <a:p>
            <a:pPr algn="just"/>
            <a:r>
              <a:rPr lang="cs-CZ" dirty="0"/>
              <a:t>U </a:t>
            </a:r>
            <a:r>
              <a:rPr lang="cs-CZ" dirty="0" err="1"/>
              <a:t>Cézareje</a:t>
            </a:r>
            <a:r>
              <a:rPr lang="cs-CZ" dirty="0"/>
              <a:t> pod jedním z e skalních masivů vysoké hory </a:t>
            </a:r>
            <a:r>
              <a:rPr lang="cs-CZ" dirty="0" err="1"/>
              <a:t>Hermon</a:t>
            </a:r>
            <a:r>
              <a:rPr lang="cs-CZ" dirty="0"/>
              <a:t> (2888m) bylo nejslavnější pohanské kultické místo v celém Izraeli: chrámů Jupiterovi, Augustovi, </a:t>
            </a:r>
            <a:r>
              <a:rPr lang="cs-CZ" dirty="0" err="1"/>
              <a:t>Panovi</a:t>
            </a:r>
            <a:r>
              <a:rPr lang="cs-CZ" dirty="0"/>
              <a:t>, Nymfám, </a:t>
            </a:r>
            <a:r>
              <a:rPr lang="cs-CZ" dirty="0" err="1"/>
              <a:t>Hádesovi</a:t>
            </a:r>
            <a:r>
              <a:rPr lang="cs-CZ" dirty="0"/>
              <a:t>. Z masivu z hluboké nepřístupné jeskyně vyvěrala křišťálově čistá voda (jeden z pramenů Jordánu) a tato jeskyně se považovala za vstup do podsvětí.  </a:t>
            </a:r>
          </a:p>
          <a:p>
            <a:pPr algn="just"/>
            <a:r>
              <a:rPr lang="cs-CZ" dirty="0"/>
              <a:t>Ve skalních výklencích byly sochy stovek pohanských bohů. </a:t>
            </a:r>
          </a:p>
          <a:p>
            <a:pPr algn="just"/>
            <a:r>
              <a:rPr lang="cs-CZ" dirty="0"/>
              <a:t>Právě sem vede ježíš své učedníky, před svým proměněním. Tu před chrámem „jediného boha z lidí“, „před chrámem nejvyššího boha Jupitera/</a:t>
            </a:r>
            <a:r>
              <a:rPr lang="cs-CZ" dirty="0" err="1"/>
              <a:t>Zeuse</a:t>
            </a:r>
            <a:r>
              <a:rPr lang="cs-CZ" dirty="0"/>
              <a:t>“, a před „vstupem do podsvětí a chrámem boha podsvětí Hádese“ Ježíš pokyne na sochy Bohů ve skalním masivu a ptá se tu známou otázku: „za koho mě pokládáte vy?“. </a:t>
            </a:r>
          </a:p>
          <a:p>
            <a:pPr algn="just"/>
            <a:r>
              <a:rPr lang="cs-CZ" dirty="0"/>
              <a:t>Pak vystoupí s učedníky nad toto město i všechny chrámy a zjevuje svoji slávu ve smyslu: „já jsem mnohem víc než všechno to, co je dolů pod námi. </a:t>
            </a:r>
          </a:p>
          <a:p>
            <a:pPr algn="just"/>
            <a:r>
              <a:rPr lang="cs-CZ" dirty="0"/>
              <a:t>Evangelia, navíc nikde neříkají, že je vyvedl NA VRCH vysoké hory. </a:t>
            </a:r>
            <a:r>
              <a:rPr lang="el-GR" dirty="0"/>
              <a:t>εἰς ὄρος ὑψηλὸν</a:t>
            </a:r>
            <a:r>
              <a:rPr lang="cs-CZ" dirty="0"/>
              <a:t> (</a:t>
            </a:r>
            <a:r>
              <a:rPr lang="cs-CZ" i="1" dirty="0"/>
              <a:t>eis </a:t>
            </a:r>
            <a:r>
              <a:rPr lang="cs-CZ" i="1" dirty="0" err="1"/>
              <a:t>horos</a:t>
            </a:r>
            <a:r>
              <a:rPr lang="cs-CZ" i="1" dirty="0"/>
              <a:t> </a:t>
            </a:r>
            <a:r>
              <a:rPr lang="cs-CZ" i="1" dirty="0" err="1"/>
              <a:t>hypsélon</a:t>
            </a:r>
            <a:r>
              <a:rPr lang="cs-CZ" dirty="0"/>
              <a:t>) znamená kamkoli na vysokou horu, nikoli na vrchol. </a:t>
            </a:r>
            <a:r>
              <a:rPr lang="cs-CZ" i="1" dirty="0" err="1"/>
              <a:t>Akron</a:t>
            </a:r>
            <a:r>
              <a:rPr lang="cs-CZ" i="1" dirty="0"/>
              <a:t> ton </a:t>
            </a:r>
            <a:r>
              <a:rPr lang="cs-CZ" i="1" dirty="0" err="1"/>
              <a:t>horon</a:t>
            </a:r>
            <a:r>
              <a:rPr lang="cs-CZ" i="1" dirty="0"/>
              <a:t> </a:t>
            </a:r>
            <a:r>
              <a:rPr lang="cs-CZ" dirty="0"/>
              <a:t>by znamenalo na vrchol. Podstatný motiv tedy je že Ježíš není na vrcholu hory, ale nad nejslavnějším pohanským kultickým městem celého Izraele, když zjevuje svoji božskou slávu.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BE44303-FEAD-C696-8D46-C51EED0205C6}"/>
              </a:ext>
            </a:extLst>
          </p:cNvPr>
          <p:cNvSpPr txBox="1"/>
          <p:nvPr/>
        </p:nvSpPr>
        <p:spPr>
          <a:xfrm>
            <a:off x="3370134" y="5230715"/>
            <a:ext cx="5451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cap="small" dirty="0"/>
              <a:t>Svahy hory </a:t>
            </a:r>
            <a:r>
              <a:rPr lang="cs-CZ" b="1" cap="small" dirty="0" err="1"/>
              <a:t>Hermon</a:t>
            </a:r>
            <a:r>
              <a:rPr lang="cs-CZ" b="1" cap="small" dirty="0"/>
              <a:t> nad </a:t>
            </a:r>
            <a:r>
              <a:rPr lang="cs-CZ" b="1" cap="small" dirty="0" err="1"/>
              <a:t>Cézarejí</a:t>
            </a:r>
            <a:r>
              <a:rPr lang="cs-CZ" b="1" cap="small" dirty="0"/>
              <a:t> Filipovou</a:t>
            </a: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205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FA504-F460-7BA0-7CF8-67C65068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10140933" cy="1049235"/>
          </a:xfrm>
        </p:spPr>
        <p:txBody>
          <a:bodyPr/>
          <a:lstStyle/>
          <a:p>
            <a:r>
              <a:rPr lang="cs-CZ" dirty="0"/>
              <a:t>Srovnání polohy </a:t>
            </a:r>
            <a:r>
              <a:rPr lang="cs-CZ" dirty="0" err="1"/>
              <a:t>Cézareje</a:t>
            </a:r>
            <a:r>
              <a:rPr lang="cs-CZ" dirty="0"/>
              <a:t> a </a:t>
            </a:r>
            <a:r>
              <a:rPr lang="cs-CZ" dirty="0" err="1"/>
              <a:t>Hermonu</a:t>
            </a:r>
            <a:endParaRPr lang="cs-CZ" dirty="0"/>
          </a:p>
        </p:txBody>
      </p:sp>
      <p:pic>
        <p:nvPicPr>
          <p:cNvPr id="8194" name="Picture 2" descr="Caesarea Philippi (BiblePlaces.com)">
            <a:extLst>
              <a:ext uri="{FF2B5EF4-FFF2-40B4-BE49-F238E27FC236}">
                <a16:creationId xmlns:a16="http://schemas.microsoft.com/office/drawing/2014/main" id="{6C0AB5B2-2467-82F9-7CB1-48BE2E51A6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92" y="1853754"/>
            <a:ext cx="7263913" cy="481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64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ABD77D3-5E83-03BB-7E11-D4A4D61E8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Cézarea</a:t>
            </a:r>
            <a:r>
              <a:rPr lang="cs-CZ" dirty="0"/>
              <a:t> Filipi</a:t>
            </a:r>
          </a:p>
        </p:txBody>
      </p:sp>
      <p:pic>
        <p:nvPicPr>
          <p:cNvPr id="4098" name="Picture 2" descr="Caesarea Philippi (Paneas), (Banias), North Israel, The Source of the  Jordan River, The Palace of Herod Agrippa II in the Foreground, 1st Century  AD – Archaeology Illustrated">
            <a:extLst>
              <a:ext uri="{FF2B5EF4-FFF2-40B4-BE49-F238E27FC236}">
                <a16:creationId xmlns:a16="http://schemas.microsoft.com/office/drawing/2014/main" id="{5582AAB3-EDAE-9F77-317E-F52DEB41E4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18" y="1456669"/>
            <a:ext cx="8116926" cy="525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A5D43FAD-B5B0-ADCD-4301-DEE84EA488F3}"/>
                  </a:ext>
                </a:extLst>
              </p14:cNvPr>
              <p14:cNvContentPartPr/>
              <p14:nvPr/>
            </p14:nvContentPartPr>
            <p14:xfrm>
              <a:off x="5390580" y="2335006"/>
              <a:ext cx="2232360" cy="77616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A5D43FAD-B5B0-ADCD-4301-DEE84EA488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6580" y="2227366"/>
                <a:ext cx="2340000" cy="9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032E7632-A260-C9C7-DF73-B6B2BB8741A5}"/>
                  </a:ext>
                </a:extLst>
              </p14:cNvPr>
              <p14:cNvContentPartPr/>
              <p14:nvPr/>
            </p14:nvContentPartPr>
            <p14:xfrm>
              <a:off x="7590180" y="2348686"/>
              <a:ext cx="28800" cy="46800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032E7632-A260-C9C7-DF73-B6B2BB8741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36540" y="2240686"/>
                <a:ext cx="13644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069ED013-379B-A1D9-693A-E47657D8E5C8}"/>
                  </a:ext>
                </a:extLst>
              </p14:cNvPr>
              <p14:cNvContentPartPr/>
              <p14:nvPr/>
            </p14:nvContentPartPr>
            <p14:xfrm>
              <a:off x="5057220" y="1750726"/>
              <a:ext cx="788760" cy="60588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069ED013-379B-A1D9-693A-E47657D8E5C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03220" y="1642726"/>
                <a:ext cx="89640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EC91070F-CCFD-6B43-DBFF-9F9FC6FDDC09}"/>
                  </a:ext>
                </a:extLst>
              </p14:cNvPr>
              <p14:cNvContentPartPr/>
              <p14:nvPr/>
            </p14:nvContentPartPr>
            <p14:xfrm>
              <a:off x="5334780" y="2348686"/>
              <a:ext cx="390600" cy="3960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EC91070F-CCFD-6B43-DBFF-9F9FC6FDDC0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0780" y="2240686"/>
                <a:ext cx="4982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6C10FB99-0835-A3D0-FB7F-7E377FECC2A6}"/>
                  </a:ext>
                </a:extLst>
              </p14:cNvPr>
              <p14:cNvContentPartPr/>
              <p14:nvPr/>
            </p14:nvContentPartPr>
            <p14:xfrm>
              <a:off x="5880540" y="2006686"/>
              <a:ext cx="65520" cy="36828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6C10FB99-0835-A3D0-FB7F-7E377FECC2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26540" y="1899046"/>
                <a:ext cx="173160" cy="58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39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F0E76-E1ED-C3AB-59C8-2AEA38F6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Hádesova</a:t>
            </a:r>
            <a:r>
              <a:rPr lang="cs-CZ" dirty="0"/>
              <a:t> jeskyně: vstup do podsvětí</a:t>
            </a:r>
          </a:p>
        </p:txBody>
      </p:sp>
      <p:pic>
        <p:nvPicPr>
          <p:cNvPr id="5122" name="Picture 2" descr="Banias — Holy Land Tours | Good Shepherd Travel">
            <a:extLst>
              <a:ext uri="{FF2B5EF4-FFF2-40B4-BE49-F238E27FC236}">
                <a16:creationId xmlns:a16="http://schemas.microsoft.com/office/drawing/2014/main" id="{CB656AD5-647F-265C-61CD-6F64416936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60" y="1349744"/>
            <a:ext cx="6163239" cy="392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F35A250-D5B7-337A-B72C-DFAE2098C6FA}"/>
              </a:ext>
            </a:extLst>
          </p:cNvPr>
          <p:cNvSpPr txBox="1"/>
          <p:nvPr/>
        </p:nvSpPr>
        <p:spPr>
          <a:xfrm>
            <a:off x="1183086" y="5555738"/>
            <a:ext cx="1025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Před touto jeskyní padli slova Petrovi o církvi, že „ani brány záhrobí (</a:t>
            </a:r>
            <a:r>
              <a:rPr lang="cs-CZ" i="1" dirty="0" err="1"/>
              <a:t>pylai</a:t>
            </a:r>
            <a:r>
              <a:rPr lang="cs-CZ" i="1" dirty="0"/>
              <a:t> </a:t>
            </a:r>
            <a:r>
              <a:rPr lang="cs-CZ" i="1" dirty="0" err="1"/>
              <a:t>Hádú</a:t>
            </a:r>
            <a:r>
              <a:rPr lang="cs-CZ" dirty="0"/>
              <a:t>) ji nepřemůžou“ (</a:t>
            </a:r>
            <a:r>
              <a:rPr lang="cs-CZ" dirty="0" err="1"/>
              <a:t>Mt</a:t>
            </a:r>
            <a:r>
              <a:rPr lang="cs-CZ" dirty="0"/>
              <a:t> 16:18)</a:t>
            </a:r>
          </a:p>
        </p:txBody>
      </p:sp>
    </p:spTree>
    <p:extLst>
      <p:ext uri="{BB962C8B-B14F-4D97-AF65-F5344CB8AC3E}">
        <p14:creationId xmlns:p14="http://schemas.microsoft.com/office/powerpoint/2010/main" val="233578418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{D8D725B7-C912-4371-BACB-7102B94B76B1}TFc986dd65-aaf0-4d5c-bef9-9c391ee05f7bb0532bc9-f331158f2aee</Template>
  <TotalTime>1688</TotalTime>
  <Words>1864</Words>
  <Application>Microsoft Office PowerPoint</Application>
  <PresentationFormat>Širokoúhlá obrazovka</PresentationFormat>
  <Paragraphs>82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Galerie</vt:lpstr>
      <vt:lpstr>Proměnění Páně</vt:lpstr>
      <vt:lpstr>Hora tábor?</vt:lpstr>
      <vt:lpstr>Odkud se vzala hora tábor?</vt:lpstr>
      <vt:lpstr>Debora a bárák (soudců 4) </vt:lpstr>
      <vt:lpstr>Tábor jako místo proměnění je tradicí až z 3. století.</vt:lpstr>
      <vt:lpstr>Jaká je nejpravděpodobnější lokace?</vt:lpstr>
      <vt:lpstr>Srovnání polohy Cézareje a Hermonu</vt:lpstr>
      <vt:lpstr>Cézarea Filipi</vt:lpstr>
      <vt:lpstr>Hádesova jeskyně: vstup do podsvětí</vt:lpstr>
      <vt:lpstr>Cézarea Filipi: výklenky pro sochy bohů</vt:lpstr>
      <vt:lpstr>Rekonstrukce kultického místa Paneas</vt:lpstr>
      <vt:lpstr>Místo je klíčové k pochopení</vt:lpstr>
      <vt:lpstr>„Po šesti dnech“ (MK, Mt)</vt:lpstr>
      <vt:lpstr>„Vzal s sebou Petra, Jakuba a Jana“ </vt:lpstr>
      <vt:lpstr>„Aby se modlil“ (lk)</vt:lpstr>
      <vt:lpstr>Zjevili se mu Mojžíš a Eliáš</vt:lpstr>
      <vt:lpstr>Toto jest můj milovaný syn, … jeho poslouchejte (Mk)</vt:lpstr>
      <vt:lpstr>Toto jest můj vyvolený Syn,  jeho poslouchejte (Lk)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Michal Devečka</dc:creator>
  <cp:lastModifiedBy>Michal Devečka</cp:lastModifiedBy>
  <cp:revision>3</cp:revision>
  <dcterms:created xsi:type="dcterms:W3CDTF">2026-02-18T08:12:23Z</dcterms:created>
  <dcterms:modified xsi:type="dcterms:W3CDTF">2026-02-19T12:21:06Z</dcterms:modified>
</cp:coreProperties>
</file>