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9" r:id="rId3"/>
    <p:sldId id="276" r:id="rId4"/>
    <p:sldId id="277" r:id="rId5"/>
    <p:sldId id="257" r:id="rId6"/>
    <p:sldId id="278" r:id="rId7"/>
    <p:sldId id="273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91" r:id="rId17"/>
    <p:sldId id="288" r:id="rId18"/>
    <p:sldId id="289" r:id="rId19"/>
    <p:sldId id="29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648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9AF6BB-E376-2E10-B598-4B7245E14A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/>
              <a:t>Saul – Petr - Antiochie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60EA4D-6ECE-881E-CEDE-B827B847D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Začátek Saulovy služby „Nádoby vyvolení“</a:t>
            </a:r>
          </a:p>
        </p:txBody>
      </p:sp>
    </p:spTree>
    <p:extLst>
      <p:ext uri="{BB962C8B-B14F-4D97-AF65-F5344CB8AC3E}">
        <p14:creationId xmlns:p14="http://schemas.microsoft.com/office/powerpoint/2010/main" val="3526647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DE902-456E-EB47-1933-44A7F62F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892" y="696148"/>
            <a:ext cx="4914925" cy="105031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Pavlova tichá léta  </a:t>
            </a:r>
            <a:br>
              <a:rPr lang="cs-CZ" dirty="0"/>
            </a:br>
            <a:r>
              <a:rPr lang="cs-CZ" dirty="0"/>
              <a:t>(4 – 6 let) v </a:t>
            </a:r>
            <a:r>
              <a:rPr lang="cs-CZ" dirty="0" err="1"/>
              <a:t>Tarsu</a:t>
            </a:r>
            <a:br>
              <a:rPr lang="cs-CZ" dirty="0"/>
            </a:br>
            <a:r>
              <a:rPr lang="cs-CZ" dirty="0"/>
              <a:t>roky 37 – 42 -45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044BC2-5D3B-55AA-F4CB-FC1905D97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0329" y="3145991"/>
            <a:ext cx="5524404" cy="277810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cs-CZ" dirty="0"/>
              <a:t>Od cesty z </a:t>
            </a:r>
            <a:r>
              <a:rPr lang="cs-CZ" dirty="0" err="1"/>
              <a:t>Cézareje</a:t>
            </a:r>
            <a:r>
              <a:rPr lang="cs-CZ" dirty="0"/>
              <a:t> </a:t>
            </a:r>
            <a:r>
              <a:rPr lang="cs-CZ" dirty="0" err="1"/>
              <a:t>Maritimy</a:t>
            </a:r>
            <a:r>
              <a:rPr lang="cs-CZ" dirty="0"/>
              <a:t> do rodného </a:t>
            </a:r>
            <a:r>
              <a:rPr lang="cs-CZ" dirty="0" err="1"/>
              <a:t>Tarsu</a:t>
            </a:r>
            <a:r>
              <a:rPr lang="cs-CZ" dirty="0"/>
              <a:t> až po vyhledání Barnabášem dlouhá léta nevíme o Saulovi vůbec nic. </a:t>
            </a:r>
          </a:p>
          <a:p>
            <a:pPr algn="just"/>
            <a:r>
              <a:rPr lang="cs-CZ" dirty="0"/>
              <a:t>Nikde o tom nepíše. A Bůh mlčí. Saul čeká. Vrací se ke své rodině (kdo ví jak reagovali rodiče a známí, že ten geniální chlapec, který měl nakročeno do nejvyšší výkonné moci židovského národa (</a:t>
            </a:r>
            <a:r>
              <a:rPr lang="cs-CZ" dirty="0" err="1"/>
              <a:t>sanhedrin</a:t>
            </a:r>
            <a:r>
              <a:rPr lang="cs-CZ" dirty="0"/>
              <a:t>) je odpadlíkem od víry. Určitě to doma neměl jednoduché. Možná musel opustit rodinu, byl vyděděn, otec se jej zřekl. Tohle všechno si Saul zažíval ke všem svým zklamáním a neúspěchům s kázáním evangelia. </a:t>
            </a:r>
          </a:p>
          <a:p>
            <a:pPr algn="just"/>
            <a:r>
              <a:rPr lang="cs-CZ" dirty="0"/>
              <a:t>Dlouhé roky bez Božího zásahu zrazen úplně k zemi. Poslední co Saul ztrácí je vlastní rodina, které se jej určitě zřekla a vydědila jej tak, jak to s odpadlíky nařizoval zákon. V </a:t>
            </a:r>
            <a:r>
              <a:rPr lang="cs-CZ" dirty="0" err="1"/>
              <a:t>Tarsu</a:t>
            </a:r>
            <a:r>
              <a:rPr lang="cs-CZ" dirty="0"/>
              <a:t>, daleko od Jeruzaléma byl však Saul víceméně v bezpečí, ač židovská komunita byla i zde nezanedbatelná. Je však pravděpodobné, že Saul se drží v ústraní a vede spíše učené debaty s filosofy nežli přímo s Židy. Nechce na sebe přitahovat pozornost židovských autorit a Jeruzalémské soudní moci </a:t>
            </a:r>
            <a:r>
              <a:rPr lang="cs-CZ" dirty="0" err="1"/>
              <a:t>sanheduinu</a:t>
            </a:r>
            <a:r>
              <a:rPr lang="cs-CZ" dirty="0"/>
              <a:t>, která se musela vykonat kdekoliv na světě, byl-li vydán rozsudek. </a:t>
            </a:r>
          </a:p>
        </p:txBody>
      </p:sp>
      <p:pic>
        <p:nvPicPr>
          <p:cNvPr id="2050" name="Picture 2" descr="Tarsus, Birthplace and Hometown of Paul the Apostle, Southern Coast of  Turkey, 1st Century AD, Looking South – Archaeology Illustrated">
            <a:extLst>
              <a:ext uri="{FF2B5EF4-FFF2-40B4-BE49-F238E27FC236}">
                <a16:creationId xmlns:a16="http://schemas.microsoft.com/office/drawing/2014/main" id="{88128CE1-E3A6-6172-C837-D6BFF864EEA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7" r="2717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FD3D50-755B-9945-9F57-A97FCB8DB0A7}"/>
              </a:ext>
            </a:extLst>
          </p:cNvPr>
          <p:cNvSpPr txBox="1"/>
          <p:nvPr/>
        </p:nvSpPr>
        <p:spPr>
          <a:xfrm>
            <a:off x="1885361" y="1892228"/>
            <a:ext cx="465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Více žádná zmínka o jeho rodině. Nikde!!!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7724067-AA0D-17BC-84F5-86B66237CED7}"/>
              </a:ext>
            </a:extLst>
          </p:cNvPr>
          <p:cNvSpPr txBox="1"/>
          <p:nvPr/>
        </p:nvSpPr>
        <p:spPr>
          <a:xfrm>
            <a:off x="1209311" y="2409374"/>
            <a:ext cx="6006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„Pro Krista jsem </a:t>
            </a:r>
            <a:r>
              <a:rPr lang="pl-PL" u="sng" dirty="0"/>
              <a:t>všechno</a:t>
            </a:r>
            <a:r>
              <a:rPr lang="pl-PL" dirty="0"/>
              <a:t> ztratil a pokládám to za lajna, abych Krista získal.“ Fil 3:8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1820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CD7D8-4B74-0E34-C087-36C40C250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545" y="444796"/>
            <a:ext cx="5532328" cy="1830584"/>
          </a:xfrm>
        </p:spPr>
        <p:txBody>
          <a:bodyPr/>
          <a:lstStyle/>
          <a:p>
            <a:pPr algn="ctr"/>
            <a:r>
              <a:rPr lang="cs-CZ" dirty="0"/>
              <a:t>Za tu dobu církev zažívá několik zlomových událostí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CC9A31-27BD-244D-779E-C9DD0B0F0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pPr marL="342900" indent="-342900" algn="just">
              <a:buAutoNum type="arabicPeriod"/>
            </a:pPr>
            <a:r>
              <a:rPr lang="cs-CZ" dirty="0"/>
              <a:t>První vzkříšení rukama apoštolů po Ježíšově smrti. (</a:t>
            </a:r>
            <a:r>
              <a:rPr lang="cs-CZ" dirty="0" err="1"/>
              <a:t>Tasbita</a:t>
            </a:r>
            <a:r>
              <a:rPr lang="cs-CZ" dirty="0"/>
              <a:t> v </a:t>
            </a:r>
            <a:r>
              <a:rPr lang="cs-CZ" dirty="0" err="1"/>
              <a:t>Joppe</a:t>
            </a:r>
            <a:r>
              <a:rPr lang="cs-CZ" dirty="0"/>
              <a:t> rukama Petra)</a:t>
            </a:r>
          </a:p>
          <a:p>
            <a:pPr marL="342900" indent="-342900" algn="just">
              <a:buAutoNum type="arabicPeriod"/>
            </a:pPr>
            <a:r>
              <a:rPr lang="cs-CZ" dirty="0"/>
              <a:t>Otevření se pohanům. (pokřtění Kornélia a jeho domácnosti)</a:t>
            </a:r>
          </a:p>
          <a:p>
            <a:pPr marL="342900" indent="-342900" algn="just">
              <a:buAutoNum type="arabicPeriod"/>
            </a:pPr>
            <a:r>
              <a:rPr lang="cs-CZ" dirty="0"/>
              <a:t>Církev vnímána jako nová skupina. Nikoli pouze jako sekta judaismu. Začíná zde postupný proces úplného odtržení od židovství. (jistotu dobu bude snaha zachovávat zákony o jídle, obřízce apod.)</a:t>
            </a:r>
          </a:p>
          <a:p>
            <a:pPr algn="just"/>
            <a:r>
              <a:rPr lang="cs-CZ" dirty="0"/>
              <a:t> A Pavel u toho všeho chybí!!!!  Apoštolem pohanů vypadá být nyní Petr, který pokřtil Kornélia a svědčí v Jeruzalémě po svém návratu že i pohané dostali dar Ducha a tudíž nemusí být obřezání a evangelium je tu i pro ně bez podmínky. </a:t>
            </a:r>
          </a:p>
          <a:p>
            <a:pPr algn="just"/>
            <a:r>
              <a:rPr lang="cs-CZ" dirty="0"/>
              <a:t>Petr přebírá Pavlův úkol. Zdá se, že Pavla ani nebude zapotřebí. </a:t>
            </a:r>
          </a:p>
        </p:txBody>
      </p:sp>
      <p:pic>
        <p:nvPicPr>
          <p:cNvPr id="4098" name="Picture 2" descr="Zlom – Wikipedie">
            <a:extLst>
              <a:ext uri="{FF2B5EF4-FFF2-40B4-BE49-F238E27FC236}">
                <a16:creationId xmlns:a16="http://schemas.microsoft.com/office/drawing/2014/main" id="{C68DE0CC-B143-D337-B395-BB22EABD99B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" b="265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039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619A9-5755-0794-D9F0-247A46C2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543" y="496800"/>
            <a:ext cx="5532328" cy="1058980"/>
          </a:xfrm>
        </p:spPr>
        <p:txBody>
          <a:bodyPr/>
          <a:lstStyle/>
          <a:p>
            <a:pPr algn="ctr"/>
            <a:r>
              <a:rPr lang="cs-CZ" dirty="0"/>
              <a:t>Kornélius: zlom církve v chápání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B8B765C-73B5-F192-991B-D7D777437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73910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cs-CZ" b="1" u="sng" dirty="0"/>
              <a:t>Bohabojný:  </a:t>
            </a:r>
            <a:r>
              <a:rPr lang="cs-CZ" dirty="0"/>
              <a:t>Byli to pohané, kteří </a:t>
            </a:r>
            <a:r>
              <a:rPr lang="cs-CZ" b="1" dirty="0"/>
              <a:t>uznávali židovského Boha</a:t>
            </a:r>
            <a:r>
              <a:rPr lang="cs-CZ" dirty="0"/>
              <a:t>, chodili do synagog, modlili se, drželi některé židovské zvyky, ale </a:t>
            </a:r>
            <a:r>
              <a:rPr lang="cs-CZ" b="1" dirty="0"/>
              <a:t>nepodstoupili plnou konverzi</a:t>
            </a:r>
            <a:r>
              <a:rPr lang="cs-CZ" dirty="0"/>
              <a:t> (obřízka, celý Zákon) </a:t>
            </a:r>
          </a:p>
          <a:p>
            <a:pPr algn="just"/>
            <a:r>
              <a:rPr lang="cs-CZ" dirty="0"/>
              <a:t>Byli </a:t>
            </a:r>
            <a:r>
              <a:rPr lang="cs-CZ" b="1" dirty="0"/>
              <a:t>mezi Židy respektováni za jejich dobrotu, almužny</a:t>
            </a:r>
            <a:r>
              <a:rPr lang="cs-CZ" dirty="0"/>
              <a:t>, dary a snahu chovat se podle některých přikázání, ale zůstávali „pohané“ právně i kulturně. (tedy Židovi byl zakázán kontakt s nimi, </a:t>
            </a:r>
            <a:r>
              <a:rPr lang="cs-CZ" dirty="0" err="1"/>
              <a:t>vjití</a:t>
            </a:r>
            <a:r>
              <a:rPr lang="cs-CZ" dirty="0"/>
              <a:t> po d jejich střechu atd.) </a:t>
            </a:r>
          </a:p>
          <a:p>
            <a:pPr algn="just"/>
            <a:r>
              <a:rPr lang="cs-CZ" dirty="0"/>
              <a:t>Odhaduje se , že v době Saula 7 – 11% obyvatelstva Římské říše věřilo, nebo sympatizovalo s myšlenkou jediného Boha. Myšlenka to byla hodně přitažlivá zejména v kosmopolitních </a:t>
            </a:r>
            <a:r>
              <a:rPr lang="cs-CZ" dirty="0" err="1"/>
              <a:t>megapolích</a:t>
            </a:r>
            <a:r>
              <a:rPr lang="cs-CZ" dirty="0"/>
              <a:t> jako třeba právě Antiochie, kde tehdy žilo téměř půl milionu lidí. </a:t>
            </a:r>
          </a:p>
          <a:p>
            <a:pPr algn="just"/>
            <a:r>
              <a:rPr lang="cs-CZ" dirty="0"/>
              <a:t>Kornélius tedy nebyl pohan v pravém slova smyslu. Byl mezistupněm mezi vírou v pravého Boha se vším co k tomu patří, a pohanstvím. </a:t>
            </a:r>
          </a:p>
          <a:p>
            <a:pPr algn="just"/>
            <a:r>
              <a:rPr lang="cs-CZ" b="1" dirty="0"/>
              <a:t>Tady vidíme, že církev nedělá </a:t>
            </a:r>
            <a:r>
              <a:rPr lang="cs-CZ" b="1" dirty="0" err="1"/>
              <a:t>hrrr</a:t>
            </a:r>
            <a:r>
              <a:rPr lang="cs-CZ" b="1" dirty="0"/>
              <a:t> mega kroky směrem ven okamžitě po Ježíšově smrti. Je to proces: postupně se otvírá. Nejprve pouze synagogy a Židé – teď sympatizanti – a nakonec přijdou praví pohané. MÍŇ A POSTUPNĚ JE NEKDY VÍC NEŽ MNOHO, VŠUDE A HNED. </a:t>
            </a:r>
          </a:p>
        </p:txBody>
      </p:sp>
      <p:pic>
        <p:nvPicPr>
          <p:cNvPr id="3077" name="Picture 5" descr="Acts 10: Understanding the Meaning of Peter's Vision – Path of Obedience">
            <a:extLst>
              <a:ext uri="{FF2B5EF4-FFF2-40B4-BE49-F238E27FC236}">
                <a16:creationId xmlns:a16="http://schemas.microsoft.com/office/drawing/2014/main" id="{8517920E-B4EC-AF26-02C1-1B906922654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7" r="2591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774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9312B7-3501-CB89-556D-66337F267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06" y="1129513"/>
            <a:ext cx="5118606" cy="1054646"/>
          </a:xfrm>
        </p:spPr>
        <p:txBody>
          <a:bodyPr/>
          <a:lstStyle/>
          <a:p>
            <a:pPr algn="ctr"/>
            <a:r>
              <a:rPr lang="cs-CZ" dirty="0"/>
              <a:t>Antiochie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A7018B-9BE2-0970-E541-7297F8096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0329" y="3145991"/>
            <a:ext cx="5524404" cy="2249401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Církev si vybírá kosmopolitní </a:t>
            </a:r>
            <a:r>
              <a:rPr lang="cs-CZ" dirty="0" err="1"/>
              <a:t>megapoli</a:t>
            </a:r>
            <a:r>
              <a:rPr lang="cs-CZ" dirty="0"/>
              <a:t> Antiochii za jedno z hlavních míst útěku po Štěpánově smrti.  </a:t>
            </a:r>
          </a:p>
          <a:p>
            <a:r>
              <a:rPr lang="cs-CZ" dirty="0"/>
              <a:t>Město pár km od přístavu, kulturně pestré a vstřícné, bezpečné s moderní kanalizací a dobrým přístupem k vodě vybudováno </a:t>
            </a:r>
            <a:r>
              <a:rPr lang="cs-CZ" dirty="0" err="1"/>
              <a:t>Seleukosem</a:t>
            </a:r>
            <a:r>
              <a:rPr lang="cs-CZ" dirty="0"/>
              <a:t> </a:t>
            </a:r>
            <a:r>
              <a:rPr lang="cs-CZ" dirty="0" err="1"/>
              <a:t>Nikatorem</a:t>
            </a:r>
            <a:r>
              <a:rPr lang="cs-CZ" dirty="0"/>
              <a:t> (jedním s generálů Alexandra Velikého) r. 300 př. Kr. a pojmenováno po jeho otci,. </a:t>
            </a:r>
          </a:p>
          <a:p>
            <a:r>
              <a:rPr lang="cs-CZ" dirty="0"/>
              <a:t>Bylo to nejbližší </a:t>
            </a:r>
            <a:r>
              <a:rPr lang="cs-CZ" dirty="0" err="1"/>
              <a:t>megapolní</a:t>
            </a:r>
            <a:r>
              <a:rPr lang="cs-CZ" dirty="0"/>
              <a:t> kosmopolitní centrum kde se dalo víceméně svobodně a bezpečně fungovat, cestovat odtud do celého světa a vydělávat na chod církve v ekonomicky velice prosperujícím prostředí. </a:t>
            </a:r>
          </a:p>
          <a:p>
            <a:r>
              <a:rPr lang="cs-CZ" dirty="0"/>
              <a:t>Až 1/5 obyvatel města byli Židé. Z důvodu kosmopolitního prostředí města otevřenější diskusím než jinde. Křesťané káží po domácnostech a setkávají se v i v jeskyních u města. </a:t>
            </a:r>
          </a:p>
        </p:txBody>
      </p:sp>
      <p:pic>
        <p:nvPicPr>
          <p:cNvPr id="5122" name="Picture 2" descr="Church of Saint Peter near Antakya, Turkey">
            <a:extLst>
              <a:ext uri="{FF2B5EF4-FFF2-40B4-BE49-F238E27FC236}">
                <a16:creationId xmlns:a16="http://schemas.microsoft.com/office/drawing/2014/main" id="{81B1C8EF-5A79-4D2F-945A-717313CEA9E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" b="364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769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om Attalia, Paul sailed back to Antioch… | QuaerentiaOLD">
            <a:extLst>
              <a:ext uri="{FF2B5EF4-FFF2-40B4-BE49-F238E27FC236}">
                <a16:creationId xmlns:a16="http://schemas.microsoft.com/office/drawing/2014/main" id="{A5F7A975-E888-1D8D-B0C9-D830BBCEC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43" y="191543"/>
            <a:ext cx="5321722" cy="622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806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3D reconstruction of ancient Antioch, one of the four great metropolises of  the Roman Empire [3360x2020] : r/MapPorn">
            <a:extLst>
              <a:ext uri="{FF2B5EF4-FFF2-40B4-BE49-F238E27FC236}">
                <a16:creationId xmlns:a16="http://schemas.microsoft.com/office/drawing/2014/main" id="{13BB0610-BA20-6605-1662-32D0498D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0"/>
            <a:ext cx="11407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253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79BBAFF-1AE7-53AA-129C-1D0823AE5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5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0B8CE9-8C20-62A3-4671-DC79EA35E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06" y="1129513"/>
            <a:ext cx="5200946" cy="1297331"/>
          </a:xfrm>
        </p:spPr>
        <p:txBody>
          <a:bodyPr/>
          <a:lstStyle/>
          <a:p>
            <a:pPr algn="ctr"/>
            <a:r>
              <a:rPr lang="cs-CZ" dirty="0" err="1"/>
              <a:t>Kyrénští</a:t>
            </a:r>
            <a:r>
              <a:rPr lang="cs-CZ" dirty="0"/>
              <a:t> a kyperští káží pohanům.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AF55EFE-E2EE-29B9-0C97-A72C66311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8013" y="3242052"/>
            <a:ext cx="6047331" cy="3405766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cs-CZ" dirty="0" err="1"/>
              <a:t>Kyprus</a:t>
            </a:r>
            <a:r>
              <a:rPr lang="cs-CZ" dirty="0"/>
              <a:t> a </a:t>
            </a:r>
            <a:r>
              <a:rPr lang="cs-CZ" dirty="0" err="1"/>
              <a:t>Kyréna</a:t>
            </a:r>
            <a:r>
              <a:rPr lang="cs-CZ" dirty="0"/>
              <a:t> (dnešní sever </a:t>
            </a:r>
            <a:r>
              <a:rPr lang="cs-CZ" dirty="0" err="1"/>
              <a:t>Lýbie</a:t>
            </a:r>
            <a:r>
              <a:rPr lang="cs-CZ" dirty="0"/>
              <a:t>) byli kulturně bohaté </a:t>
            </a:r>
            <a:r>
              <a:rPr lang="cs-CZ" dirty="0" err="1"/>
              <a:t>province</a:t>
            </a:r>
            <a:r>
              <a:rPr lang="cs-CZ" dirty="0"/>
              <a:t> a oblasti impéria. Lidé kteří uvěřili a byli z Kypru a </a:t>
            </a:r>
            <a:r>
              <a:rPr lang="cs-CZ" dirty="0" err="1"/>
              <a:t>Kyrény</a:t>
            </a:r>
            <a:r>
              <a:rPr lang="cs-CZ" dirty="0"/>
              <a:t> nebyli svázání židovskými zvyklostmi ani předpisy a své povolání chápali jinak než Saul, apoštolové a </a:t>
            </a:r>
            <a:r>
              <a:rPr lang="cs-CZ" dirty="0" err="1"/>
              <a:t>židovštví</a:t>
            </a:r>
            <a:r>
              <a:rPr lang="cs-CZ" dirty="0"/>
              <a:t> učedníci. Byli přesvědčeni, že jim nic nebrání jít mezi pohany a kázat. Navíc se nemuseli bát soudu židovských autorit za odpadlictví. Měli větší svobodu fyzickou i psychickou. </a:t>
            </a:r>
          </a:p>
          <a:p>
            <a:pPr algn="just"/>
            <a:r>
              <a:rPr lang="cs-CZ" dirty="0"/>
              <a:t>Saula jako apoštola pohanů nepředbíhá pouze Petr, ale dokonce i tito učedníci z dalekých provincií impéria. Pavel zde </a:t>
            </a:r>
            <a:r>
              <a:rPr lang="cs-CZ" dirty="0" err="1"/>
              <a:t>plůsopbí</a:t>
            </a:r>
            <a:r>
              <a:rPr lang="cs-CZ" dirty="0"/>
              <a:t> jako totálně vygumován z příběhu, </a:t>
            </a:r>
            <a:r>
              <a:rPr lang="cs-CZ" dirty="0" err="1"/>
              <a:t>szažen</a:t>
            </a:r>
            <a:r>
              <a:rPr lang="cs-CZ" dirty="0"/>
              <a:t> na kolena a upozaděn. </a:t>
            </a:r>
          </a:p>
          <a:p>
            <a:pPr algn="just"/>
            <a:r>
              <a:rPr lang="cs-CZ" dirty="0"/>
              <a:t>První multietnickou církev a překročení evangelia k pohanům nevykoná ten, který byl </a:t>
            </a:r>
            <a:r>
              <a:rPr lang="cs-CZ" dirty="0" err="1"/>
              <a:t>prívě</a:t>
            </a:r>
            <a:r>
              <a:rPr lang="cs-CZ" dirty="0"/>
              <a:t> k tomu Ježíšem povolán – to je paradox. </a:t>
            </a:r>
          </a:p>
          <a:p>
            <a:pPr algn="just"/>
            <a:r>
              <a:rPr lang="cs-CZ" dirty="0"/>
              <a:t>Zavolají je z </a:t>
            </a:r>
            <a:r>
              <a:rPr lang="cs-CZ" dirty="0" err="1"/>
              <a:t>Tarsu</a:t>
            </a:r>
            <a:r>
              <a:rPr lang="cs-CZ" dirty="0"/>
              <a:t> až tehdy, kdy je první takovýto sbor etablován: kdy přibyde veliké množství věřících právě z Řeků a pohanů a potřebují moudré učitele, které by je </a:t>
            </a:r>
            <a:r>
              <a:rPr lang="cs-CZ" dirty="0" err="1"/>
              <a:t>dákle</a:t>
            </a:r>
            <a:r>
              <a:rPr lang="cs-CZ" dirty="0"/>
              <a:t> vedli. Tehdy sbor apoštolů v Jeruzalémě pověří </a:t>
            </a:r>
            <a:r>
              <a:rPr lang="cs-CZ" dirty="0" err="1"/>
              <a:t>Barnabáše,m</a:t>
            </a:r>
            <a:r>
              <a:rPr lang="cs-CZ" dirty="0"/>
              <a:t> který si okamžitě vzpomene: vždyť právě k tomuto byl Pánem povolám bratr Saul. Barnabáš se plaví do </a:t>
            </a:r>
            <a:r>
              <a:rPr lang="cs-CZ" dirty="0" err="1"/>
              <a:t>Tarsu</a:t>
            </a:r>
            <a:r>
              <a:rPr lang="cs-CZ" dirty="0"/>
              <a:t> a  vyhledává Saula. </a:t>
            </a:r>
          </a:p>
          <a:p>
            <a:pPr algn="just"/>
            <a:r>
              <a:rPr lang="cs-CZ" dirty="0"/>
              <a:t>Po mnoha letech čekání a </a:t>
            </a:r>
            <a:r>
              <a:rPr lang="cs-CZ" dirty="0" err="1"/>
              <a:t>trpělivostim</a:t>
            </a:r>
            <a:r>
              <a:rPr lang="cs-CZ" dirty="0"/>
              <a:t>, kdy Saul přišel o všechno včetně rodiny, v Antiochii nalézá novou rodinu, smysl, naplnění svého povolání a sílu k službě. </a:t>
            </a:r>
          </a:p>
          <a:p>
            <a:pPr algn="just"/>
            <a:r>
              <a:rPr lang="cs-CZ" dirty="0"/>
              <a:t>Dokonce i ke kritice Petra, který záhy upadne v pokrytectví ohledně pohanů. Vyžaduje obřízku, dodržování košer předpisů a stydí se sedět s pohany za jedním stolem. Saul jej kritikou nešetří. A otevřeně nazve Skálu církve pokrytcem.  Po asi 9 měsících své učitelské činnosti a kázání pohanům v </a:t>
            </a:r>
            <a:r>
              <a:rPr lang="cs-CZ" dirty="0" err="1"/>
              <a:t>Natiochii</a:t>
            </a:r>
            <a:r>
              <a:rPr lang="cs-CZ" dirty="0"/>
              <a:t> je Saul s Barnabášem vyslán sborem na 1. misijní cestu. </a:t>
            </a:r>
          </a:p>
        </p:txBody>
      </p:sp>
      <p:pic>
        <p:nvPicPr>
          <p:cNvPr id="8194" name="Picture 2" descr="Paul and Barnabas Set Sail">
            <a:extLst>
              <a:ext uri="{FF2B5EF4-FFF2-40B4-BE49-F238E27FC236}">
                <a16:creationId xmlns:a16="http://schemas.microsoft.com/office/drawing/2014/main" id="{E3BB1171-BD3E-EB4C-7AD9-811D0878C9C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r="353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985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D9FEC6C5-C3C8-B031-CCAD-7AC4965F8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Římské provincie</a:t>
            </a:r>
          </a:p>
        </p:txBody>
      </p:sp>
      <p:pic>
        <p:nvPicPr>
          <p:cNvPr id="9218" name="Picture 2" descr="Ranking Roman Provinces from Worst to Best">
            <a:extLst>
              <a:ext uri="{FF2B5EF4-FFF2-40B4-BE49-F238E27FC236}">
                <a16:creationId xmlns:a16="http://schemas.microsoft.com/office/drawing/2014/main" id="{B97036CD-4AAC-7B10-346B-8C0215B155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11" y="2016125"/>
            <a:ext cx="6130703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204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65E75-AE7F-BA53-E1E1-5C1266360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Říše </a:t>
            </a:r>
            <a:r>
              <a:rPr lang="cs-CZ" dirty="0" err="1"/>
              <a:t>alexandra</a:t>
            </a:r>
            <a:r>
              <a:rPr lang="cs-CZ" dirty="0"/>
              <a:t> makedonského</a:t>
            </a:r>
            <a:br>
              <a:rPr lang="cs-CZ" dirty="0"/>
            </a:br>
            <a:r>
              <a:rPr lang="cs-CZ" dirty="0"/>
              <a:t>smrt r.323 babylon</a:t>
            </a:r>
          </a:p>
        </p:txBody>
      </p:sp>
      <p:pic>
        <p:nvPicPr>
          <p:cNvPr id="10242" name="Picture 2" descr="Empire of Alexander's conquered satraps and kingdoms under him! : r/MapPorn">
            <a:extLst>
              <a:ext uri="{FF2B5EF4-FFF2-40B4-BE49-F238E27FC236}">
                <a16:creationId xmlns:a16="http://schemas.microsoft.com/office/drawing/2014/main" id="{1ED1B7FC-B53D-AE77-A3F6-FF88BE3127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85" y="1894783"/>
            <a:ext cx="7310861" cy="480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59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27C5883-0A20-2CF8-B02E-E7316FFF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477" y="2873208"/>
            <a:ext cx="8129916" cy="770871"/>
          </a:xfrm>
        </p:spPr>
        <p:txBody>
          <a:bodyPr/>
          <a:lstStyle/>
          <a:p>
            <a:pPr algn="ctr"/>
            <a:r>
              <a:rPr lang="cs-CZ" dirty="0" err="1"/>
              <a:t>Reakpitulace</a:t>
            </a:r>
            <a:r>
              <a:rPr lang="cs-CZ" dirty="0"/>
              <a:t> 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26FF2D8-802D-7065-13BF-FF2A0A263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79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54CB3-CC0B-368C-03B9-C51BB9AA2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FD889-8CA7-A2CD-AC9C-17C4A867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29" y="1129513"/>
            <a:ext cx="5121921" cy="96598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Vyvolená nádoba/ nádoba vyvolení??</a:t>
            </a:r>
            <a:br>
              <a:rPr lang="cs-CZ" dirty="0"/>
            </a:br>
            <a:r>
              <a:rPr lang="cs-CZ" cap="none" dirty="0" err="1"/>
              <a:t>skeuos</a:t>
            </a:r>
            <a:r>
              <a:rPr lang="cs-CZ" cap="none" dirty="0"/>
              <a:t> </a:t>
            </a:r>
            <a:r>
              <a:rPr lang="cs-CZ" cap="none" dirty="0" err="1"/>
              <a:t>eklogés</a:t>
            </a:r>
            <a:r>
              <a:rPr lang="cs-CZ" cap="none" dirty="0"/>
              <a:t> </a:t>
            </a:r>
            <a:r>
              <a:rPr lang="el-GR" cap="none" dirty="0"/>
              <a:t>σκεῦος ἐκλογῆς</a:t>
            </a:r>
            <a:endParaRPr lang="cs-CZ" cap="none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C8D7BD-ACF9-636C-6DFD-02B321DD5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/>
              <a:t>σκεῦος</a:t>
            </a:r>
            <a:r>
              <a:rPr lang="cs-CZ" dirty="0"/>
              <a:t> (</a:t>
            </a:r>
            <a:r>
              <a:rPr lang="cs-CZ" dirty="0" err="1"/>
              <a:t>skeuos</a:t>
            </a:r>
            <a:r>
              <a:rPr lang="cs-CZ" dirty="0"/>
              <a:t>) neznamená pouze „nádoba“, ale i „majetek/vlastnictví“, a dokonce i „kotva“. </a:t>
            </a:r>
          </a:p>
          <a:p>
            <a:r>
              <a:rPr lang="el-GR" dirty="0"/>
              <a:t>ἐκλογῆς</a:t>
            </a:r>
            <a:r>
              <a:rPr lang="cs-CZ" dirty="0"/>
              <a:t> (</a:t>
            </a:r>
            <a:r>
              <a:rPr lang="cs-CZ" dirty="0" err="1"/>
              <a:t>eklogés</a:t>
            </a:r>
            <a:r>
              <a:rPr lang="cs-CZ" dirty="0"/>
              <a:t>): neznamená „vyvolená“. Není to přídavné jméno, ale podstatné jméno v genitivu: tedy „nádoba vyvolení“. </a:t>
            </a:r>
          </a:p>
          <a:p>
            <a:pPr algn="ctr"/>
            <a:r>
              <a:rPr lang="cs-CZ" b="1" dirty="0"/>
              <a:t>Zde nesděluje Ježíš </a:t>
            </a:r>
            <a:r>
              <a:rPr lang="cs-CZ" b="1" dirty="0" err="1"/>
              <a:t>Ananiášovi</a:t>
            </a:r>
            <a:r>
              <a:rPr lang="cs-CZ" b="1" dirty="0"/>
              <a:t>, že Saul je ten vyvolený, ale že Saul je nástrojem, jimž dojdou vyvolení i pohanské národy. On jim totiž přinese Kristovo evangelium, jehož součástí je i Pavlova zvěst o novém Izraeli ze všech národů světa.  </a:t>
            </a:r>
          </a:p>
          <a:p>
            <a:endParaRPr lang="cs-CZ" dirty="0"/>
          </a:p>
        </p:txBody>
      </p:sp>
      <p:pic>
        <p:nvPicPr>
          <p:cNvPr id="1026" name="Picture 2" descr="CHOSEN VESSEL – Tue, May 26, 2020 | Carlly Devotionals">
            <a:extLst>
              <a:ext uri="{FF2B5EF4-FFF2-40B4-BE49-F238E27FC236}">
                <a16:creationId xmlns:a16="http://schemas.microsoft.com/office/drawing/2014/main" id="{6E81AC62-66D4-0B9E-2E47-4F514D98C4B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r="605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018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60BC1-155A-6E05-16B3-D5F386FDC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717" y="259258"/>
            <a:ext cx="5196105" cy="1162179"/>
          </a:xfrm>
        </p:spPr>
        <p:txBody>
          <a:bodyPr/>
          <a:lstStyle/>
          <a:p>
            <a:pPr algn="ctr"/>
            <a:r>
              <a:rPr lang="cs-CZ" dirty="0" err="1"/>
              <a:t>Nabatea</a:t>
            </a:r>
            <a:r>
              <a:rPr lang="cs-CZ" dirty="0"/>
              <a:t> (asi </a:t>
            </a:r>
            <a:r>
              <a:rPr lang="cs-CZ" dirty="0" err="1"/>
              <a:t>Palmýra</a:t>
            </a:r>
            <a:r>
              <a:rPr lang="cs-CZ" dirty="0"/>
              <a:t> nebo </a:t>
            </a:r>
            <a:r>
              <a:rPr lang="cs-CZ" dirty="0" err="1"/>
              <a:t>petra</a:t>
            </a:r>
            <a:r>
              <a:rPr lang="cs-CZ" dirty="0"/>
              <a:t>)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42D7C3-AB3E-8BF4-4CA2-508E3CB3D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/>
              <a:t>Jde si utřídit myšlenky, studovat a nalézat argumenty z Písma na území </a:t>
            </a:r>
            <a:r>
              <a:rPr lang="cs-CZ" dirty="0" err="1"/>
              <a:t>Nabatejského</a:t>
            </a:r>
            <a:r>
              <a:rPr lang="cs-CZ" dirty="0"/>
              <a:t> království, kde jurisdikce židovské </a:t>
            </a:r>
            <a:r>
              <a:rPr lang="cs-CZ" dirty="0" err="1"/>
              <a:t>velrady</a:t>
            </a:r>
            <a:r>
              <a:rPr lang="cs-CZ" dirty="0"/>
              <a:t> neměla až takou moc jako v Damašku v početní židovskou populací. </a:t>
            </a:r>
          </a:p>
        </p:txBody>
      </p:sp>
      <p:pic>
        <p:nvPicPr>
          <p:cNvPr id="5" name="Picture 12" descr="Site of the ancient city of Petra, Jordan Stock Photo - Alamy">
            <a:extLst>
              <a:ext uri="{FF2B5EF4-FFF2-40B4-BE49-F238E27FC236}">
                <a16:creationId xmlns:a16="http://schemas.microsoft.com/office/drawing/2014/main" id="{A862DB36-7D67-3B13-B241-E8ECB4848B1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6785"/>
          <a:stretch>
            <a:fillRect/>
          </a:stretch>
        </p:blipFill>
        <p:spPr bwMode="auto">
          <a:xfrm>
            <a:off x="8124825" y="1122363"/>
            <a:ext cx="27908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EEF157B-C02C-C07D-160F-6E79C207D514}"/>
              </a:ext>
            </a:extLst>
          </p:cNvPr>
          <p:cNvSpPr txBox="1"/>
          <p:nvPr/>
        </p:nvSpPr>
        <p:spPr>
          <a:xfrm>
            <a:off x="1503717" y="1629452"/>
            <a:ext cx="5471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Tehdy jsem nešel o radu k žádnému člověku,17 ani jsem se nevypravil do Jeruzaléma k těm, kteří byli apoštoly dříve než já, nýbrž odešel jsem do Arábie a potom jsem se zase vrátil do Damašku</a:t>
            </a:r>
            <a:r>
              <a:rPr lang="cs-CZ" dirty="0"/>
              <a:t>.“ Gal 1:16</a:t>
            </a:r>
          </a:p>
        </p:txBody>
      </p:sp>
    </p:spTree>
    <p:extLst>
      <p:ext uri="{BB962C8B-B14F-4D97-AF65-F5344CB8AC3E}">
        <p14:creationId xmlns:p14="http://schemas.microsoft.com/office/powerpoint/2010/main" val="3220681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0ECAF7-B2A0-2B95-89C7-5AEC182B0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586" y="592140"/>
            <a:ext cx="4767581" cy="690620"/>
          </a:xfrm>
        </p:spPr>
        <p:txBody>
          <a:bodyPr>
            <a:normAutofit/>
          </a:bodyPr>
          <a:lstStyle/>
          <a:p>
            <a:r>
              <a:rPr lang="cs-CZ" dirty="0"/>
              <a:t>Návrat do Damašku  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1D0A673-16B7-30AA-E25C-92C4EA769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0329" y="3145991"/>
            <a:ext cx="5524404" cy="262642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Jako farizej učen vyvolenosti Izraele a židovské etice, předkládá zvěst o mesiáši nejprve svým soukmenovcům v Damašku, kde nyní byl jeho domovský sbor, jehož se křtem stal členem. </a:t>
            </a:r>
          </a:p>
          <a:p>
            <a:r>
              <a:rPr lang="el-GR" dirty="0"/>
              <a:t>Συμβιβάζων</a:t>
            </a:r>
            <a:r>
              <a:rPr lang="cs-CZ" dirty="0"/>
              <a:t> : (dokazujíce), současně znamená „sešívaje“. </a:t>
            </a:r>
          </a:p>
          <a:p>
            <a:r>
              <a:rPr lang="cs-CZ" dirty="0"/>
              <a:t>Saul nyní plně využívá své vzdělání a teologicko-rétorickou genialitu, se kterou byl ustanoven žákem rabího </a:t>
            </a:r>
            <a:r>
              <a:rPr lang="cs-CZ" dirty="0" err="1"/>
              <a:t>Gamaliela</a:t>
            </a:r>
            <a:r>
              <a:rPr lang="cs-CZ" dirty="0"/>
              <a:t> II. </a:t>
            </a:r>
          </a:p>
          <a:p>
            <a:r>
              <a:rPr lang="cs-CZ" dirty="0"/>
              <a:t>V </a:t>
            </a:r>
            <a:r>
              <a:rPr lang="cs-CZ" dirty="0" err="1"/>
              <a:t>Nabateji</a:t>
            </a:r>
            <a:r>
              <a:rPr lang="cs-CZ" dirty="0"/>
              <a:t> měsíce hledal náznaky a důkazy v Písmu. Nyní je v Damašku v debatách se Židy „sešívá“ z Písma dohromady.  Písmo mu dává jasnou odpověď: Kristus je mesiáš.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DF4FF20-A16E-6141-6A0B-942F47AADD88}"/>
              </a:ext>
            </a:extLst>
          </p:cNvPr>
          <p:cNvSpPr txBox="1"/>
          <p:nvPr/>
        </p:nvSpPr>
        <p:spPr>
          <a:xfrm>
            <a:off x="1391101" y="1789797"/>
            <a:ext cx="5726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i="1" dirty="0"/>
              <a:t>„a hned začal v synagógách kázat, že Ježíš je Syn Boží… </a:t>
            </a:r>
            <a:r>
              <a:rPr lang="cs-CZ" b="1" dirty="0"/>
              <a:t>„dokazujíce, že Ježíš je Mesiáš, přiváděl do úzkých židy žijící v Damašku.“</a:t>
            </a:r>
            <a:r>
              <a:rPr lang="cs-CZ" b="1" i="1" dirty="0"/>
              <a:t>“</a:t>
            </a:r>
          </a:p>
        </p:txBody>
      </p:sp>
      <p:pic>
        <p:nvPicPr>
          <p:cNvPr id="11" name="Picture 2" descr="TORAH SCROLL BIBLE JEWISH FRAGMENT YEMEN 250 YRS - The Tabernacle &amp; its  vessels | eBay">
            <a:extLst>
              <a:ext uri="{FF2B5EF4-FFF2-40B4-BE49-F238E27FC236}">
                <a16:creationId xmlns:a16="http://schemas.microsoft.com/office/drawing/2014/main" id="{1144B8E0-77E7-6F57-5E6C-EE684D45C2D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r="22937"/>
          <a:stretch>
            <a:fillRect/>
          </a:stretch>
        </p:blipFill>
        <p:spPr bwMode="auto">
          <a:xfrm>
            <a:off x="8124825" y="1122363"/>
            <a:ext cx="27908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0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C9DDDA-F251-5AB5-51AD-A01B55F3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06" y="1129513"/>
            <a:ext cx="4849920" cy="89863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Útěk z hradeb v koši v Noci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D4AF5C1-5A3A-2166-C4F1-83BFFADB3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cs-CZ" dirty="0"/>
              <a:t>Muži s takovýmto vzděláním a rétorickými dovednostmi i filosofickými antickými znalostmi je stěží </a:t>
            </a:r>
            <a:r>
              <a:rPr lang="cs-CZ" dirty="0" err="1"/>
              <a:t>protiargumentovat</a:t>
            </a:r>
            <a:r>
              <a:rPr lang="cs-CZ" dirty="0"/>
              <a:t>. Proto je tu zmínka, že Židé, včetně vysoce postavených členů synagog, byly Saulovými argumenty hnáni do úzkých. </a:t>
            </a:r>
          </a:p>
          <a:p>
            <a:pPr algn="just"/>
            <a:r>
              <a:rPr lang="cs-CZ" dirty="0"/>
              <a:t>Jediné řešení jak jej zastavit bylo jej zabít, nebo zatknout a poslat </a:t>
            </a:r>
            <a:r>
              <a:rPr lang="cs-CZ" dirty="0" err="1"/>
              <a:t>sanhedrinu</a:t>
            </a:r>
            <a:r>
              <a:rPr lang="cs-CZ" dirty="0"/>
              <a:t>. </a:t>
            </a:r>
          </a:p>
          <a:p>
            <a:pPr algn="just"/>
            <a:r>
              <a:rPr lang="cs-CZ" b="1" u="sng" dirty="0"/>
              <a:t>Saulovy první dny mise se tedy záhy končí fiaskem: útěkem</a:t>
            </a:r>
            <a:r>
              <a:rPr lang="cs-CZ" dirty="0"/>
              <a:t>: nevypadá to vůbec tak, že on by byl schopen byl schopen být tou nádobou vyvolení ještě i pro pohany.  Prchá o holý život. 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03AC49A-514B-5B47-533E-21F50D75BCB5}"/>
              </a:ext>
            </a:extLst>
          </p:cNvPr>
          <p:cNvSpPr txBox="1"/>
          <p:nvPr/>
        </p:nvSpPr>
        <p:spPr>
          <a:xfrm>
            <a:off x="1450329" y="2231829"/>
            <a:ext cx="544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/>
              <a:t>Po nějaké době se židé uradili, že Saula zabijí“</a:t>
            </a:r>
          </a:p>
        </p:txBody>
      </p:sp>
      <p:pic>
        <p:nvPicPr>
          <p:cNvPr id="9" name="Picture 2" descr="Lowered In A Basket">
            <a:extLst>
              <a:ext uri="{FF2B5EF4-FFF2-40B4-BE49-F238E27FC236}">
                <a16:creationId xmlns:a16="http://schemas.microsoft.com/office/drawing/2014/main" id="{856EA8DF-7449-59FF-5D49-F8C6B90718A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r="9342"/>
          <a:stretch>
            <a:fillRect/>
          </a:stretch>
        </p:blipFill>
        <p:spPr bwMode="auto">
          <a:xfrm>
            <a:off x="8124825" y="1122363"/>
            <a:ext cx="27908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695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1DEBF3-03B3-28CB-DD1F-6856D01B6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920" y="558014"/>
            <a:ext cx="4208930" cy="1129055"/>
          </a:xfrm>
        </p:spPr>
        <p:txBody>
          <a:bodyPr/>
          <a:lstStyle/>
          <a:p>
            <a:pPr algn="ctr"/>
            <a:r>
              <a:rPr lang="cs-CZ" dirty="0"/>
              <a:t>Damašek bez římské stráže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D3BB25-36C5-B42F-146C-5BDFC23BB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71531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cs-CZ" dirty="0"/>
              <a:t>V době vlády císaře </a:t>
            </a:r>
            <a:r>
              <a:rPr lang="cs-CZ" dirty="0" err="1"/>
              <a:t>Caliguly</a:t>
            </a:r>
            <a:r>
              <a:rPr lang="cs-CZ" dirty="0"/>
              <a:t> nabývá na moci vazalské </a:t>
            </a:r>
            <a:r>
              <a:rPr lang="cs-CZ" dirty="0" err="1"/>
              <a:t>Nabatejské</a:t>
            </a:r>
            <a:r>
              <a:rPr lang="cs-CZ" dirty="0"/>
              <a:t> království na území dnešního Jordánska, Sinaje a části Sýrie s hlavním městě v jordánské Petře. </a:t>
            </a:r>
          </a:p>
          <a:p>
            <a:pPr algn="just"/>
            <a:r>
              <a:rPr lang="cs-CZ" dirty="0"/>
              <a:t>Řím odevzdává správu nad městem na pár let do moci vazalského </a:t>
            </a:r>
            <a:r>
              <a:rPr lang="cs-CZ" dirty="0" err="1"/>
              <a:t>nabatejského</a:t>
            </a:r>
            <a:r>
              <a:rPr lang="cs-CZ" dirty="0"/>
              <a:t> krále </a:t>
            </a:r>
            <a:r>
              <a:rPr lang="cs-CZ" dirty="0" err="1"/>
              <a:t>Aretase</a:t>
            </a:r>
            <a:r>
              <a:rPr lang="cs-CZ" dirty="0"/>
              <a:t> IV.  (por. 2kor 11:32)</a:t>
            </a:r>
          </a:p>
          <a:p>
            <a:pPr algn="just"/>
            <a:r>
              <a:rPr lang="cs-CZ" dirty="0"/>
              <a:t>Ve městě tedy nebyla římská posádka, která by Saula jako římského občana mohla ochránit. Navíc ochránit před lynčem nedokázala římská posádka ani Štěpána v Jeruzalémě. </a:t>
            </a:r>
          </a:p>
          <a:p>
            <a:r>
              <a:rPr lang="cs-CZ" dirty="0" err="1"/>
              <a:t>Nabatejský</a:t>
            </a:r>
            <a:r>
              <a:rPr lang="cs-CZ" dirty="0"/>
              <a:t> král byl stejně jak Herodes </a:t>
            </a:r>
            <a:r>
              <a:rPr lang="cs-CZ" b="1" dirty="0" err="1"/>
              <a:t>rex</a:t>
            </a:r>
            <a:r>
              <a:rPr lang="cs-CZ" b="1" dirty="0"/>
              <a:t> </a:t>
            </a:r>
            <a:r>
              <a:rPr lang="cs-CZ" b="1" dirty="0" err="1"/>
              <a:t>socius</a:t>
            </a:r>
            <a:r>
              <a:rPr lang="cs-CZ" b="1" dirty="0"/>
              <a:t> et </a:t>
            </a:r>
            <a:r>
              <a:rPr lang="cs-CZ" b="1" dirty="0" err="1"/>
              <a:t>amicus</a:t>
            </a:r>
            <a:r>
              <a:rPr lang="cs-CZ" b="1" dirty="0"/>
              <a:t> </a:t>
            </a:r>
            <a:r>
              <a:rPr lang="cs-CZ" b="1" dirty="0" err="1"/>
              <a:t>populi</a:t>
            </a:r>
            <a:r>
              <a:rPr lang="cs-CZ" b="1" dirty="0"/>
              <a:t> Romani</a:t>
            </a:r>
            <a:br>
              <a:rPr lang="cs-CZ" dirty="0"/>
            </a:br>
            <a:r>
              <a:rPr lang="cs-CZ" dirty="0"/>
              <a:t>                                                          („král, spojenec a přítel římského lidu“)</a:t>
            </a:r>
          </a:p>
        </p:txBody>
      </p:sp>
      <p:pic>
        <p:nvPicPr>
          <p:cNvPr id="7170" name="Picture 2" descr="OnSite: Petra - Biblical Archaeology Society">
            <a:extLst>
              <a:ext uri="{FF2B5EF4-FFF2-40B4-BE49-F238E27FC236}">
                <a16:creationId xmlns:a16="http://schemas.microsoft.com/office/drawing/2014/main" id="{388F40BF-0385-56FC-FA97-18176129C3B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r="2623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EF95596-492E-06FE-75F4-62DFF14D0148}"/>
              </a:ext>
            </a:extLst>
          </p:cNvPr>
          <p:cNvSpPr txBox="1"/>
          <p:nvPr/>
        </p:nvSpPr>
        <p:spPr>
          <a:xfrm>
            <a:off x="1682496" y="1984248"/>
            <a:ext cx="5129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Protože ve dne v noci hlídali i brány, aby ho mohli zahubit, spustili ho učedníci dolů z hradeb v koši po provazech.</a:t>
            </a:r>
          </a:p>
        </p:txBody>
      </p:sp>
    </p:spTree>
    <p:extLst>
      <p:ext uri="{BB962C8B-B14F-4D97-AF65-F5344CB8AC3E}">
        <p14:creationId xmlns:p14="http://schemas.microsoft.com/office/powerpoint/2010/main" val="3477684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CF3E822-E21B-58E7-7D9C-64507AF3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Na výsluní se dostává Petr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6D93054-F4AC-A7C6-3128-80A3D5988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3516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3CF95F7-38F7-0FEB-9BDF-3AAB6863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231" y="609475"/>
            <a:ext cx="4644794" cy="8249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15-dňová mise v </a:t>
            </a:r>
            <a:r>
              <a:rPr lang="cs-CZ" dirty="0" err="1"/>
              <a:t>jeruzalémě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376FE4F-671D-C504-C19B-BABD7E764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0329" y="3145991"/>
            <a:ext cx="5524404" cy="2199565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cs-CZ" dirty="0"/>
              <a:t>Namíří si to potají do Jeruzaléma. Tam se jej každý bojí, ale </a:t>
            </a:r>
            <a:r>
              <a:rPr lang="cs-CZ" dirty="0" err="1"/>
              <a:t>Brnabáš</a:t>
            </a:r>
            <a:r>
              <a:rPr lang="cs-CZ" dirty="0"/>
              <a:t> jej představí Petrovi a Jakubovi. </a:t>
            </a:r>
          </a:p>
          <a:p>
            <a:pPr algn="just"/>
            <a:r>
              <a:rPr lang="cs-CZ" dirty="0"/>
              <a:t>Dle Sk9 zkusí kázat i tu řecky mluvícím Židům (/tzv. helénistům). Doufal, že budou mít víc pochopení pro argumenty než tradiční aramejsky mluvící Židé. </a:t>
            </a:r>
          </a:p>
          <a:p>
            <a:pPr algn="just"/>
            <a:r>
              <a:rPr lang="cs-CZ" dirty="0"/>
              <a:t>Saul se ale šeredně mýlil. Jeho mise k Jeruzalémským řecky mluvícím Židům končí teprve po 15 dnech.  </a:t>
            </a:r>
          </a:p>
          <a:p>
            <a:pPr algn="just"/>
            <a:r>
              <a:rPr lang="cs-CZ" dirty="0"/>
              <a:t>Po 15 dnech když jde Saulovi i život, jej bratři propašují von z Jeruzaléma do přístavu </a:t>
            </a:r>
            <a:r>
              <a:rPr lang="cs-CZ" dirty="0" err="1"/>
              <a:t>Cézarea</a:t>
            </a:r>
            <a:r>
              <a:rPr lang="cs-CZ" dirty="0"/>
              <a:t> </a:t>
            </a:r>
            <a:r>
              <a:rPr lang="cs-CZ" dirty="0" err="1"/>
              <a:t>Maritima</a:t>
            </a:r>
            <a:r>
              <a:rPr lang="cs-CZ" dirty="0"/>
              <a:t> a vypraví jej domů do </a:t>
            </a:r>
            <a:r>
              <a:rPr lang="cs-CZ" dirty="0" err="1"/>
              <a:t>Tarsu</a:t>
            </a:r>
            <a:r>
              <a:rPr lang="cs-CZ" dirty="0"/>
              <a:t>. </a:t>
            </a:r>
            <a:r>
              <a:rPr lang="cs-CZ" b="1" u="sng" dirty="0"/>
              <a:t>Saul dle historiků na 4 - 6 let totálně mizí ze scény. </a:t>
            </a:r>
            <a:r>
              <a:rPr lang="cs-CZ" dirty="0"/>
              <a:t>Prostě se to nepovedlo. Určit debatoval s filosofy v </a:t>
            </a:r>
            <a:r>
              <a:rPr lang="cs-CZ" dirty="0" err="1"/>
              <a:t>Tarsu</a:t>
            </a:r>
            <a:r>
              <a:rPr lang="cs-CZ" dirty="0"/>
              <a:t> a okolí, ale za žádnou misi to považovat nelze. A Bůh mlčí. 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8655E74-9C9F-DCA9-E49A-850BD7571F04}"/>
              </a:ext>
            </a:extLst>
          </p:cNvPr>
          <p:cNvSpPr txBox="1"/>
          <p:nvPr/>
        </p:nvSpPr>
        <p:spPr>
          <a:xfrm>
            <a:off x="1554336" y="1512443"/>
            <a:ext cx="5524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i="1" dirty="0"/>
              <a:t>„Potom po třech letech jsem odešel do Jeruzaléma, abych se seznámil s </a:t>
            </a:r>
            <a:r>
              <a:rPr lang="cs-CZ" b="1" i="1" dirty="0" err="1"/>
              <a:t>Kéfou</a:t>
            </a:r>
            <a:r>
              <a:rPr lang="cs-CZ" b="1" i="1" dirty="0"/>
              <a:t>, a zůstal jsem u něho patnáct dní. Z ostatních apoštolů jsem neviděl nikoho, jen Jakuba, bratra Páně.“</a:t>
            </a:r>
            <a:br>
              <a:rPr lang="cs-CZ" i="1" dirty="0"/>
            </a:br>
            <a:r>
              <a:rPr lang="cs-CZ" i="1" dirty="0"/>
              <a:t>(</a:t>
            </a:r>
            <a:r>
              <a:rPr lang="cs-CZ" i="1" dirty="0" err="1"/>
              <a:t>Ga</a:t>
            </a:r>
            <a:r>
              <a:rPr lang="cs-CZ" i="1" dirty="0"/>
              <a:t> 1,18–19)</a:t>
            </a:r>
          </a:p>
        </p:txBody>
      </p:sp>
      <p:pic>
        <p:nvPicPr>
          <p:cNvPr id="1026" name="Picture 2" descr="Things to do in Jerusalem | Gray Line World Wide">
            <a:extLst>
              <a:ext uri="{FF2B5EF4-FFF2-40B4-BE49-F238E27FC236}">
                <a16:creationId xmlns:a16="http://schemas.microsoft.com/office/drawing/2014/main" id="{5E5E3C5F-8E2C-ED7E-61B8-3803398EDC5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9" r="259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28678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{D8D725B7-C912-4371-BACB-7102B94B76B1}TFc986dd65-aaf0-4d5c-bef9-9c391ee05f7bb0532bc9-f331158f2aee</Template>
  <TotalTime>1578</TotalTime>
  <Words>1765</Words>
  <Application>Microsoft Office PowerPoint</Application>
  <PresentationFormat>Širokoúhlá obrazovka</PresentationFormat>
  <Paragraphs>66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Gill Sans MT</vt:lpstr>
      <vt:lpstr>Galerie</vt:lpstr>
      <vt:lpstr>Saul – Petr - Antiochie</vt:lpstr>
      <vt:lpstr>Reakpitulace </vt:lpstr>
      <vt:lpstr>Vyvolená nádoba/ nádoba vyvolení?? skeuos eklogés σκεῦος ἐκλογῆς</vt:lpstr>
      <vt:lpstr>Nabatea (asi Palmýra nebo petra)</vt:lpstr>
      <vt:lpstr>Návrat do Damašku  </vt:lpstr>
      <vt:lpstr>Útěk z hradeb v koši v Noci</vt:lpstr>
      <vt:lpstr>Damašek bez římské stráže</vt:lpstr>
      <vt:lpstr>Na výsluní se dostává Petr</vt:lpstr>
      <vt:lpstr>15-dňová mise v jeruzalémě</vt:lpstr>
      <vt:lpstr>Pavlova tichá léta   (4 – 6 let) v Tarsu roky 37 – 42 -45 </vt:lpstr>
      <vt:lpstr>Za tu dobu církev zažívá několik zlomových událostí</vt:lpstr>
      <vt:lpstr>Kornélius: zlom církve v chápání</vt:lpstr>
      <vt:lpstr>Antiochie</vt:lpstr>
      <vt:lpstr>Prezentace aplikace PowerPoint</vt:lpstr>
      <vt:lpstr>Prezentace aplikace PowerPoint</vt:lpstr>
      <vt:lpstr>Prezentace aplikace PowerPoint</vt:lpstr>
      <vt:lpstr>Kyrénští a kyperští káží pohanům.</vt:lpstr>
      <vt:lpstr>Římské provincie</vt:lpstr>
      <vt:lpstr>Říše alexandra makedonského smrt r.323 babylon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Michal Devečka</dc:creator>
  <cp:lastModifiedBy>Michal Devečka</cp:lastModifiedBy>
  <cp:revision>4</cp:revision>
  <dcterms:created xsi:type="dcterms:W3CDTF">2026-03-05T07:49:09Z</dcterms:created>
  <dcterms:modified xsi:type="dcterms:W3CDTF">2026-03-06T10:07:44Z</dcterms:modified>
</cp:coreProperties>
</file>